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6" r:id="rId3"/>
    <p:sldMasterId id="2147483708" r:id="rId4"/>
    <p:sldMasterId id="2147483732" r:id="rId5"/>
    <p:sldMasterId id="2147483744" r:id="rId6"/>
  </p:sldMasterIdLst>
  <p:notesMasterIdLst>
    <p:notesMasterId r:id="rId43"/>
  </p:notesMasterIdLst>
  <p:sldIdLst>
    <p:sldId id="304" r:id="rId7"/>
    <p:sldId id="323" r:id="rId8"/>
    <p:sldId id="360" r:id="rId9"/>
    <p:sldId id="379" r:id="rId10"/>
    <p:sldId id="372" r:id="rId11"/>
    <p:sldId id="365" r:id="rId12"/>
    <p:sldId id="366" r:id="rId13"/>
    <p:sldId id="367" r:id="rId14"/>
    <p:sldId id="368" r:id="rId15"/>
    <p:sldId id="369" r:id="rId16"/>
    <p:sldId id="370" r:id="rId17"/>
    <p:sldId id="371" r:id="rId18"/>
    <p:sldId id="373" r:id="rId19"/>
    <p:sldId id="374" r:id="rId20"/>
    <p:sldId id="375" r:id="rId21"/>
    <p:sldId id="376" r:id="rId22"/>
    <p:sldId id="377" r:id="rId23"/>
    <p:sldId id="381" r:id="rId24"/>
    <p:sldId id="378" r:id="rId25"/>
    <p:sldId id="361" r:id="rId26"/>
    <p:sldId id="362" r:id="rId27"/>
    <p:sldId id="363" r:id="rId28"/>
    <p:sldId id="380" r:id="rId29"/>
    <p:sldId id="364" r:id="rId30"/>
    <p:sldId id="388" r:id="rId31"/>
    <p:sldId id="389" r:id="rId32"/>
    <p:sldId id="390" r:id="rId33"/>
    <p:sldId id="384" r:id="rId34"/>
    <p:sldId id="385" r:id="rId35"/>
    <p:sldId id="386" r:id="rId36"/>
    <p:sldId id="387" r:id="rId37"/>
    <p:sldId id="339" r:id="rId38"/>
    <p:sldId id="392" r:id="rId39"/>
    <p:sldId id="393" r:id="rId40"/>
    <p:sldId id="391" r:id="rId41"/>
    <p:sldId id="311" r:id="rId42"/>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88" d="100"/>
          <a:sy n="88" d="100"/>
        </p:scale>
        <p:origin x="1795" y="58"/>
      </p:cViewPr>
      <p:guideLst>
        <p:guide orient="horz" pos="2160"/>
        <p:guide pos="2880"/>
      </p:guideLst>
    </p:cSldViewPr>
  </p:slideViewPr>
  <p:notesTextViewPr>
    <p:cViewPr>
      <p:scale>
        <a:sx n="1" d="1"/>
        <a:sy n="1" d="1"/>
      </p:scale>
      <p:origin x="0" y="0"/>
    </p:cViewPr>
  </p:notesTextViewPr>
  <p:sorterViewPr>
    <p:cViewPr varScale="1">
      <p:scale>
        <a:sx n="1" d="1"/>
        <a:sy n="1" d="1"/>
      </p:scale>
      <p:origin x="0" y="-5491"/>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CE0FDC-8408-49FD-B6AD-F01C46F132E4}" type="datetimeFigureOut">
              <a:rPr lang="hr-HR" smtClean="0"/>
              <a:t>22.2.2018.</a:t>
            </a:fld>
            <a:endParaRPr lang="hr-H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B05501-CC5B-4B0E-A99F-8669FCD90131}" type="slidenum">
              <a:rPr lang="hr-HR" smtClean="0"/>
              <a:t>‹#›</a:t>
            </a:fld>
            <a:endParaRPr lang="hr-HR"/>
          </a:p>
        </p:txBody>
      </p:sp>
    </p:spTree>
    <p:extLst>
      <p:ext uri="{BB962C8B-B14F-4D97-AF65-F5344CB8AC3E}">
        <p14:creationId xmlns:p14="http://schemas.microsoft.com/office/powerpoint/2010/main" val="3028933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sz="1600" b="1">
                <a:solidFill>
                  <a:schemeClr val="tx1"/>
                </a:solidFill>
                <a:latin typeface="Arial" charset="0"/>
                <a:cs typeface="Arial" charset="0"/>
              </a:defRPr>
            </a:lvl1pPr>
            <a:lvl2pPr marL="729057" indent="-280406" defTabSz="914437">
              <a:defRPr sz="1600" b="1">
                <a:solidFill>
                  <a:schemeClr val="tx1"/>
                </a:solidFill>
                <a:latin typeface="Arial" charset="0"/>
                <a:cs typeface="Arial" charset="0"/>
              </a:defRPr>
            </a:lvl2pPr>
            <a:lvl3pPr marL="1121626" indent="-224325" defTabSz="914437">
              <a:defRPr sz="1600" b="1">
                <a:solidFill>
                  <a:schemeClr val="tx1"/>
                </a:solidFill>
                <a:latin typeface="Arial" charset="0"/>
                <a:cs typeface="Arial" charset="0"/>
              </a:defRPr>
            </a:lvl3pPr>
            <a:lvl4pPr marL="1570276" indent="-224325" defTabSz="914437">
              <a:defRPr sz="1600" b="1">
                <a:solidFill>
                  <a:schemeClr val="tx1"/>
                </a:solidFill>
                <a:latin typeface="Arial" charset="0"/>
                <a:cs typeface="Arial" charset="0"/>
              </a:defRPr>
            </a:lvl4pPr>
            <a:lvl5pPr marL="2018927" indent="-224325" defTabSz="914437">
              <a:defRPr sz="1600" b="1">
                <a:solidFill>
                  <a:schemeClr val="tx1"/>
                </a:solidFill>
                <a:latin typeface="Arial" charset="0"/>
                <a:cs typeface="Arial" charset="0"/>
              </a:defRPr>
            </a:lvl5pPr>
            <a:lvl6pPr marL="2467577" indent="-224325" defTabSz="914437" eaLnBrk="0" fontAlgn="base" hangingPunct="0">
              <a:spcBef>
                <a:spcPct val="0"/>
              </a:spcBef>
              <a:spcAft>
                <a:spcPct val="0"/>
              </a:spcAft>
              <a:defRPr sz="1600" b="1">
                <a:solidFill>
                  <a:schemeClr val="tx1"/>
                </a:solidFill>
                <a:latin typeface="Arial" charset="0"/>
                <a:cs typeface="Arial" charset="0"/>
              </a:defRPr>
            </a:lvl6pPr>
            <a:lvl7pPr marL="2916227" indent="-224325" defTabSz="914437" eaLnBrk="0" fontAlgn="base" hangingPunct="0">
              <a:spcBef>
                <a:spcPct val="0"/>
              </a:spcBef>
              <a:spcAft>
                <a:spcPct val="0"/>
              </a:spcAft>
              <a:defRPr sz="1600" b="1">
                <a:solidFill>
                  <a:schemeClr val="tx1"/>
                </a:solidFill>
                <a:latin typeface="Arial" charset="0"/>
                <a:cs typeface="Arial" charset="0"/>
              </a:defRPr>
            </a:lvl7pPr>
            <a:lvl8pPr marL="3364878" indent="-224325" defTabSz="914437" eaLnBrk="0" fontAlgn="base" hangingPunct="0">
              <a:spcBef>
                <a:spcPct val="0"/>
              </a:spcBef>
              <a:spcAft>
                <a:spcPct val="0"/>
              </a:spcAft>
              <a:defRPr sz="1600" b="1">
                <a:solidFill>
                  <a:schemeClr val="tx1"/>
                </a:solidFill>
                <a:latin typeface="Arial" charset="0"/>
                <a:cs typeface="Arial" charset="0"/>
              </a:defRPr>
            </a:lvl8pPr>
            <a:lvl9pPr marL="3813528" indent="-224325" defTabSz="914437" eaLnBrk="0" fontAlgn="base" hangingPunct="0">
              <a:spcBef>
                <a:spcPct val="0"/>
              </a:spcBef>
              <a:spcAft>
                <a:spcPct val="0"/>
              </a:spcAft>
              <a:defRPr sz="1600" b="1">
                <a:solidFill>
                  <a:schemeClr val="tx1"/>
                </a:solidFill>
                <a:latin typeface="Arial" charset="0"/>
                <a:cs typeface="Arial" charset="0"/>
              </a:defRPr>
            </a:lvl9pPr>
          </a:lstStyle>
          <a:p>
            <a:r>
              <a:rPr lang="en-US" sz="1200" b="0"/>
              <a:t>Neuropathology of Parkinson’s Disease with Dementia (CN)</a:t>
            </a:r>
          </a:p>
        </p:txBody>
      </p:sp>
      <p:sp>
        <p:nvSpPr>
          <p:cNvPr id="34819"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sz="1600" b="1">
                <a:solidFill>
                  <a:schemeClr val="tx1"/>
                </a:solidFill>
                <a:latin typeface="Arial" charset="0"/>
                <a:cs typeface="Arial" charset="0"/>
              </a:defRPr>
            </a:lvl1pPr>
            <a:lvl2pPr marL="729057" indent="-280406" defTabSz="914437">
              <a:defRPr sz="1600" b="1">
                <a:solidFill>
                  <a:schemeClr val="tx1"/>
                </a:solidFill>
                <a:latin typeface="Arial" charset="0"/>
                <a:cs typeface="Arial" charset="0"/>
              </a:defRPr>
            </a:lvl2pPr>
            <a:lvl3pPr marL="1121626" indent="-224325" defTabSz="914437">
              <a:defRPr sz="1600" b="1">
                <a:solidFill>
                  <a:schemeClr val="tx1"/>
                </a:solidFill>
                <a:latin typeface="Arial" charset="0"/>
                <a:cs typeface="Arial" charset="0"/>
              </a:defRPr>
            </a:lvl3pPr>
            <a:lvl4pPr marL="1570276" indent="-224325" defTabSz="914437">
              <a:defRPr sz="1600" b="1">
                <a:solidFill>
                  <a:schemeClr val="tx1"/>
                </a:solidFill>
                <a:latin typeface="Arial" charset="0"/>
                <a:cs typeface="Arial" charset="0"/>
              </a:defRPr>
            </a:lvl4pPr>
            <a:lvl5pPr marL="2018927" indent="-224325" defTabSz="914437">
              <a:defRPr sz="1600" b="1">
                <a:solidFill>
                  <a:schemeClr val="tx1"/>
                </a:solidFill>
                <a:latin typeface="Arial" charset="0"/>
                <a:cs typeface="Arial" charset="0"/>
              </a:defRPr>
            </a:lvl5pPr>
            <a:lvl6pPr marL="2467577" indent="-224325" defTabSz="914437" eaLnBrk="0" fontAlgn="base" hangingPunct="0">
              <a:spcBef>
                <a:spcPct val="0"/>
              </a:spcBef>
              <a:spcAft>
                <a:spcPct val="0"/>
              </a:spcAft>
              <a:defRPr sz="1600" b="1">
                <a:solidFill>
                  <a:schemeClr val="tx1"/>
                </a:solidFill>
                <a:latin typeface="Arial" charset="0"/>
                <a:cs typeface="Arial" charset="0"/>
              </a:defRPr>
            </a:lvl6pPr>
            <a:lvl7pPr marL="2916227" indent="-224325" defTabSz="914437" eaLnBrk="0" fontAlgn="base" hangingPunct="0">
              <a:spcBef>
                <a:spcPct val="0"/>
              </a:spcBef>
              <a:spcAft>
                <a:spcPct val="0"/>
              </a:spcAft>
              <a:defRPr sz="1600" b="1">
                <a:solidFill>
                  <a:schemeClr val="tx1"/>
                </a:solidFill>
                <a:latin typeface="Arial" charset="0"/>
                <a:cs typeface="Arial" charset="0"/>
              </a:defRPr>
            </a:lvl7pPr>
            <a:lvl8pPr marL="3364878" indent="-224325" defTabSz="914437" eaLnBrk="0" fontAlgn="base" hangingPunct="0">
              <a:spcBef>
                <a:spcPct val="0"/>
              </a:spcBef>
              <a:spcAft>
                <a:spcPct val="0"/>
              </a:spcAft>
              <a:defRPr sz="1600" b="1">
                <a:solidFill>
                  <a:schemeClr val="tx1"/>
                </a:solidFill>
                <a:latin typeface="Arial" charset="0"/>
                <a:cs typeface="Arial" charset="0"/>
              </a:defRPr>
            </a:lvl8pPr>
            <a:lvl9pPr marL="3813528" indent="-224325" defTabSz="914437" eaLnBrk="0" fontAlgn="base" hangingPunct="0">
              <a:spcBef>
                <a:spcPct val="0"/>
              </a:spcBef>
              <a:spcAft>
                <a:spcPct val="0"/>
              </a:spcAft>
              <a:defRPr sz="1600" b="1">
                <a:solidFill>
                  <a:schemeClr val="tx1"/>
                </a:solidFill>
                <a:latin typeface="Arial" charset="0"/>
                <a:cs typeface="Arial" charset="0"/>
              </a:defRPr>
            </a:lvl9pPr>
          </a:lstStyle>
          <a:p>
            <a:fld id="{A0BC4B14-C458-423E-88D5-E62A108F4AB2}" type="datetime8">
              <a:rPr lang="en-US" sz="1200" b="0"/>
              <a:pPr/>
              <a:t>2/22/2018 10:08 PM</a:t>
            </a:fld>
            <a:endParaRPr lang="en-US" sz="1200" b="0"/>
          </a:p>
        </p:txBody>
      </p:sp>
      <p:sp>
        <p:nvSpPr>
          <p:cNvPr id="3482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sz="1600" b="1">
                <a:solidFill>
                  <a:schemeClr val="tx1"/>
                </a:solidFill>
                <a:latin typeface="Arial" charset="0"/>
                <a:cs typeface="Arial" charset="0"/>
              </a:defRPr>
            </a:lvl1pPr>
            <a:lvl2pPr marL="729057" indent="-280406" defTabSz="914437">
              <a:defRPr sz="1600" b="1">
                <a:solidFill>
                  <a:schemeClr val="tx1"/>
                </a:solidFill>
                <a:latin typeface="Arial" charset="0"/>
                <a:cs typeface="Arial" charset="0"/>
              </a:defRPr>
            </a:lvl2pPr>
            <a:lvl3pPr marL="1121626" indent="-224325" defTabSz="914437">
              <a:defRPr sz="1600" b="1">
                <a:solidFill>
                  <a:schemeClr val="tx1"/>
                </a:solidFill>
                <a:latin typeface="Arial" charset="0"/>
                <a:cs typeface="Arial" charset="0"/>
              </a:defRPr>
            </a:lvl3pPr>
            <a:lvl4pPr marL="1570276" indent="-224325" defTabSz="914437">
              <a:defRPr sz="1600" b="1">
                <a:solidFill>
                  <a:schemeClr val="tx1"/>
                </a:solidFill>
                <a:latin typeface="Arial" charset="0"/>
                <a:cs typeface="Arial" charset="0"/>
              </a:defRPr>
            </a:lvl4pPr>
            <a:lvl5pPr marL="2018927" indent="-224325" defTabSz="914437">
              <a:defRPr sz="1600" b="1">
                <a:solidFill>
                  <a:schemeClr val="tx1"/>
                </a:solidFill>
                <a:latin typeface="Arial" charset="0"/>
                <a:cs typeface="Arial" charset="0"/>
              </a:defRPr>
            </a:lvl5pPr>
            <a:lvl6pPr marL="2467577" indent="-224325" defTabSz="914437" eaLnBrk="0" fontAlgn="base" hangingPunct="0">
              <a:spcBef>
                <a:spcPct val="0"/>
              </a:spcBef>
              <a:spcAft>
                <a:spcPct val="0"/>
              </a:spcAft>
              <a:defRPr sz="1600" b="1">
                <a:solidFill>
                  <a:schemeClr val="tx1"/>
                </a:solidFill>
                <a:latin typeface="Arial" charset="0"/>
                <a:cs typeface="Arial" charset="0"/>
              </a:defRPr>
            </a:lvl6pPr>
            <a:lvl7pPr marL="2916227" indent="-224325" defTabSz="914437" eaLnBrk="0" fontAlgn="base" hangingPunct="0">
              <a:spcBef>
                <a:spcPct val="0"/>
              </a:spcBef>
              <a:spcAft>
                <a:spcPct val="0"/>
              </a:spcAft>
              <a:defRPr sz="1600" b="1">
                <a:solidFill>
                  <a:schemeClr val="tx1"/>
                </a:solidFill>
                <a:latin typeface="Arial" charset="0"/>
                <a:cs typeface="Arial" charset="0"/>
              </a:defRPr>
            </a:lvl7pPr>
            <a:lvl8pPr marL="3364878" indent="-224325" defTabSz="914437" eaLnBrk="0" fontAlgn="base" hangingPunct="0">
              <a:spcBef>
                <a:spcPct val="0"/>
              </a:spcBef>
              <a:spcAft>
                <a:spcPct val="0"/>
              </a:spcAft>
              <a:defRPr sz="1600" b="1">
                <a:solidFill>
                  <a:schemeClr val="tx1"/>
                </a:solidFill>
                <a:latin typeface="Arial" charset="0"/>
                <a:cs typeface="Arial" charset="0"/>
              </a:defRPr>
            </a:lvl8pPr>
            <a:lvl9pPr marL="3813528" indent="-224325" defTabSz="914437" eaLnBrk="0" fontAlgn="base" hangingPunct="0">
              <a:spcBef>
                <a:spcPct val="0"/>
              </a:spcBef>
              <a:spcAft>
                <a:spcPct val="0"/>
              </a:spcAft>
              <a:defRPr sz="1600" b="1">
                <a:solidFill>
                  <a:schemeClr val="tx1"/>
                </a:solidFill>
                <a:latin typeface="Arial" charset="0"/>
                <a:cs typeface="Arial" charset="0"/>
              </a:defRPr>
            </a:lvl9pPr>
          </a:lstStyle>
          <a:p>
            <a:fld id="{3B273850-4A09-4575-95E3-1A779C958C07}" type="slidenum">
              <a:rPr lang="en-US" sz="1200" b="0"/>
              <a:pPr/>
              <a:t>1</a:t>
            </a:fld>
            <a:endParaRPr lang="en-US" sz="1200" b="0"/>
          </a:p>
        </p:txBody>
      </p:sp>
      <p:sp>
        <p:nvSpPr>
          <p:cNvPr id="34821" name="Rectangle 2"/>
          <p:cNvSpPr>
            <a:spLocks noGrp="1" noRot="1" noChangeAspect="1" noChangeArrowheads="1" noTextEdit="1"/>
          </p:cNvSpPr>
          <p:nvPr>
            <p:ph type="sldImg"/>
          </p:nvPr>
        </p:nvSpPr>
        <p:spPr>
          <a:xfrm>
            <a:off x="1149350" y="690563"/>
            <a:ext cx="4560888" cy="3421062"/>
          </a:xfrm>
          <a:ln w="12700" cap="flat"/>
        </p:spPr>
      </p:sp>
      <p:sp>
        <p:nvSpPr>
          <p:cNvPr id="34822" name="Rectangle 3"/>
          <p:cNvSpPr>
            <a:spLocks noGrp="1" noChangeArrowheads="1"/>
          </p:cNvSpPr>
          <p:nvPr>
            <p:ph type="body" idx="1"/>
          </p:nvPr>
        </p:nvSpPr>
        <p:spPr>
          <a:xfrm>
            <a:off x="374271" y="2743513"/>
            <a:ext cx="6109459" cy="58758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18" tIns="44515" rIns="90618" bIns="44515"/>
          <a:lstStyle/>
          <a:p>
            <a:pPr eaLnBrk="1" hangingPunct="1"/>
            <a:endParaRPr lang="hr-H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r-H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r-HR"/>
          </a:p>
        </p:txBody>
      </p:sp>
      <p:sp>
        <p:nvSpPr>
          <p:cNvPr id="4" name="Date Placeholder 3"/>
          <p:cNvSpPr>
            <a:spLocks noGrp="1"/>
          </p:cNvSpPr>
          <p:nvPr>
            <p:ph type="dt" sz="half" idx="10"/>
          </p:nvPr>
        </p:nvSpPr>
        <p:spPr/>
        <p:txBody>
          <a:bodyPr/>
          <a:lstStyle/>
          <a:p>
            <a:fld id="{A7FB1C39-EA48-4A2F-8345-2CB3C4DF4732}" type="datetimeFigureOut">
              <a:rPr lang="hr-HR" smtClean="0"/>
              <a:t>22.2.2018.</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9F52F2FC-87F9-4126-A599-05BF6F315243}" type="slidenum">
              <a:rPr lang="hr-HR" smtClean="0"/>
              <a:t>‹#›</a:t>
            </a:fld>
            <a:endParaRPr lang="hr-HR"/>
          </a:p>
        </p:txBody>
      </p:sp>
    </p:spTree>
    <p:extLst>
      <p:ext uri="{BB962C8B-B14F-4D97-AF65-F5344CB8AC3E}">
        <p14:creationId xmlns:p14="http://schemas.microsoft.com/office/powerpoint/2010/main" val="2145423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A7FB1C39-EA48-4A2F-8345-2CB3C4DF4732}" type="datetimeFigureOut">
              <a:rPr lang="hr-HR" smtClean="0"/>
              <a:t>22.2.2018.</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9F52F2FC-87F9-4126-A599-05BF6F315243}" type="slidenum">
              <a:rPr lang="hr-HR" smtClean="0"/>
              <a:t>‹#›</a:t>
            </a:fld>
            <a:endParaRPr lang="hr-HR"/>
          </a:p>
        </p:txBody>
      </p:sp>
    </p:spTree>
    <p:extLst>
      <p:ext uri="{BB962C8B-B14F-4D97-AF65-F5344CB8AC3E}">
        <p14:creationId xmlns:p14="http://schemas.microsoft.com/office/powerpoint/2010/main" val="2737015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A7FB1C39-EA48-4A2F-8345-2CB3C4DF4732}" type="datetimeFigureOut">
              <a:rPr lang="hr-HR" smtClean="0"/>
              <a:t>22.2.2018.</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9F52F2FC-87F9-4126-A599-05BF6F315243}" type="slidenum">
              <a:rPr lang="hr-HR" smtClean="0"/>
              <a:t>‹#›</a:t>
            </a:fld>
            <a:endParaRPr lang="hr-HR"/>
          </a:p>
        </p:txBody>
      </p:sp>
    </p:spTree>
    <p:extLst>
      <p:ext uri="{BB962C8B-B14F-4D97-AF65-F5344CB8AC3E}">
        <p14:creationId xmlns:p14="http://schemas.microsoft.com/office/powerpoint/2010/main" val="319679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E08AAA-7C4E-4FE6-ACC1-521C0F22FFD8}"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D090F40-6D27-4CF4-BFB4-06D04F3B8C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41043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E08AAA-7C4E-4FE6-ACC1-521C0F22FFD8}"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D090F40-6D27-4CF4-BFB4-06D04F3B8C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12781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E08AAA-7C4E-4FE6-ACC1-521C0F22FFD8}"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D090F40-6D27-4CF4-BFB4-06D04F3B8C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7720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E08AAA-7C4E-4FE6-ACC1-521C0F22FFD8}" type="datetimeFigureOut">
              <a:rPr lang="en-US" smtClean="0">
                <a:solidFill>
                  <a:prstClr val="black">
                    <a:tint val="75000"/>
                  </a:prstClr>
                </a:solidFill>
              </a:rPr>
              <a:pPr/>
              <a:t>2/22/2018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D090F40-6D27-4CF4-BFB4-06D04F3B8C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9347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E08AAA-7C4E-4FE6-ACC1-521C0F22FFD8}" type="datetimeFigureOut">
              <a:rPr lang="en-US" smtClean="0">
                <a:solidFill>
                  <a:prstClr val="black">
                    <a:tint val="75000"/>
                  </a:prstClr>
                </a:solidFill>
              </a:rPr>
              <a:pPr/>
              <a:t>2/22/2018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D090F40-6D27-4CF4-BFB4-06D04F3B8C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86164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E08AAA-7C4E-4FE6-ACC1-521C0F22FFD8}" type="datetimeFigureOut">
              <a:rPr lang="en-US" smtClean="0">
                <a:solidFill>
                  <a:prstClr val="black">
                    <a:tint val="75000"/>
                  </a:prstClr>
                </a:solidFill>
              </a:rPr>
              <a:pPr/>
              <a:t>2/22/2018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D090F40-6D27-4CF4-BFB4-06D04F3B8C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4388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E08AAA-7C4E-4FE6-ACC1-521C0F22FFD8}" type="datetimeFigureOut">
              <a:rPr lang="en-US" smtClean="0">
                <a:solidFill>
                  <a:prstClr val="black">
                    <a:tint val="75000"/>
                  </a:prstClr>
                </a:solidFill>
              </a:rPr>
              <a:pPr/>
              <a:t>2/22/2018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D090F40-6D27-4CF4-BFB4-06D04F3B8C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38452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E08AAA-7C4E-4FE6-ACC1-521C0F22FFD8}" type="datetimeFigureOut">
              <a:rPr lang="en-US" smtClean="0">
                <a:solidFill>
                  <a:prstClr val="black">
                    <a:tint val="75000"/>
                  </a:prstClr>
                </a:solidFill>
              </a:rPr>
              <a:pPr/>
              <a:t>2/22/2018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D090F40-6D27-4CF4-BFB4-06D04F3B8C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481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A7FB1C39-EA48-4A2F-8345-2CB3C4DF4732}" type="datetimeFigureOut">
              <a:rPr lang="hr-HR" smtClean="0"/>
              <a:t>22.2.2018.</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9F52F2FC-87F9-4126-A599-05BF6F315243}" type="slidenum">
              <a:rPr lang="hr-HR" smtClean="0"/>
              <a:t>‹#›</a:t>
            </a:fld>
            <a:endParaRPr lang="hr-HR"/>
          </a:p>
        </p:txBody>
      </p:sp>
    </p:spTree>
    <p:extLst>
      <p:ext uri="{BB962C8B-B14F-4D97-AF65-F5344CB8AC3E}">
        <p14:creationId xmlns:p14="http://schemas.microsoft.com/office/powerpoint/2010/main" val="13044695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E08AAA-7C4E-4FE6-ACC1-521C0F22FFD8}" type="datetimeFigureOut">
              <a:rPr lang="en-US" smtClean="0">
                <a:solidFill>
                  <a:prstClr val="black">
                    <a:tint val="75000"/>
                  </a:prstClr>
                </a:solidFill>
              </a:rPr>
              <a:pPr/>
              <a:t>2/22/2018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D090F40-6D27-4CF4-BFB4-06D04F3B8C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28251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E08AAA-7C4E-4FE6-ACC1-521C0F22FFD8}"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D090F40-6D27-4CF4-BFB4-06D04F3B8C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0223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E08AAA-7C4E-4FE6-ACC1-521C0F22FFD8}"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D090F40-6D27-4CF4-BFB4-06D04F3B8C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4020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93828F-398B-42B1-B1C3-E4050B5292C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EE129C-15D2-43FE-A5F8-83286788B4F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845755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93828F-398B-42B1-B1C3-E4050B5292C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EE129C-15D2-43FE-A5F8-83286788B4F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151620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93828F-398B-42B1-B1C3-E4050B5292C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EE129C-15D2-43FE-A5F8-83286788B4F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698937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93828F-398B-42B1-B1C3-E4050B5292C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EE129C-15D2-43FE-A5F8-83286788B4F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918517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93828F-398B-42B1-B1C3-E4050B5292C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EE129C-15D2-43FE-A5F8-83286788B4F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585074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93828F-398B-42B1-B1C3-E4050B5292C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EE129C-15D2-43FE-A5F8-83286788B4F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111099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93828F-398B-42B1-B1C3-E4050B5292C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EE129C-15D2-43FE-A5F8-83286788B4F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60676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FB1C39-EA48-4A2F-8345-2CB3C4DF4732}" type="datetimeFigureOut">
              <a:rPr lang="hr-HR" smtClean="0"/>
              <a:t>22.2.2018.</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9F52F2FC-87F9-4126-A599-05BF6F315243}" type="slidenum">
              <a:rPr lang="hr-HR" smtClean="0"/>
              <a:t>‹#›</a:t>
            </a:fld>
            <a:endParaRPr lang="hr-HR"/>
          </a:p>
        </p:txBody>
      </p:sp>
    </p:spTree>
    <p:extLst>
      <p:ext uri="{BB962C8B-B14F-4D97-AF65-F5344CB8AC3E}">
        <p14:creationId xmlns:p14="http://schemas.microsoft.com/office/powerpoint/2010/main" val="40117201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93828F-398B-42B1-B1C3-E4050B5292C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EE129C-15D2-43FE-A5F8-83286788B4F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682131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93828F-398B-42B1-B1C3-E4050B5292C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EE129C-15D2-43FE-A5F8-83286788B4F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582891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93828F-398B-42B1-B1C3-E4050B5292C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EE129C-15D2-43FE-A5F8-83286788B4F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466528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93828F-398B-42B1-B1C3-E4050B5292C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EE129C-15D2-43FE-A5F8-83286788B4F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161099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93828F-398B-42B1-B1C3-E4050B5292C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EE129C-15D2-43FE-A5F8-83286788B4F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30480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93828F-398B-42B1-B1C3-E4050B5292C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EE129C-15D2-43FE-A5F8-83286788B4F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716820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93828F-398B-42B1-B1C3-E4050B5292C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EE129C-15D2-43FE-A5F8-83286788B4F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837399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93828F-398B-42B1-B1C3-E4050B5292C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EE129C-15D2-43FE-A5F8-83286788B4F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33436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93828F-398B-42B1-B1C3-E4050B5292C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EE129C-15D2-43FE-A5F8-83286788B4F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296361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93828F-398B-42B1-B1C3-E4050B5292C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EE129C-15D2-43FE-A5F8-83286788B4F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5918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Date Placeholder 4"/>
          <p:cNvSpPr>
            <a:spLocks noGrp="1"/>
          </p:cNvSpPr>
          <p:nvPr>
            <p:ph type="dt" sz="half" idx="10"/>
          </p:nvPr>
        </p:nvSpPr>
        <p:spPr/>
        <p:txBody>
          <a:bodyPr/>
          <a:lstStyle/>
          <a:p>
            <a:fld id="{A7FB1C39-EA48-4A2F-8345-2CB3C4DF4732}" type="datetimeFigureOut">
              <a:rPr lang="hr-HR" smtClean="0"/>
              <a:t>22.2.2018.</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9F52F2FC-87F9-4126-A599-05BF6F315243}" type="slidenum">
              <a:rPr lang="hr-HR" smtClean="0"/>
              <a:t>‹#›</a:t>
            </a:fld>
            <a:endParaRPr lang="hr-HR"/>
          </a:p>
        </p:txBody>
      </p:sp>
    </p:spTree>
    <p:extLst>
      <p:ext uri="{BB962C8B-B14F-4D97-AF65-F5344CB8AC3E}">
        <p14:creationId xmlns:p14="http://schemas.microsoft.com/office/powerpoint/2010/main" val="21190862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93828F-398B-42B1-B1C3-E4050B5292C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EE129C-15D2-43FE-A5F8-83286788B4F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673711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93828F-398B-42B1-B1C3-E4050B5292C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EE129C-15D2-43FE-A5F8-83286788B4F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540901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93828F-398B-42B1-B1C3-E4050B5292C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EE129C-15D2-43FE-A5F8-83286788B4F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146497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93828F-398B-42B1-B1C3-E4050B5292C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EE129C-15D2-43FE-A5F8-83286788B4F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883700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93828F-398B-42B1-B1C3-E4050B5292C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EE129C-15D2-43FE-A5F8-83286788B4F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735282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CB616B7-D92F-460A-BCCC-35B201A99684}" type="datetimeFigureOut">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2/22/2018</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E73F6B-03C9-4A3A-B875-9B45AD2CE289}"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4122444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CB616B7-D92F-460A-BCCC-35B201A99684}" type="datetimeFigureOut">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2/22/2018</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E73F6B-03C9-4A3A-B875-9B45AD2CE289}"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5944941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CB616B7-D92F-460A-BCCC-35B201A99684}" type="datetimeFigureOut">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2/22/2018</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E73F6B-03C9-4A3A-B875-9B45AD2CE289}"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2323750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CB616B7-D92F-460A-BCCC-35B201A99684}" type="datetimeFigureOut">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2/22/2018</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E73F6B-03C9-4A3A-B875-9B45AD2CE289}"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0041979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CB616B7-D92F-460A-BCCC-35B201A99684}" type="datetimeFigureOut">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2/22/2018</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E73F6B-03C9-4A3A-B875-9B45AD2CE289}"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15450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Date Placeholder 6"/>
          <p:cNvSpPr>
            <a:spLocks noGrp="1"/>
          </p:cNvSpPr>
          <p:nvPr>
            <p:ph type="dt" sz="half" idx="10"/>
          </p:nvPr>
        </p:nvSpPr>
        <p:spPr/>
        <p:txBody>
          <a:bodyPr/>
          <a:lstStyle/>
          <a:p>
            <a:fld id="{A7FB1C39-EA48-4A2F-8345-2CB3C4DF4732}" type="datetimeFigureOut">
              <a:rPr lang="hr-HR" smtClean="0"/>
              <a:t>22.2.2018.</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9F52F2FC-87F9-4126-A599-05BF6F315243}" type="slidenum">
              <a:rPr lang="hr-HR" smtClean="0"/>
              <a:t>‹#›</a:t>
            </a:fld>
            <a:endParaRPr lang="hr-HR"/>
          </a:p>
        </p:txBody>
      </p:sp>
    </p:spTree>
    <p:extLst>
      <p:ext uri="{BB962C8B-B14F-4D97-AF65-F5344CB8AC3E}">
        <p14:creationId xmlns:p14="http://schemas.microsoft.com/office/powerpoint/2010/main" val="20514173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CB616B7-D92F-460A-BCCC-35B201A99684}" type="datetimeFigureOut">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2/22/2018</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E73F6B-03C9-4A3A-B875-9B45AD2CE289}"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3740612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CB616B7-D92F-460A-BCCC-35B201A99684}" type="datetimeFigureOut">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2/22/2018</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E73F6B-03C9-4A3A-B875-9B45AD2CE289}"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2664979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CB616B7-D92F-460A-BCCC-35B201A99684}" type="datetimeFigureOut">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2/22/2018</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E73F6B-03C9-4A3A-B875-9B45AD2CE289}"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7635239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CB616B7-D92F-460A-BCCC-35B201A99684}" type="datetimeFigureOut">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2/22/2018</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E73F6B-03C9-4A3A-B875-9B45AD2CE289}"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6022895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CB616B7-D92F-460A-BCCC-35B201A99684}" type="datetimeFigureOut">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2/22/2018</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E73F6B-03C9-4A3A-B875-9B45AD2CE289}"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710515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CB616B7-D92F-460A-BCCC-35B201A99684}" type="datetimeFigureOut">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2/22/2018</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E73F6B-03C9-4A3A-B875-9B45AD2CE289}"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0982891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CB616B7-D92F-460A-BCCC-35B201A99684}" type="datetimeFigureOut">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2/22/2018</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E73F6B-03C9-4A3A-B875-9B45AD2CE289}"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7562518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CB616B7-D92F-460A-BCCC-35B201A99684}" type="datetimeFigureOut">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2/22/2018</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E73F6B-03C9-4A3A-B875-9B45AD2CE289}"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4198024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CB616B7-D92F-460A-BCCC-35B201A99684}" type="datetimeFigureOut">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2/22/2018</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E73F6B-03C9-4A3A-B875-9B45AD2CE289}"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3043561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CB616B7-D92F-460A-BCCC-35B201A99684}" type="datetimeFigureOut">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2/22/2018</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E73F6B-03C9-4A3A-B875-9B45AD2CE289}"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822838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Date Placeholder 2"/>
          <p:cNvSpPr>
            <a:spLocks noGrp="1"/>
          </p:cNvSpPr>
          <p:nvPr>
            <p:ph type="dt" sz="half" idx="10"/>
          </p:nvPr>
        </p:nvSpPr>
        <p:spPr/>
        <p:txBody>
          <a:bodyPr/>
          <a:lstStyle/>
          <a:p>
            <a:fld id="{A7FB1C39-EA48-4A2F-8345-2CB3C4DF4732}" type="datetimeFigureOut">
              <a:rPr lang="hr-HR" smtClean="0"/>
              <a:t>22.2.2018.</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9F52F2FC-87F9-4126-A599-05BF6F315243}" type="slidenum">
              <a:rPr lang="hr-HR" smtClean="0"/>
              <a:t>‹#›</a:t>
            </a:fld>
            <a:endParaRPr lang="hr-HR"/>
          </a:p>
        </p:txBody>
      </p:sp>
    </p:spTree>
    <p:extLst>
      <p:ext uri="{BB962C8B-B14F-4D97-AF65-F5344CB8AC3E}">
        <p14:creationId xmlns:p14="http://schemas.microsoft.com/office/powerpoint/2010/main" val="2245693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CB616B7-D92F-460A-BCCC-35B201A99684}" type="datetimeFigureOut">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2/22/2018</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E73F6B-03C9-4A3A-B875-9B45AD2CE289}"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5626229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CB616B7-D92F-460A-BCCC-35B201A99684}" type="datetimeFigureOut">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2/22/2018</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E73F6B-03C9-4A3A-B875-9B45AD2CE289}"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712627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CB616B7-D92F-460A-BCCC-35B201A99684}" type="datetimeFigureOut">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2/22/2018</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E73F6B-03C9-4A3A-B875-9B45AD2CE289}"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0268528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CB616B7-D92F-460A-BCCC-35B201A99684}" type="datetimeFigureOut">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2/22/2018</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E73F6B-03C9-4A3A-B875-9B45AD2CE289}"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41277847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CB616B7-D92F-460A-BCCC-35B201A99684}" type="datetimeFigureOut">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2/22/2018</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E73F6B-03C9-4A3A-B875-9B45AD2CE289}"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64505950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CB616B7-D92F-460A-BCCC-35B201A99684}" type="datetimeFigureOut">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2/22/2018</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E73F6B-03C9-4A3A-B875-9B45AD2CE289}"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8868297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CB616B7-D92F-460A-BCCC-35B201A99684}" type="datetimeFigureOut">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2/22/2018</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E73F6B-03C9-4A3A-B875-9B45AD2CE289}"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725964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FB1C39-EA48-4A2F-8345-2CB3C4DF4732}" type="datetimeFigureOut">
              <a:rPr lang="hr-HR" smtClean="0"/>
              <a:t>22.2.2018.</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9F52F2FC-87F9-4126-A599-05BF6F315243}" type="slidenum">
              <a:rPr lang="hr-HR" smtClean="0"/>
              <a:t>‹#›</a:t>
            </a:fld>
            <a:endParaRPr lang="hr-HR"/>
          </a:p>
        </p:txBody>
      </p:sp>
    </p:spTree>
    <p:extLst>
      <p:ext uri="{BB962C8B-B14F-4D97-AF65-F5344CB8AC3E}">
        <p14:creationId xmlns:p14="http://schemas.microsoft.com/office/powerpoint/2010/main" val="2234944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FB1C39-EA48-4A2F-8345-2CB3C4DF4732}" type="datetimeFigureOut">
              <a:rPr lang="hr-HR" smtClean="0"/>
              <a:t>22.2.2018.</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9F52F2FC-87F9-4126-A599-05BF6F315243}" type="slidenum">
              <a:rPr lang="hr-HR" smtClean="0"/>
              <a:t>‹#›</a:t>
            </a:fld>
            <a:endParaRPr lang="hr-HR"/>
          </a:p>
        </p:txBody>
      </p:sp>
    </p:spTree>
    <p:extLst>
      <p:ext uri="{BB962C8B-B14F-4D97-AF65-F5344CB8AC3E}">
        <p14:creationId xmlns:p14="http://schemas.microsoft.com/office/powerpoint/2010/main" val="610502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FB1C39-EA48-4A2F-8345-2CB3C4DF4732}" type="datetimeFigureOut">
              <a:rPr lang="hr-HR" smtClean="0"/>
              <a:t>22.2.2018.</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9F52F2FC-87F9-4126-A599-05BF6F315243}" type="slidenum">
              <a:rPr lang="hr-HR" smtClean="0"/>
              <a:t>‹#›</a:t>
            </a:fld>
            <a:endParaRPr lang="hr-HR"/>
          </a:p>
        </p:txBody>
      </p:sp>
    </p:spTree>
    <p:extLst>
      <p:ext uri="{BB962C8B-B14F-4D97-AF65-F5344CB8AC3E}">
        <p14:creationId xmlns:p14="http://schemas.microsoft.com/office/powerpoint/2010/main" val="550716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hr-H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FB1C39-EA48-4A2F-8345-2CB3C4DF4732}" type="datetimeFigureOut">
              <a:rPr lang="hr-HR" smtClean="0"/>
              <a:t>22.2.2018.</a:t>
            </a:fld>
            <a:endParaRPr lang="hr-H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52F2FC-87F9-4126-A599-05BF6F315243}" type="slidenum">
              <a:rPr lang="hr-HR" smtClean="0"/>
              <a:t>‹#›</a:t>
            </a:fld>
            <a:endParaRPr lang="hr-HR"/>
          </a:p>
        </p:txBody>
      </p:sp>
    </p:spTree>
    <p:extLst>
      <p:ext uri="{BB962C8B-B14F-4D97-AF65-F5344CB8AC3E}">
        <p14:creationId xmlns:p14="http://schemas.microsoft.com/office/powerpoint/2010/main" val="1701417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E08AAA-7C4E-4FE6-ACC1-521C0F22FFD8}"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090F40-6D27-4CF4-BFB4-06D04F3B8C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496023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alpha val="43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893828F-398B-42B1-B1C3-E4050B5292C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5EE129C-15D2-43FE-A5F8-83286788B4F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9816077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alpha val="43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893828F-398B-42B1-B1C3-E4050B5292C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5EE129C-15D2-43FE-A5F8-83286788B4F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3747132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CB616B7-D92F-460A-BCCC-35B201A99684}" type="datetimeFigureOut">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2/22/2018</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1E73F6B-03C9-4A3A-B875-9B45AD2CE289}"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650758753"/>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CB616B7-D92F-460A-BCCC-35B201A99684}" type="datetimeFigureOut">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2/22/2018</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1E73F6B-03C9-4A3A-B875-9B45AD2CE289}"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925539672"/>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22.JPG"/><Relationship Id="rId2" Type="http://schemas.openxmlformats.org/officeDocument/2006/relationships/image" Target="../media/image13.JPG"/><Relationship Id="rId1" Type="http://schemas.openxmlformats.org/officeDocument/2006/relationships/slideLayout" Target="../slideLayouts/slideLayout2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14.jpeg"/><Relationship Id="rId7" Type="http://schemas.openxmlformats.org/officeDocument/2006/relationships/image" Target="../media/image24.JPG"/><Relationship Id="rId2" Type="http://schemas.openxmlformats.org/officeDocument/2006/relationships/image" Target="../media/image13.JPG"/><Relationship Id="rId1" Type="http://schemas.openxmlformats.org/officeDocument/2006/relationships/slideLayout" Target="../slideLayouts/slideLayout24.xml"/><Relationship Id="rId6" Type="http://schemas.openxmlformats.org/officeDocument/2006/relationships/image" Target="../media/image23.JPG"/><Relationship Id="rId5" Type="http://schemas.openxmlformats.org/officeDocument/2006/relationships/image" Target="../media/image21.JP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7.JP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4.xml"/><Relationship Id="rId5" Type="http://schemas.openxmlformats.org/officeDocument/2006/relationships/image" Target="../media/image30.JPG"/><Relationship Id="rId4" Type="http://schemas.openxmlformats.org/officeDocument/2006/relationships/image" Target="../media/image29.JPG"/></Relationships>
</file>

<file path=ppt/slides/_rels/slide14.xml.rels><?xml version="1.0" encoding="UTF-8" standalone="yes"?>
<Relationships xmlns="http://schemas.openxmlformats.org/package/2006/relationships"><Relationship Id="rId3" Type="http://schemas.openxmlformats.org/officeDocument/2006/relationships/image" Target="../media/image32.JPG"/><Relationship Id="rId7" Type="http://schemas.openxmlformats.org/officeDocument/2006/relationships/image" Target="../media/image36.jpeg"/><Relationship Id="rId2" Type="http://schemas.openxmlformats.org/officeDocument/2006/relationships/image" Target="../media/image31.JPG"/><Relationship Id="rId1" Type="http://schemas.openxmlformats.org/officeDocument/2006/relationships/slideLayout" Target="../slideLayouts/slideLayout24.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1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1.JPG"/><Relationship Id="rId1" Type="http://schemas.openxmlformats.org/officeDocument/2006/relationships/slideLayout" Target="../slideLayouts/slideLayout24.xml"/><Relationship Id="rId6" Type="http://schemas.openxmlformats.org/officeDocument/2006/relationships/image" Target="../media/image36.jpeg"/><Relationship Id="rId5" Type="http://schemas.openxmlformats.org/officeDocument/2006/relationships/image" Target="../media/image38.JPG"/><Relationship Id="rId4" Type="http://schemas.openxmlformats.org/officeDocument/2006/relationships/image" Target="../media/image37.JPG"/></Relationships>
</file>

<file path=ppt/slides/_rels/slide16.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24.xml"/><Relationship Id="rId5" Type="http://schemas.openxmlformats.org/officeDocument/2006/relationships/image" Target="../media/image45.JPG"/><Relationship Id="rId4" Type="http://schemas.openxmlformats.org/officeDocument/2006/relationships/image" Target="../media/image4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hyperlink" Target="http://www.sciencemag.org/news/2018/02/fda-floats-new-rules-testing-alzheimers-drugs?utm_campaign=news_weekly_2018-02-16&amp;et_rid=40182222&amp;et_cid=1855583"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2.xml"/><Relationship Id="rId5" Type="http://schemas.openxmlformats.org/officeDocument/2006/relationships/image" Target="../media/image53.JPG"/><Relationship Id="rId4" Type="http://schemas.openxmlformats.org/officeDocument/2006/relationships/image" Target="../media/image52.JPG"/></Relationships>
</file>

<file path=ppt/slides/_rels/slide2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4.xml"/><Relationship Id="rId6" Type="http://schemas.openxmlformats.org/officeDocument/2006/relationships/image" Target="../media/image11.JPG"/><Relationship Id="rId5" Type="http://schemas.openxmlformats.org/officeDocument/2006/relationships/image" Target="../media/image10.jpe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9.JPG"/><Relationship Id="rId2" Type="http://schemas.openxmlformats.org/officeDocument/2006/relationships/image" Target="../media/image13.JPG"/><Relationship Id="rId1" Type="http://schemas.openxmlformats.org/officeDocument/2006/relationships/slideLayout" Target="../slideLayouts/slideLayout2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24.xml"/><Relationship Id="rId5" Type="http://schemas.openxmlformats.org/officeDocument/2006/relationships/image" Target="../media/image7.JP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35.xml"/><Relationship Id="rId5" Type="http://schemas.openxmlformats.org/officeDocument/2006/relationships/image" Target="../media/image7.JP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9688" y="548680"/>
            <a:ext cx="9058275" cy="2448272"/>
          </a:xfrm>
          <a:noFill/>
        </p:spPr>
        <p:txBody>
          <a:bodyPr lIns="90487" tIns="44450" rIns="90487" bIns="44450" anchor="ctr" anchorCtr="0">
            <a:noAutofit/>
          </a:bodyPr>
          <a:lstStyle/>
          <a:p>
            <a:r>
              <a:rPr lang="hr-HR" dirty="0" err="1" smtClean="0"/>
              <a:t>Likvorski</a:t>
            </a:r>
            <a:r>
              <a:rPr lang="hr-HR" dirty="0" smtClean="0"/>
              <a:t> b</a:t>
            </a:r>
            <a:r>
              <a:rPr lang="en-US" dirty="0" err="1" smtClean="0"/>
              <a:t>iomarkeri</a:t>
            </a:r>
            <a:r>
              <a:rPr lang="en-US" dirty="0" smtClean="0"/>
              <a:t> </a:t>
            </a:r>
            <a:r>
              <a:rPr lang="en-US" dirty="0"/>
              <a:t>u </a:t>
            </a:r>
            <a:r>
              <a:rPr lang="en-US" dirty="0" err="1" smtClean="0"/>
              <a:t>dijagnostici</a:t>
            </a:r>
            <a:r>
              <a:rPr lang="en-US" dirty="0" smtClean="0"/>
              <a:t> A</a:t>
            </a:r>
            <a:r>
              <a:rPr lang="hr-HR" dirty="0" err="1" smtClean="0"/>
              <a:t>lzheimerove</a:t>
            </a:r>
            <a:r>
              <a:rPr lang="hr-HR" dirty="0" smtClean="0"/>
              <a:t> bolesti</a:t>
            </a:r>
            <a:r>
              <a:rPr lang="hr-HR" sz="3600" dirty="0" smtClean="0"/>
              <a:t/>
            </a:r>
            <a:br>
              <a:rPr lang="hr-HR" sz="3600" dirty="0" smtClean="0"/>
            </a:br>
            <a:r>
              <a:rPr lang="hr-HR" sz="3600" dirty="0" smtClean="0"/>
              <a:t/>
            </a:r>
            <a:br>
              <a:rPr lang="hr-HR" sz="3600" dirty="0" smtClean="0"/>
            </a:br>
            <a:endParaRPr lang="en-US" sz="3600" dirty="0" smtClean="0"/>
          </a:p>
        </p:txBody>
      </p:sp>
      <p:sp>
        <p:nvSpPr>
          <p:cNvPr id="5123" name="Rectangle 3"/>
          <p:cNvSpPr>
            <a:spLocks noGrp="1" noChangeArrowheads="1"/>
          </p:cNvSpPr>
          <p:nvPr>
            <p:ph type="subTitle" idx="1"/>
          </p:nvPr>
        </p:nvSpPr>
        <p:spPr>
          <a:xfrm>
            <a:off x="180975" y="4553346"/>
            <a:ext cx="8782050" cy="2620070"/>
          </a:xfrm>
          <a:noFill/>
        </p:spPr>
        <p:txBody>
          <a:bodyPr lIns="90487" tIns="44450" rIns="90487" bIns="44450" anchorCtr="0"/>
          <a:lstStyle/>
          <a:p>
            <a:pPr>
              <a:lnSpc>
                <a:spcPct val="80000"/>
              </a:lnSpc>
            </a:pPr>
            <a:r>
              <a:rPr lang="hr-HR" sz="2200" dirty="0" smtClean="0"/>
              <a:t>Prof. dr. sc. Goran Šimić</a:t>
            </a:r>
            <a:r>
              <a:rPr lang="en-US" sz="2200" dirty="0" smtClean="0"/>
              <a:t>, </a:t>
            </a:r>
            <a:r>
              <a:rPr lang="hr-HR" sz="2200" dirty="0" smtClean="0"/>
              <a:t>dr. med.</a:t>
            </a:r>
          </a:p>
          <a:p>
            <a:pPr>
              <a:lnSpc>
                <a:spcPct val="80000"/>
              </a:lnSpc>
            </a:pPr>
            <a:r>
              <a:rPr lang="en-US" sz="1600" dirty="0" smtClean="0"/>
              <a:t/>
            </a:r>
            <a:br>
              <a:rPr lang="en-US" sz="1600" dirty="0" smtClean="0"/>
            </a:br>
            <a:r>
              <a:rPr lang="hr-HR" sz="1600" dirty="0" smtClean="0"/>
              <a:t>Redoviti profesor </a:t>
            </a:r>
            <a:r>
              <a:rPr lang="hr-HR" sz="1600" dirty="0" err="1" smtClean="0"/>
              <a:t>neuroznanosti</a:t>
            </a:r>
            <a:r>
              <a:rPr lang="hr-HR" sz="1600" dirty="0" smtClean="0"/>
              <a:t> i anatomije</a:t>
            </a:r>
          </a:p>
          <a:p>
            <a:pPr>
              <a:lnSpc>
                <a:spcPct val="80000"/>
              </a:lnSpc>
            </a:pPr>
            <a:endParaRPr lang="hr-HR" sz="1600" b="0" dirty="0" smtClean="0"/>
          </a:p>
          <a:p>
            <a:pPr>
              <a:lnSpc>
                <a:spcPct val="60000"/>
              </a:lnSpc>
            </a:pPr>
            <a:r>
              <a:rPr lang="hr-HR" sz="1600" dirty="0" smtClean="0"/>
              <a:t>Zavod za </a:t>
            </a:r>
            <a:r>
              <a:rPr lang="hr-HR" sz="1600" dirty="0" err="1" smtClean="0"/>
              <a:t>neuroznanost</a:t>
            </a:r>
            <a:endParaRPr lang="hr-HR" sz="1600" dirty="0"/>
          </a:p>
          <a:p>
            <a:pPr>
              <a:lnSpc>
                <a:spcPct val="60000"/>
              </a:lnSpc>
            </a:pPr>
            <a:r>
              <a:rPr lang="hr-HR" sz="1600" dirty="0" smtClean="0"/>
              <a:t>Hrvatski institut za istraživanje mozga, </a:t>
            </a:r>
            <a:r>
              <a:rPr lang="hr-HR" sz="1600" dirty="0" err="1" smtClean="0"/>
              <a:t>Šalata</a:t>
            </a:r>
            <a:r>
              <a:rPr lang="hr-HR" sz="1600" dirty="0" smtClean="0"/>
              <a:t> 12</a:t>
            </a:r>
          </a:p>
          <a:p>
            <a:pPr>
              <a:lnSpc>
                <a:spcPct val="60000"/>
              </a:lnSpc>
            </a:pPr>
            <a:r>
              <a:rPr lang="hr-HR" sz="1600" dirty="0" smtClean="0"/>
              <a:t>Medicinski fakultet Sveučilišta u Zagrebu</a:t>
            </a:r>
          </a:p>
          <a:p>
            <a:pPr>
              <a:lnSpc>
                <a:spcPct val="60000"/>
              </a:lnSpc>
            </a:pPr>
            <a:r>
              <a:rPr lang="hr-HR" sz="1600" dirty="0" smtClean="0"/>
              <a:t>ZAGREB 10000, REPUBLIKA HRVATSKA</a:t>
            </a:r>
          </a:p>
          <a:p>
            <a:pPr>
              <a:lnSpc>
                <a:spcPct val="80000"/>
              </a:lnSpc>
            </a:pPr>
            <a:endParaRPr lang="hr-HR" sz="1200" dirty="0" smtClean="0">
              <a:cs typeface="Times New Roman" pitchFamily="18" charset="0"/>
            </a:endParaRPr>
          </a:p>
        </p:txBody>
      </p:sp>
      <p:pic>
        <p:nvPicPr>
          <p:cNvPr id="512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9963" y="5341938"/>
            <a:ext cx="1514475"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688" y="3511550"/>
            <a:ext cx="1125537"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5413" y="5840413"/>
            <a:ext cx="13335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Box 6"/>
          <p:cNvSpPr txBox="1">
            <a:spLocks noChangeArrowheads="1"/>
          </p:cNvSpPr>
          <p:nvPr/>
        </p:nvSpPr>
        <p:spPr bwMode="auto">
          <a:xfrm>
            <a:off x="7250113" y="4941168"/>
            <a:ext cx="189388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Arial" charset="0"/>
                <a:cs typeface="Arial" charset="0"/>
              </a:defRPr>
            </a:lvl1pPr>
            <a:lvl2pPr marL="742950" indent="-285750">
              <a:defRPr sz="1600" b="1">
                <a:solidFill>
                  <a:schemeClr val="tx1"/>
                </a:solidFill>
                <a:latin typeface="Arial" charset="0"/>
                <a:cs typeface="Arial" charset="0"/>
              </a:defRPr>
            </a:lvl2pPr>
            <a:lvl3pPr marL="1143000" indent="-228600">
              <a:defRPr sz="1600" b="1">
                <a:solidFill>
                  <a:schemeClr val="tx1"/>
                </a:solidFill>
                <a:latin typeface="Arial" charset="0"/>
                <a:cs typeface="Arial" charset="0"/>
              </a:defRPr>
            </a:lvl3pPr>
            <a:lvl4pPr marL="1600200" indent="-228600">
              <a:defRPr sz="1600" b="1">
                <a:solidFill>
                  <a:schemeClr val="tx1"/>
                </a:solidFill>
                <a:latin typeface="Arial" charset="0"/>
                <a:cs typeface="Arial" charset="0"/>
              </a:defRPr>
            </a:lvl4pPr>
            <a:lvl5pPr marL="2057400" indent="-228600">
              <a:defRPr sz="1600" b="1">
                <a:solidFill>
                  <a:schemeClr val="tx1"/>
                </a:solidFill>
                <a:latin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cs typeface="Arial" charset="0"/>
              </a:defRPr>
            </a:lvl9pPr>
          </a:lstStyle>
          <a:p>
            <a:r>
              <a:rPr lang="hr-HR" sz="1000" dirty="0"/>
              <a:t>Hrvatska zaklada za znanost</a:t>
            </a:r>
          </a:p>
          <a:p>
            <a:r>
              <a:rPr lang="hr-HR" sz="1000" dirty="0"/>
              <a:t>Projekt </a:t>
            </a:r>
            <a:r>
              <a:rPr lang="hr-HR" sz="1000" dirty="0" smtClean="0"/>
              <a:t>IP-2014-09-9730 (2015-2019)</a:t>
            </a:r>
            <a:endParaRPr lang="hr-HR" sz="1000" dirty="0"/>
          </a:p>
        </p:txBody>
      </p:sp>
      <p:pic>
        <p:nvPicPr>
          <p:cNvPr id="5128"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153400" y="3576638"/>
            <a:ext cx="944563"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4" descr="C:\Users\Goran Simic\Desktop\Mef-log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2800" y="3595688"/>
            <a:ext cx="9144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1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33350" y="4721225"/>
            <a:ext cx="9429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1" name="TextBox 25"/>
          <p:cNvSpPr txBox="1">
            <a:spLocks noChangeArrowheads="1"/>
          </p:cNvSpPr>
          <p:nvPr/>
        </p:nvSpPr>
        <p:spPr bwMode="auto">
          <a:xfrm>
            <a:off x="7250113" y="6588125"/>
            <a:ext cx="20462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Arial" charset="0"/>
                <a:cs typeface="Arial" charset="0"/>
              </a:defRPr>
            </a:lvl1pPr>
            <a:lvl2pPr marL="742950" indent="-285750">
              <a:defRPr sz="1600" b="1">
                <a:solidFill>
                  <a:schemeClr val="tx1"/>
                </a:solidFill>
                <a:latin typeface="Arial" charset="0"/>
                <a:cs typeface="Arial" charset="0"/>
              </a:defRPr>
            </a:lvl2pPr>
            <a:lvl3pPr marL="1143000" indent="-228600">
              <a:defRPr sz="1600" b="1">
                <a:solidFill>
                  <a:schemeClr val="tx1"/>
                </a:solidFill>
                <a:latin typeface="Arial" charset="0"/>
                <a:cs typeface="Arial" charset="0"/>
              </a:defRPr>
            </a:lvl3pPr>
            <a:lvl4pPr marL="1600200" indent="-228600">
              <a:defRPr sz="1600" b="1">
                <a:solidFill>
                  <a:schemeClr val="tx1"/>
                </a:solidFill>
                <a:latin typeface="Arial" charset="0"/>
                <a:cs typeface="Arial" charset="0"/>
              </a:defRPr>
            </a:lvl4pPr>
            <a:lvl5pPr marL="2057400" indent="-228600">
              <a:defRPr sz="1600" b="1">
                <a:solidFill>
                  <a:schemeClr val="tx1"/>
                </a:solidFill>
                <a:latin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cs typeface="Arial" charset="0"/>
              </a:defRPr>
            </a:lvl9pPr>
          </a:lstStyle>
          <a:p>
            <a:r>
              <a:rPr lang="hr-HR" sz="1000"/>
              <a:t> Croatian Science Foundation</a:t>
            </a:r>
          </a:p>
        </p:txBody>
      </p:sp>
      <p:sp>
        <p:nvSpPr>
          <p:cNvPr id="3" name="TextBox 2"/>
          <p:cNvSpPr txBox="1"/>
          <p:nvPr/>
        </p:nvSpPr>
        <p:spPr>
          <a:xfrm>
            <a:off x="1076325" y="2060848"/>
            <a:ext cx="7549356" cy="1631216"/>
          </a:xfrm>
          <a:prstGeom prst="rect">
            <a:avLst/>
          </a:prstGeom>
          <a:noFill/>
        </p:spPr>
        <p:txBody>
          <a:bodyPr wrap="square" rtlCol="0">
            <a:spAutoFit/>
          </a:bodyPr>
          <a:lstStyle/>
          <a:p>
            <a:pPr algn="ctr"/>
            <a:r>
              <a:rPr lang="hr-HR" sz="2000" i="1" dirty="0" smtClean="0"/>
              <a:t>Poslijediplomski tečaj: Alzheimerova bolest u  u kliničkoj praksi</a:t>
            </a:r>
          </a:p>
          <a:p>
            <a:pPr algn="ctr"/>
            <a:r>
              <a:rPr lang="hr-HR" sz="2000" i="1" dirty="0" smtClean="0"/>
              <a:t>(voditelji: doc. dr. sc. Nataša </a:t>
            </a:r>
            <a:r>
              <a:rPr lang="hr-HR" sz="2000" i="1" dirty="0" err="1" smtClean="0"/>
              <a:t>Klepac</a:t>
            </a:r>
            <a:r>
              <a:rPr lang="hr-HR" sz="2000" i="1" dirty="0" smtClean="0"/>
              <a:t> i prof. dr. sc. </a:t>
            </a:r>
            <a:r>
              <a:rPr lang="hr-HR" sz="2000" i="1" dirty="0" err="1" smtClean="0"/>
              <a:t>Fran</a:t>
            </a:r>
            <a:r>
              <a:rPr lang="hr-HR" sz="2000" i="1" dirty="0" smtClean="0"/>
              <a:t> Borovečki)</a:t>
            </a:r>
          </a:p>
          <a:p>
            <a:pPr algn="ctr"/>
            <a:endParaRPr lang="hr-HR" sz="2000" i="1" dirty="0" smtClean="0"/>
          </a:p>
          <a:p>
            <a:pPr algn="ctr"/>
            <a:r>
              <a:rPr lang="hr-HR" sz="2000" dirty="0" smtClean="0"/>
              <a:t>23. veljače 2018.</a:t>
            </a:r>
          </a:p>
          <a:p>
            <a:pPr algn="ctr"/>
            <a:r>
              <a:rPr lang="hr-HR" sz="2000" dirty="0" smtClean="0"/>
              <a:t>CEPAMET, </a:t>
            </a:r>
            <a:r>
              <a:rPr lang="hr-HR" sz="2000" dirty="0" err="1" smtClean="0"/>
              <a:t>Šalata</a:t>
            </a:r>
            <a:r>
              <a:rPr lang="hr-HR" sz="2000" dirty="0" smtClean="0"/>
              <a:t> 4, Zagreb</a:t>
            </a:r>
            <a:endParaRPr lang="en-US" sz="2000" dirty="0"/>
          </a:p>
        </p:txBody>
      </p:sp>
    </p:spTree>
    <p:extLst>
      <p:ext uri="{BB962C8B-B14F-4D97-AF65-F5344CB8AC3E}">
        <p14:creationId xmlns:p14="http://schemas.microsoft.com/office/powerpoint/2010/main" val="2393649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3928" y="116107"/>
            <a:ext cx="5106144" cy="1787150"/>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5350" y="404664"/>
            <a:ext cx="1770078" cy="214149"/>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8052" y="116632"/>
            <a:ext cx="720080" cy="23042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5445" y="2165969"/>
            <a:ext cx="4597319" cy="2343150"/>
          </a:xfrm>
          <a:prstGeom prst="rect">
            <a:avLst/>
          </a:prstGeom>
        </p:spPr>
      </p:pic>
      <p:sp>
        <p:nvSpPr>
          <p:cNvPr id="6" name="TextBox 5"/>
          <p:cNvSpPr txBox="1"/>
          <p:nvPr/>
        </p:nvSpPr>
        <p:spPr>
          <a:xfrm>
            <a:off x="4709515" y="4552473"/>
            <a:ext cx="4320557"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The</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same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experiment</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was</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repeated</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with</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intrastriate</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injection</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of</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1800" b="0" i="0" u="none" strike="noStrike" kern="1200" cap="none" spc="0" normalizeH="0" baseline="30000" noProof="0" dirty="0" smtClean="0">
                <a:ln>
                  <a:noFill/>
                </a:ln>
                <a:solidFill>
                  <a:srgbClr val="92D050"/>
                </a:solidFill>
                <a:effectLst/>
                <a:uLnTx/>
                <a:uFillTx/>
                <a:latin typeface="Calibri"/>
                <a:ea typeface="+mn-ea"/>
                <a:cs typeface="+mn-cs"/>
              </a:rPr>
              <a:t>125</a:t>
            </a:r>
            <a:r>
              <a:rPr kumimoji="0" lang="en-US" sz="1800" b="0" i="0" u="none" strike="noStrike" kern="1200" cap="none" spc="0" normalizeH="0" baseline="0" noProof="0" dirty="0" smtClean="0">
                <a:ln>
                  <a:noFill/>
                </a:ln>
                <a:solidFill>
                  <a:srgbClr val="92D050"/>
                </a:solidFill>
                <a:effectLst/>
                <a:uLnTx/>
                <a:uFillTx/>
                <a:latin typeface="Calibri"/>
                <a:ea typeface="+mn-ea"/>
                <a:cs typeface="+mn-cs"/>
              </a:rPr>
              <a:t>I-amyloid</a:t>
            </a:r>
            <a:r>
              <a:rPr kumimoji="0" lang="hr-HR" sz="1800" b="0" i="0" u="none" strike="noStrike" kern="1200" cap="none" spc="0" normalizeH="0" baseline="0" noProof="0" dirty="0" smtClean="0">
                <a:ln>
                  <a:noFill/>
                </a:ln>
                <a:solidFill>
                  <a:srgbClr val="92D050"/>
                </a:solidFill>
                <a:effectLst/>
                <a:uLnTx/>
                <a:uFillTx/>
                <a:latin typeface="Calibri"/>
                <a:ea typeface="+mn-ea"/>
                <a:cs typeface="+mn-cs"/>
              </a:rPr>
              <a:t> </a:t>
            </a:r>
            <a:r>
              <a:rPr kumimoji="0" lang="hr-HR" sz="1800" b="0" i="0" u="none" strike="noStrike" kern="1200" cap="none" spc="0" normalizeH="0" baseline="0" noProof="0" dirty="0" smtClean="0">
                <a:ln>
                  <a:noFill/>
                </a:ln>
                <a:solidFill>
                  <a:srgbClr val="92D050"/>
                </a:solidFill>
                <a:effectLst/>
                <a:uLnTx/>
                <a:uFillTx/>
                <a:latin typeface="Calibri"/>
                <a:ea typeface="+mn-ea"/>
                <a:cs typeface="+mn-cs"/>
                <a:sym typeface="Symbol"/>
              </a:rPr>
              <a:t></a:t>
            </a:r>
            <a:r>
              <a:rPr kumimoji="0" lang="en-US" sz="1800" b="0" i="0" u="none" strike="noStrike" kern="1200" cap="none" spc="0" normalizeH="0" baseline="-25000" noProof="0" dirty="0" smtClean="0">
                <a:ln>
                  <a:noFill/>
                </a:ln>
                <a:solidFill>
                  <a:srgbClr val="92D050"/>
                </a:solidFill>
                <a:effectLst/>
                <a:uLnTx/>
                <a:uFillTx/>
                <a:latin typeface="Calibri"/>
                <a:ea typeface="+mn-ea"/>
                <a:cs typeface="+mn-cs"/>
              </a:rPr>
              <a:t>1–40</a:t>
            </a: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1800" b="0" i="0" u="none" strike="noStrike" kern="1200" cap="none" spc="0" normalizeH="0" baseline="0" noProof="0" dirty="0">
                <a:ln>
                  <a:noFill/>
                </a:ln>
                <a:solidFill>
                  <a:prstClr val="white"/>
                </a:solidFill>
                <a:effectLst/>
                <a:uLnTx/>
                <a:uFillTx/>
                <a:latin typeface="Calibri"/>
                <a:ea typeface="+mn-ea"/>
                <a:cs typeface="+mn-cs"/>
              </a:rPr>
              <a:t>injection,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and</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the</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whole-brain </a:t>
            </a:r>
            <a:r>
              <a:rPr kumimoji="0" lang="en-US" sz="1800" b="0" i="0" u="none" strike="noStrike" kern="1200" cap="none" spc="0" normalizeH="0" baseline="0" noProof="0" dirty="0">
                <a:ln>
                  <a:noFill/>
                </a:ln>
                <a:solidFill>
                  <a:prstClr val="white"/>
                </a:solidFill>
                <a:effectLst/>
                <a:uLnTx/>
                <a:uFillTx/>
                <a:latin typeface="Calibri"/>
                <a:ea typeface="+mn-ea"/>
                <a:cs typeface="+mn-cs"/>
              </a:rPr>
              <a:t>radiation was </a:t>
            </a: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measured</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After</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60 </a:t>
            </a:r>
            <a:r>
              <a:rPr kumimoji="0" lang="en-US" sz="1800" b="0" i="0" u="none" strike="noStrike" kern="1200" cap="none" spc="0" normalizeH="0" baseline="0" noProof="0" dirty="0">
                <a:ln>
                  <a:noFill/>
                </a:ln>
                <a:solidFill>
                  <a:prstClr val="white"/>
                </a:solidFill>
                <a:effectLst/>
                <a:uLnTx/>
                <a:uFillTx/>
                <a:latin typeface="Calibri"/>
                <a:ea typeface="+mn-ea"/>
                <a:cs typeface="+mn-cs"/>
              </a:rPr>
              <a:t>min </a:t>
            </a:r>
            <a:r>
              <a:rPr kumimoji="0" lang="en-US" sz="1800" b="0" i="0" u="sng" strike="noStrike" kern="1200" cap="none" spc="0" normalizeH="0" baseline="0" noProof="0" dirty="0">
                <a:ln>
                  <a:noFill/>
                </a:ln>
                <a:solidFill>
                  <a:prstClr val="white"/>
                </a:solidFill>
                <a:effectLst/>
                <a:uLnTx/>
                <a:uFillTx/>
                <a:latin typeface="Calibri"/>
                <a:ea typeface="+mn-ea"/>
                <a:cs typeface="+mn-cs"/>
              </a:rPr>
              <a:t>in WT </a:t>
            </a:r>
            <a:r>
              <a:rPr kumimoji="0" lang="en-US" sz="1800" b="0" i="0" u="sng" strike="noStrike" kern="1200" cap="none" spc="0" normalizeH="0" baseline="0" noProof="0" dirty="0" smtClean="0">
                <a:ln>
                  <a:noFill/>
                </a:ln>
                <a:solidFill>
                  <a:prstClr val="white"/>
                </a:solidFill>
                <a:effectLst/>
                <a:uLnTx/>
                <a:uFillTx/>
                <a:latin typeface="Calibri"/>
                <a:ea typeface="+mn-ea"/>
                <a:cs typeface="+mn-cs"/>
              </a:rPr>
              <a:t>animals </a:t>
            </a:r>
            <a:r>
              <a:rPr kumimoji="0" lang="en-US" sz="1800" b="0" i="0" u="sng" strike="noStrike" kern="1200" cap="none" spc="0" normalizeH="0" baseline="0" noProof="0" dirty="0">
                <a:ln>
                  <a:noFill/>
                </a:ln>
                <a:solidFill>
                  <a:srgbClr val="92D050"/>
                </a:solidFill>
                <a:effectLst/>
                <a:uLnTx/>
                <a:uFillTx/>
                <a:latin typeface="Calibri"/>
                <a:ea typeface="+mn-ea"/>
                <a:cs typeface="+mn-cs"/>
              </a:rPr>
              <a:t>125I-amyloid </a:t>
            </a:r>
            <a:r>
              <a:rPr kumimoji="0" lang="en-US" sz="1800" b="0" i="0" u="sng" strike="noStrike" kern="1200" cap="none" spc="0" normalizeH="0" baseline="0" noProof="0" dirty="0" smtClean="0">
                <a:ln>
                  <a:noFill/>
                </a:ln>
                <a:solidFill>
                  <a:srgbClr val="92D050"/>
                </a:solidFill>
                <a:effectLst/>
                <a:uLnTx/>
                <a:uFillTx/>
                <a:latin typeface="Calibri"/>
                <a:ea typeface="+mn-ea"/>
                <a:cs typeface="+mn-cs"/>
                <a:sym typeface="Symbol"/>
              </a:rPr>
              <a:t></a:t>
            </a:r>
            <a:r>
              <a:rPr kumimoji="0" lang="en-US" sz="1800" b="0" i="0" u="sng" strike="noStrike" kern="1200" cap="none" spc="0" normalizeH="0" baseline="-25000" noProof="0" dirty="0" smtClean="0">
                <a:ln>
                  <a:noFill/>
                </a:ln>
                <a:solidFill>
                  <a:srgbClr val="92D050"/>
                </a:solidFill>
                <a:effectLst/>
                <a:uLnTx/>
                <a:uFillTx/>
                <a:latin typeface="Calibri"/>
                <a:ea typeface="+mn-ea"/>
                <a:cs typeface="+mn-cs"/>
              </a:rPr>
              <a:t>1–40</a:t>
            </a: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1800" b="0" i="0" u="sng" strike="noStrike" kern="1200" cap="none" spc="0" normalizeH="0" baseline="0" noProof="0" dirty="0">
                <a:ln>
                  <a:noFill/>
                </a:ln>
                <a:solidFill>
                  <a:prstClr val="white"/>
                </a:solidFill>
                <a:effectLst/>
                <a:uLnTx/>
                <a:uFillTx/>
                <a:latin typeface="Calibri"/>
                <a:ea typeface="+mn-ea"/>
                <a:cs typeface="+mn-cs"/>
              </a:rPr>
              <a:t>was cleared </a:t>
            </a:r>
            <a:r>
              <a:rPr kumimoji="0" lang="hr-HR" sz="1800" b="0" i="0" u="sng" strike="noStrike" kern="1200" cap="none" spc="0" normalizeH="0" baseline="0" noProof="0" dirty="0" err="1" smtClean="0">
                <a:ln>
                  <a:noFill/>
                </a:ln>
                <a:solidFill>
                  <a:prstClr val="white"/>
                </a:solidFill>
                <a:effectLst/>
                <a:uLnTx/>
                <a:uFillTx/>
                <a:latin typeface="Calibri"/>
                <a:ea typeface="+mn-ea"/>
                <a:cs typeface="+mn-cs"/>
              </a:rPr>
              <a:t>significantly</a:t>
            </a:r>
            <a:r>
              <a:rPr kumimoji="0" lang="hr-HR" sz="1800" b="0" i="0" u="sng" strike="noStrike" kern="1200" cap="none" spc="0" normalizeH="0" baseline="0" noProof="0" dirty="0" smtClean="0">
                <a:ln>
                  <a:noFill/>
                </a:ln>
                <a:solidFill>
                  <a:prstClr val="white"/>
                </a:solidFill>
                <a:effectLst/>
                <a:uLnTx/>
                <a:uFillTx/>
                <a:latin typeface="Calibri"/>
                <a:ea typeface="+mn-ea"/>
                <a:cs typeface="+mn-cs"/>
              </a:rPr>
              <a:t> </a:t>
            </a:r>
            <a:r>
              <a:rPr kumimoji="0" lang="en-US" sz="1800" b="0" i="0" u="sng" strike="noStrike" kern="1200" cap="none" spc="0" normalizeH="0" baseline="0" noProof="0" dirty="0" smtClean="0">
                <a:ln>
                  <a:noFill/>
                </a:ln>
                <a:solidFill>
                  <a:prstClr val="white"/>
                </a:solidFill>
                <a:effectLst/>
                <a:uLnTx/>
                <a:uFillTx/>
                <a:latin typeface="Calibri"/>
                <a:ea typeface="+mn-ea"/>
                <a:cs typeface="+mn-cs"/>
              </a:rPr>
              <a:t>more rapidly</a:t>
            </a:r>
            <a:r>
              <a:rPr kumimoji="0" lang="hr-HR" sz="1800" b="0" i="0" u="sng" strike="noStrike" kern="1200" cap="none" spc="0" normalizeH="0" baseline="0" noProof="0" dirty="0" smtClean="0">
                <a:ln>
                  <a:noFill/>
                </a:ln>
                <a:solidFill>
                  <a:prstClr val="white"/>
                </a:solidFill>
                <a:effectLst/>
                <a:uLnTx/>
                <a:uFillTx/>
                <a:latin typeface="Calibri"/>
                <a:ea typeface="+mn-ea"/>
                <a:cs typeface="+mn-cs"/>
              </a:rPr>
              <a:t> </a:t>
            </a:r>
            <a:r>
              <a:rPr kumimoji="0" lang="en-US" sz="1800" b="0" i="0" u="sng" strike="noStrike" kern="1200" cap="none" spc="0" normalizeH="0" baseline="0" noProof="0" dirty="0" smtClean="0">
                <a:ln>
                  <a:noFill/>
                </a:ln>
                <a:solidFill>
                  <a:prstClr val="white"/>
                </a:solidFill>
                <a:effectLst/>
                <a:uLnTx/>
                <a:uFillTx/>
                <a:latin typeface="Calibri"/>
                <a:ea typeface="+mn-ea"/>
                <a:cs typeface="+mn-cs"/>
              </a:rPr>
              <a:t>than in Aqp4-null mice</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Box 7"/>
          <p:cNvSpPr txBox="1"/>
          <p:nvPr/>
        </p:nvSpPr>
        <p:spPr>
          <a:xfrm>
            <a:off x="35496" y="4552473"/>
            <a:ext cx="4237608"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To </a:t>
            </a: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evaluate</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the </a:t>
            </a:r>
            <a:r>
              <a:rPr kumimoji="0" lang="en-US" sz="1800" b="0" i="0" u="none" strike="noStrike" kern="1200" cap="none" spc="0" normalizeH="0" baseline="0" noProof="0" dirty="0">
                <a:ln>
                  <a:noFill/>
                </a:ln>
                <a:solidFill>
                  <a:prstClr val="white"/>
                </a:solidFill>
                <a:effectLst/>
                <a:uLnTx/>
                <a:uFillTx/>
                <a:latin typeface="Calibri"/>
                <a:ea typeface="+mn-ea"/>
                <a:cs typeface="+mn-cs"/>
              </a:rPr>
              <a:t>role of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glymphatic</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system</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in</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the </a:t>
            </a:r>
            <a:r>
              <a:rPr kumimoji="0" lang="en-US" sz="1800" b="0" i="0" u="none" strike="noStrike" kern="1200" cap="none" spc="0" normalizeH="0" baseline="0" noProof="0" dirty="0">
                <a:ln>
                  <a:noFill/>
                </a:ln>
                <a:solidFill>
                  <a:prstClr val="white"/>
                </a:solidFill>
                <a:effectLst/>
                <a:uLnTx/>
                <a:uFillTx/>
                <a:latin typeface="Calibri"/>
                <a:ea typeface="+mn-ea"/>
                <a:cs typeface="+mn-cs"/>
              </a:rPr>
              <a:t>clearance of interstitial solutes, </a:t>
            </a: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the </a:t>
            </a:r>
            <a:r>
              <a:rPr kumimoji="0" lang="en-US" sz="1800" b="0" i="0" u="none" strike="noStrike" kern="1200" cap="none" spc="0" normalizeH="0" baseline="0" noProof="0" dirty="0">
                <a:ln>
                  <a:noFill/>
                </a:ln>
                <a:solidFill>
                  <a:prstClr val="white"/>
                </a:solidFill>
                <a:effectLst/>
                <a:uLnTx/>
                <a:uFillTx/>
                <a:latin typeface="Calibri"/>
                <a:ea typeface="+mn-ea"/>
                <a:cs typeface="+mn-cs"/>
              </a:rPr>
              <a:t>elimination of </a:t>
            </a:r>
            <a:r>
              <a:rPr kumimoji="0" lang="en-US" sz="1800" b="0" i="0" u="none" strike="noStrike" kern="1200" cap="none" spc="0" normalizeH="0" baseline="0" noProof="0" dirty="0" err="1">
                <a:ln>
                  <a:noFill/>
                </a:ln>
                <a:solidFill>
                  <a:prstClr val="white"/>
                </a:solidFill>
                <a:effectLst/>
                <a:uLnTx/>
                <a:uFillTx/>
                <a:latin typeface="Calibri"/>
                <a:ea typeface="+mn-ea"/>
                <a:cs typeface="+mn-cs"/>
              </a:rPr>
              <a:t>intrastriate</a:t>
            </a:r>
            <a:r>
              <a:rPr kumimoji="0" lang="en-US" sz="1800" b="0" i="0" u="none" strike="noStrike" kern="1200" cap="none" spc="0" normalizeH="0" baseline="0" noProof="0" dirty="0">
                <a:ln>
                  <a:noFill/>
                </a:ln>
                <a:solidFill>
                  <a:prstClr val="white"/>
                </a:solidFill>
                <a:effectLst/>
                <a:uLnTx/>
                <a:uFillTx/>
                <a:latin typeface="Calibri"/>
                <a:ea typeface="+mn-ea"/>
                <a:cs typeface="+mn-cs"/>
              </a:rPr>
              <a:t> </a:t>
            </a:r>
            <a:r>
              <a:rPr kumimoji="0" lang="en-US" sz="1800" b="0" i="0" u="none" strike="noStrike" kern="1200" cap="none" spc="0" normalizeH="0" baseline="30000" noProof="0" dirty="0" smtClean="0">
                <a:ln>
                  <a:noFill/>
                </a:ln>
                <a:solidFill>
                  <a:prstClr val="white"/>
                </a:solidFill>
                <a:effectLst/>
                <a:uLnTx/>
                <a:uFillTx/>
                <a:latin typeface="Calibri"/>
                <a:ea typeface="+mn-ea"/>
                <a:cs typeface="+mn-cs"/>
              </a:rPr>
              <a:t>3</a:t>
            </a: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H</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a:t>
            </a:r>
            <a:r>
              <a:rPr kumimoji="0" lang="en-US" sz="1800" b="0" i="0" u="none" strike="noStrike" kern="1200" cap="none" spc="0" normalizeH="0" baseline="0" noProof="0" dirty="0" err="1" smtClean="0">
                <a:ln>
                  <a:noFill/>
                </a:ln>
                <a:solidFill>
                  <a:prstClr val="white"/>
                </a:solidFill>
                <a:effectLst/>
                <a:uLnTx/>
                <a:uFillTx/>
                <a:latin typeface="Calibri"/>
                <a:ea typeface="+mn-ea"/>
                <a:cs typeface="+mn-cs"/>
              </a:rPr>
              <a:t>mannitol</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(182 Da) </a:t>
            </a: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from </a:t>
            </a:r>
            <a:r>
              <a:rPr kumimoji="0" lang="en-US" sz="1800" b="0" i="0" u="none" strike="noStrike" kern="1200" cap="none" spc="0" normalizeH="0" baseline="0" noProof="0" dirty="0">
                <a:ln>
                  <a:noFill/>
                </a:ln>
                <a:solidFill>
                  <a:prstClr val="white"/>
                </a:solidFill>
                <a:effectLst/>
                <a:uLnTx/>
                <a:uFillTx/>
                <a:latin typeface="Calibri"/>
                <a:ea typeface="+mn-ea"/>
                <a:cs typeface="+mn-cs"/>
              </a:rPr>
              <a:t>the </a:t>
            </a: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brain</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was</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measured</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in</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WT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and</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1" u="none" strike="noStrike" kern="1200" cap="none" spc="0" normalizeH="0" baseline="0" noProof="0" dirty="0" smtClean="0">
                <a:ln>
                  <a:noFill/>
                </a:ln>
                <a:solidFill>
                  <a:prstClr val="white"/>
                </a:solidFill>
                <a:effectLst/>
                <a:uLnTx/>
                <a:uFillTx/>
                <a:latin typeface="Calibri"/>
                <a:ea typeface="+mn-ea"/>
                <a:cs typeface="+mn-cs"/>
              </a:rPr>
              <a:t>Aqp4</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null</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mice</a:t>
            </a: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1800" b="0" i="0" u="none" strike="noStrike" kern="1200" cap="none" spc="0" normalizeH="0" baseline="0" noProof="0" dirty="0">
                <a:ln>
                  <a:noFill/>
                </a:ln>
                <a:solidFill>
                  <a:prstClr val="white"/>
                </a:solidFill>
                <a:effectLst/>
                <a:uLnTx/>
                <a:uFillTx/>
                <a:latin typeface="Calibri"/>
                <a:ea typeface="+mn-ea"/>
                <a:cs typeface="+mn-cs"/>
              </a:rPr>
              <a:t>Over the first 2 </a:t>
            </a: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h </a:t>
            </a:r>
            <a:r>
              <a:rPr kumimoji="0" lang="en-US" sz="1800" b="0" i="0" u="none" strike="noStrike" kern="1200" cap="none" spc="0" normalizeH="0" baseline="0" noProof="0" dirty="0">
                <a:ln>
                  <a:noFill/>
                </a:ln>
                <a:solidFill>
                  <a:prstClr val="white"/>
                </a:solidFill>
                <a:effectLst/>
                <a:uLnTx/>
                <a:uFillTx/>
                <a:latin typeface="Calibri"/>
                <a:ea typeface="+mn-ea"/>
                <a:cs typeface="+mn-cs"/>
              </a:rPr>
              <a:t>after injection, the </a:t>
            </a:r>
            <a:r>
              <a:rPr kumimoji="0" lang="en-US" sz="1800" b="0" i="0" u="sng" strike="noStrike" kern="1200" cap="none" spc="0" normalizeH="0" baseline="0" noProof="0" dirty="0">
                <a:ln>
                  <a:noFill/>
                </a:ln>
                <a:solidFill>
                  <a:prstClr val="white"/>
                </a:solidFill>
                <a:effectLst/>
                <a:uLnTx/>
                <a:uFillTx/>
                <a:latin typeface="Calibri"/>
                <a:ea typeface="+mn-ea"/>
                <a:cs typeface="+mn-cs"/>
              </a:rPr>
              <a:t>clearance of </a:t>
            </a:r>
            <a:r>
              <a:rPr kumimoji="0" lang="en-US" sz="1800" b="0" i="0" u="sng" strike="noStrike" kern="1200" cap="none" spc="0" normalizeH="0" baseline="0" noProof="0" dirty="0" err="1" smtClean="0">
                <a:ln>
                  <a:noFill/>
                </a:ln>
                <a:solidFill>
                  <a:prstClr val="white"/>
                </a:solidFill>
                <a:effectLst/>
                <a:uLnTx/>
                <a:uFillTx/>
                <a:latin typeface="Calibri"/>
                <a:ea typeface="+mn-ea"/>
                <a:cs typeface="+mn-cs"/>
              </a:rPr>
              <a:t>intrastriate</a:t>
            </a:r>
            <a:r>
              <a:rPr kumimoji="0" lang="hr-HR" sz="1800" b="0" i="0" u="sng" strike="noStrike" kern="1200" cap="none" spc="0" normalizeH="0" baseline="0" noProof="0" dirty="0" smtClean="0">
                <a:ln>
                  <a:noFill/>
                </a:ln>
                <a:solidFill>
                  <a:prstClr val="white"/>
                </a:solidFill>
                <a:effectLst/>
                <a:uLnTx/>
                <a:uFillTx/>
                <a:latin typeface="Calibri"/>
                <a:ea typeface="+mn-ea"/>
                <a:cs typeface="+mn-cs"/>
              </a:rPr>
              <a:t> </a:t>
            </a:r>
            <a:r>
              <a:rPr kumimoji="0" lang="en-US" sz="1800" b="0" i="0" u="sng" strike="noStrike" kern="1200" cap="none" spc="0" normalizeH="0" baseline="30000" noProof="0" dirty="0" smtClean="0">
                <a:ln>
                  <a:noFill/>
                </a:ln>
                <a:solidFill>
                  <a:prstClr val="white"/>
                </a:solidFill>
                <a:effectLst/>
                <a:uLnTx/>
                <a:uFillTx/>
                <a:latin typeface="Calibri"/>
                <a:ea typeface="+mn-ea"/>
                <a:cs typeface="+mn-cs"/>
              </a:rPr>
              <a:t>3</a:t>
            </a:r>
            <a:r>
              <a:rPr kumimoji="0" lang="en-US" sz="1800" b="0" i="0" u="sng" strike="noStrike" kern="1200" cap="none" spc="0" normalizeH="0" baseline="0" noProof="0" dirty="0" smtClean="0">
                <a:ln>
                  <a:noFill/>
                </a:ln>
                <a:solidFill>
                  <a:prstClr val="white"/>
                </a:solidFill>
                <a:effectLst/>
                <a:uLnTx/>
                <a:uFillTx/>
                <a:latin typeface="Calibri"/>
                <a:ea typeface="+mn-ea"/>
                <a:cs typeface="+mn-cs"/>
              </a:rPr>
              <a:t>H</a:t>
            </a:r>
            <a:r>
              <a:rPr kumimoji="0" lang="hr-HR" sz="1800" b="0" i="0" u="sng" strike="noStrike" kern="1200" cap="none" spc="0" normalizeH="0" baseline="0" noProof="0" dirty="0" smtClean="0">
                <a:ln>
                  <a:noFill/>
                </a:ln>
                <a:solidFill>
                  <a:prstClr val="white"/>
                </a:solidFill>
                <a:effectLst/>
                <a:uLnTx/>
                <a:uFillTx/>
                <a:latin typeface="Calibri"/>
                <a:ea typeface="+mn-ea"/>
                <a:cs typeface="+mn-cs"/>
              </a:rPr>
              <a:t>-</a:t>
            </a:r>
            <a:r>
              <a:rPr kumimoji="0" lang="en-US" sz="1800" b="0" i="0" u="sng" strike="noStrike" kern="1200" cap="none" spc="0" normalizeH="0" baseline="0" noProof="0" dirty="0" err="1" smtClean="0">
                <a:ln>
                  <a:noFill/>
                </a:ln>
                <a:solidFill>
                  <a:prstClr val="white"/>
                </a:solidFill>
                <a:effectLst/>
                <a:uLnTx/>
                <a:uFillTx/>
                <a:latin typeface="Calibri"/>
                <a:ea typeface="+mn-ea"/>
                <a:cs typeface="+mn-cs"/>
              </a:rPr>
              <a:t>mannitol</a:t>
            </a:r>
            <a:r>
              <a:rPr kumimoji="0" lang="en-US" sz="1800" b="0" i="0" u="sng" strike="noStrike" kern="1200" cap="none" spc="0" normalizeH="0" baseline="0" noProof="0" dirty="0" smtClean="0">
                <a:ln>
                  <a:noFill/>
                </a:ln>
                <a:solidFill>
                  <a:prstClr val="white"/>
                </a:solidFill>
                <a:effectLst/>
                <a:uLnTx/>
                <a:uFillTx/>
                <a:latin typeface="Calibri"/>
                <a:ea typeface="+mn-ea"/>
                <a:cs typeface="+mn-cs"/>
              </a:rPr>
              <a:t> </a:t>
            </a:r>
            <a:r>
              <a:rPr kumimoji="0" lang="en-US" sz="1800" b="0" i="0" u="sng" strike="noStrike" kern="1200" cap="none" spc="0" normalizeH="0" baseline="0" noProof="0" dirty="0">
                <a:ln>
                  <a:noFill/>
                </a:ln>
                <a:solidFill>
                  <a:prstClr val="white"/>
                </a:solidFill>
                <a:effectLst/>
                <a:uLnTx/>
                <a:uFillTx/>
                <a:latin typeface="Calibri"/>
                <a:ea typeface="+mn-ea"/>
                <a:cs typeface="+mn-cs"/>
              </a:rPr>
              <a:t>from </a:t>
            </a:r>
            <a:r>
              <a:rPr kumimoji="0" lang="en-US" sz="1800" b="0" i="1" u="sng" strike="noStrike" kern="1200" cap="none" spc="0" normalizeH="0" baseline="0" noProof="0" dirty="0">
                <a:ln>
                  <a:noFill/>
                </a:ln>
                <a:solidFill>
                  <a:prstClr val="white"/>
                </a:solidFill>
                <a:effectLst/>
                <a:uLnTx/>
                <a:uFillTx/>
                <a:latin typeface="Calibri"/>
                <a:ea typeface="+mn-ea"/>
                <a:cs typeface="+mn-cs"/>
              </a:rPr>
              <a:t>Aqp4</a:t>
            </a:r>
            <a:r>
              <a:rPr kumimoji="0" lang="en-US" sz="1800" b="0" i="0" u="sng" strike="noStrike" kern="1200" cap="none" spc="0" normalizeH="0" baseline="0" noProof="0" dirty="0">
                <a:ln>
                  <a:noFill/>
                </a:ln>
                <a:solidFill>
                  <a:prstClr val="white"/>
                </a:solidFill>
                <a:effectLst/>
                <a:uLnTx/>
                <a:uFillTx/>
                <a:latin typeface="Calibri"/>
                <a:ea typeface="+mn-ea"/>
                <a:cs typeface="+mn-cs"/>
              </a:rPr>
              <a:t>-null mouse brains was significantly reduced</a:t>
            </a:r>
            <a:r>
              <a:rPr kumimoji="0" lang="en-US" sz="1800" b="0" i="0" u="none" strike="noStrike" kern="1200" cap="none" spc="0" normalizeH="0" baseline="0" noProof="0" dirty="0">
                <a:ln>
                  <a:noFill/>
                </a:ln>
                <a:solidFill>
                  <a:prstClr val="white"/>
                </a:solidFill>
                <a:effectLst/>
                <a:uLnTx/>
                <a:uFillTx/>
                <a:latin typeface="Calibri"/>
                <a:ea typeface="+mn-ea"/>
                <a:cs typeface="+mn-cs"/>
              </a:rPr>
              <a:t> </a:t>
            </a: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compared </a:t>
            </a:r>
            <a:r>
              <a:rPr kumimoji="0" lang="en-US" sz="1800" b="0" i="0" u="none" strike="noStrike" kern="1200" cap="none" spc="0" normalizeH="0" baseline="0" noProof="0" dirty="0">
                <a:ln>
                  <a:noFill/>
                </a:ln>
                <a:solidFill>
                  <a:prstClr val="white"/>
                </a:solidFill>
                <a:effectLst/>
                <a:uLnTx/>
                <a:uFillTx/>
                <a:latin typeface="Calibri"/>
                <a:ea typeface="+mn-ea"/>
                <a:cs typeface="+mn-cs"/>
              </a:rPr>
              <a:t>to </a:t>
            </a: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WT.</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9512" y="116632"/>
            <a:ext cx="3600400" cy="1802505"/>
          </a:xfrm>
          <a:prstGeom prst="rect">
            <a:avLst/>
          </a:prstGeom>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504" y="2165969"/>
            <a:ext cx="4165600" cy="2343150"/>
          </a:xfrm>
          <a:prstGeom prst="rect">
            <a:avLst/>
          </a:prstGeom>
        </p:spPr>
      </p:pic>
    </p:spTree>
    <p:extLst>
      <p:ext uri="{BB962C8B-B14F-4D97-AF65-F5344CB8AC3E}">
        <p14:creationId xmlns:p14="http://schemas.microsoft.com/office/powerpoint/2010/main" val="10373685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3928" y="116107"/>
            <a:ext cx="5106144" cy="1787150"/>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5350" y="404664"/>
            <a:ext cx="1770078" cy="214149"/>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8052" y="116632"/>
            <a:ext cx="720080" cy="230426"/>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504" y="474367"/>
            <a:ext cx="3600400" cy="1802505"/>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504" y="2492896"/>
            <a:ext cx="6076720" cy="1635642"/>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504" y="4533824"/>
            <a:ext cx="6042764" cy="2232247"/>
          </a:xfrm>
          <a:prstGeom prst="rect">
            <a:avLst/>
          </a:prstGeom>
        </p:spPr>
      </p:pic>
      <p:sp>
        <p:nvSpPr>
          <p:cNvPr id="19" name="TextBox 18"/>
          <p:cNvSpPr txBox="1"/>
          <p:nvPr/>
        </p:nvSpPr>
        <p:spPr>
          <a:xfrm>
            <a:off x="6155907" y="4528987"/>
            <a:ext cx="2749137"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To evaluate whether soluble </a:t>
            </a:r>
            <a:r>
              <a:rPr kumimoji="0" lang="hr-HR" sz="1600" b="0" i="0" u="none" strike="noStrike" kern="1200" cap="none" spc="0" normalizeH="0" baseline="0" noProof="0" dirty="0" err="1" smtClean="0">
                <a:ln>
                  <a:noFill/>
                </a:ln>
                <a:solidFill>
                  <a:prstClr val="white"/>
                </a:solidFill>
                <a:effectLst/>
                <a:uLnTx/>
                <a:uFillTx/>
                <a:latin typeface="Calibri"/>
                <a:ea typeface="+mn-ea"/>
                <a:cs typeface="+mn-cs"/>
              </a:rPr>
              <a:t>amyloid</a:t>
            </a:r>
            <a:r>
              <a:rPr kumimoji="0" lang="hr-HR" sz="16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600" b="0" i="0" u="none" strike="noStrike" kern="1200" cap="none" spc="0" normalizeH="0" baseline="0" noProof="0" dirty="0" smtClean="0">
                <a:ln>
                  <a:noFill/>
                </a:ln>
                <a:solidFill>
                  <a:prstClr val="white"/>
                </a:solidFill>
                <a:effectLst/>
                <a:uLnTx/>
                <a:uFillTx/>
                <a:latin typeface="Calibri"/>
                <a:ea typeface="+mn-ea"/>
                <a:cs typeface="+mn-cs"/>
                <a:sym typeface="Symbol"/>
              </a:rPr>
              <a:t></a:t>
            </a:r>
            <a:r>
              <a:rPr kumimoji="0" lang="en-US" sz="16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1600" b="0" i="0" u="none" strike="noStrike" kern="1200" cap="none" spc="0" normalizeH="0" baseline="0" noProof="0" dirty="0">
                <a:ln>
                  <a:noFill/>
                </a:ln>
                <a:solidFill>
                  <a:prstClr val="white"/>
                </a:solidFill>
                <a:effectLst/>
                <a:uLnTx/>
                <a:uFillTx/>
                <a:latin typeface="Calibri"/>
                <a:ea typeface="+mn-ea"/>
                <a:cs typeface="+mn-cs"/>
              </a:rPr>
              <a:t>within the CSF </a:t>
            </a:r>
            <a:r>
              <a:rPr kumimoji="0" lang="en-US" sz="1600" b="0" i="0" u="none" strike="noStrike" kern="1200" cap="none" spc="0" normalizeH="0" baseline="0" noProof="0" dirty="0" smtClean="0">
                <a:ln>
                  <a:noFill/>
                </a:ln>
                <a:solidFill>
                  <a:prstClr val="white"/>
                </a:solidFill>
                <a:effectLst/>
                <a:uLnTx/>
                <a:uFillTx/>
                <a:latin typeface="Calibri"/>
                <a:ea typeface="+mn-ea"/>
                <a:cs typeface="+mn-cs"/>
              </a:rPr>
              <a:t>could</a:t>
            </a:r>
            <a:r>
              <a:rPr kumimoji="0" lang="hr-HR" sz="16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1600" b="0" i="0" u="none" strike="noStrike" kern="1200" cap="none" spc="0" normalizeH="0" baseline="0" noProof="0" dirty="0" smtClean="0">
                <a:ln>
                  <a:noFill/>
                </a:ln>
                <a:solidFill>
                  <a:prstClr val="white"/>
                </a:solidFill>
                <a:effectLst/>
                <a:uLnTx/>
                <a:uFillTx/>
                <a:latin typeface="Calibri"/>
                <a:ea typeface="+mn-ea"/>
                <a:cs typeface="+mn-cs"/>
              </a:rPr>
              <a:t>recycle </a:t>
            </a:r>
            <a:r>
              <a:rPr kumimoji="0" lang="en-US" sz="1600" b="0" i="0" u="none" strike="noStrike" kern="1200" cap="none" spc="0" normalizeH="0" baseline="0" noProof="0" dirty="0">
                <a:ln>
                  <a:noFill/>
                </a:ln>
                <a:solidFill>
                  <a:prstClr val="white"/>
                </a:solidFill>
                <a:effectLst/>
                <a:uLnTx/>
                <a:uFillTx/>
                <a:latin typeface="Calibri"/>
                <a:ea typeface="+mn-ea"/>
                <a:cs typeface="+mn-cs"/>
              </a:rPr>
              <a:t>through the brain parenchyma</a:t>
            </a:r>
            <a:r>
              <a:rPr kumimoji="0" lang="en-US" sz="16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1600" b="0" i="0" u="none" strike="noStrike" kern="1200" cap="none" spc="0" normalizeH="0" baseline="30000" noProof="0" dirty="0" smtClean="0">
                <a:ln>
                  <a:noFill/>
                </a:ln>
                <a:solidFill>
                  <a:srgbClr val="92D050"/>
                </a:solidFill>
                <a:effectLst/>
                <a:uLnTx/>
                <a:uFillTx/>
                <a:latin typeface="Calibri"/>
                <a:ea typeface="+mn-ea"/>
                <a:cs typeface="+mn-cs"/>
              </a:rPr>
              <a:t>125</a:t>
            </a:r>
            <a:r>
              <a:rPr kumimoji="0" lang="en-US" sz="1600" b="0" i="0" u="none" strike="noStrike" kern="1200" cap="none" spc="0" normalizeH="0" baseline="0" noProof="0" dirty="0" smtClean="0">
                <a:ln>
                  <a:noFill/>
                </a:ln>
                <a:solidFill>
                  <a:srgbClr val="92D050"/>
                </a:solidFill>
                <a:effectLst/>
                <a:uLnTx/>
                <a:uFillTx/>
                <a:latin typeface="Calibri"/>
                <a:ea typeface="+mn-ea"/>
                <a:cs typeface="+mn-cs"/>
              </a:rPr>
              <a:t>I-amyloid </a:t>
            </a:r>
            <a:r>
              <a:rPr kumimoji="0" lang="en-US" sz="1600" b="0" i="0" u="none" strike="noStrike" kern="1200" cap="none" spc="0" normalizeH="0" baseline="0" noProof="0" dirty="0" smtClean="0">
                <a:ln>
                  <a:noFill/>
                </a:ln>
                <a:solidFill>
                  <a:srgbClr val="92D050"/>
                </a:solidFill>
                <a:effectLst/>
                <a:uLnTx/>
                <a:uFillTx/>
                <a:latin typeface="Calibri"/>
                <a:ea typeface="+mn-ea"/>
                <a:cs typeface="+mn-cs"/>
                <a:sym typeface="Symbol"/>
              </a:rPr>
              <a:t></a:t>
            </a:r>
            <a:r>
              <a:rPr kumimoji="0" lang="en-US" sz="1600" b="0" i="0" u="none" strike="noStrike" kern="1200" cap="none" spc="0" normalizeH="0" baseline="-25000" noProof="0" dirty="0" smtClean="0">
                <a:ln>
                  <a:noFill/>
                </a:ln>
                <a:solidFill>
                  <a:srgbClr val="92D050"/>
                </a:solidFill>
                <a:effectLst/>
                <a:uLnTx/>
                <a:uFillTx/>
                <a:latin typeface="Calibri"/>
                <a:ea typeface="+mn-ea"/>
                <a:cs typeface="+mn-cs"/>
              </a:rPr>
              <a:t>1–40</a:t>
            </a:r>
            <a:r>
              <a:rPr kumimoji="0" lang="en-US" sz="16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600" b="0" i="0" u="none" strike="noStrike" kern="1200" cap="none" spc="0" normalizeH="0" baseline="0" noProof="0" dirty="0" err="1" smtClean="0">
                <a:ln>
                  <a:noFill/>
                </a:ln>
                <a:solidFill>
                  <a:prstClr val="white"/>
                </a:solidFill>
                <a:effectLst/>
                <a:uLnTx/>
                <a:uFillTx/>
                <a:latin typeface="Calibri"/>
                <a:ea typeface="+mn-ea"/>
                <a:cs typeface="+mn-cs"/>
              </a:rPr>
              <a:t>was</a:t>
            </a:r>
            <a:r>
              <a:rPr kumimoji="0" lang="hr-HR" sz="16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600" b="0" i="0" u="none" strike="noStrike" kern="1200" cap="none" spc="0" normalizeH="0" baseline="0" noProof="0" dirty="0" err="1" smtClean="0">
                <a:ln>
                  <a:noFill/>
                </a:ln>
                <a:solidFill>
                  <a:prstClr val="white"/>
                </a:solidFill>
                <a:effectLst/>
                <a:uLnTx/>
                <a:uFillTx/>
                <a:latin typeface="Calibri"/>
                <a:ea typeface="+mn-ea"/>
                <a:cs typeface="+mn-cs"/>
              </a:rPr>
              <a:t>injected</a:t>
            </a:r>
            <a:r>
              <a:rPr kumimoji="0" lang="hr-HR" sz="16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1600" b="0" i="0" u="none" strike="noStrike" kern="1200" cap="none" spc="0" normalizeH="0" baseline="0" noProof="0" dirty="0" err="1" smtClean="0">
                <a:ln>
                  <a:noFill/>
                </a:ln>
                <a:solidFill>
                  <a:prstClr val="white"/>
                </a:solidFill>
                <a:effectLst/>
                <a:uLnTx/>
                <a:uFillTx/>
                <a:latin typeface="Calibri"/>
                <a:ea typeface="+mn-ea"/>
                <a:cs typeface="+mn-cs"/>
              </a:rPr>
              <a:t>intracisternally</a:t>
            </a:r>
            <a:r>
              <a:rPr kumimoji="0" lang="hr-HR" sz="16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1600" b="0" i="0" u="none" strike="noStrike" kern="1200" cap="none" spc="0" normalizeH="0" baseline="0" noProof="0" dirty="0" smtClean="0">
                <a:ln>
                  <a:noFill/>
                </a:ln>
                <a:solidFill>
                  <a:prstClr val="white"/>
                </a:solidFill>
                <a:effectLst/>
                <a:uLnTx/>
                <a:uFillTx/>
                <a:latin typeface="Calibri"/>
                <a:ea typeface="+mn-ea"/>
                <a:cs typeface="+mn-cs"/>
              </a:rPr>
              <a:t>compared </a:t>
            </a:r>
            <a:r>
              <a:rPr kumimoji="0" lang="en-US" sz="1600" b="0" i="0" u="none" strike="noStrike" kern="1200" cap="none" spc="0" normalizeH="0" baseline="0" noProof="0" dirty="0">
                <a:ln>
                  <a:noFill/>
                </a:ln>
                <a:solidFill>
                  <a:prstClr val="white"/>
                </a:solidFill>
                <a:effectLst/>
                <a:uLnTx/>
                <a:uFillTx/>
                <a:latin typeface="Calibri"/>
                <a:ea typeface="+mn-ea"/>
                <a:cs typeface="+mn-cs"/>
              </a:rPr>
              <a:t>to WT </a:t>
            </a:r>
            <a:r>
              <a:rPr kumimoji="0" lang="en-US" sz="1600" b="0" i="0" u="none" strike="noStrike" kern="1200" cap="none" spc="0" normalizeH="0" baseline="0" noProof="0" dirty="0" smtClean="0">
                <a:ln>
                  <a:noFill/>
                </a:ln>
                <a:solidFill>
                  <a:prstClr val="white"/>
                </a:solidFill>
                <a:effectLst/>
                <a:uLnTx/>
                <a:uFillTx/>
                <a:latin typeface="Calibri"/>
                <a:ea typeface="+mn-ea"/>
                <a:cs typeface="+mn-cs"/>
              </a:rPr>
              <a:t>controls</a:t>
            </a:r>
            <a:r>
              <a:rPr kumimoji="0" lang="hr-HR" sz="1600" b="0" i="0" u="none" strike="noStrike" kern="1200" cap="none" spc="0" normalizeH="0" baseline="0" noProof="0" dirty="0" smtClean="0">
                <a:ln>
                  <a:noFill/>
                </a:ln>
                <a:solidFill>
                  <a:prstClr val="white"/>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30000" noProof="0" dirty="0" smtClean="0">
                <a:ln>
                  <a:noFill/>
                </a:ln>
                <a:solidFill>
                  <a:srgbClr val="92D050"/>
                </a:solidFill>
                <a:effectLst/>
                <a:uLnTx/>
                <a:uFillTx/>
                <a:latin typeface="Calibri"/>
                <a:ea typeface="+mn-ea"/>
                <a:cs typeface="+mn-cs"/>
              </a:rPr>
              <a:t>125</a:t>
            </a:r>
            <a:r>
              <a:rPr kumimoji="0" lang="en-US" sz="1600" b="0" i="0" u="none" strike="noStrike" kern="1200" cap="none" spc="0" normalizeH="0" baseline="0" noProof="0" dirty="0" smtClean="0">
                <a:ln>
                  <a:noFill/>
                </a:ln>
                <a:solidFill>
                  <a:srgbClr val="92D050"/>
                </a:solidFill>
                <a:effectLst/>
                <a:uLnTx/>
                <a:uFillTx/>
                <a:latin typeface="Calibri"/>
                <a:ea typeface="+mn-ea"/>
                <a:cs typeface="+mn-cs"/>
              </a:rPr>
              <a:t>I-amyloid </a:t>
            </a:r>
            <a:r>
              <a:rPr kumimoji="0" lang="en-US" sz="1600" b="0" i="0" u="none" strike="noStrike" kern="1200" cap="none" spc="0" normalizeH="0" baseline="0" noProof="0" dirty="0">
                <a:ln>
                  <a:noFill/>
                </a:ln>
                <a:solidFill>
                  <a:srgbClr val="92D050"/>
                </a:solidFill>
                <a:effectLst/>
                <a:uLnTx/>
                <a:uFillTx/>
                <a:latin typeface="Calibri"/>
                <a:ea typeface="+mn-ea"/>
                <a:cs typeface="+mn-cs"/>
                <a:sym typeface="Symbol"/>
              </a:rPr>
              <a:t></a:t>
            </a:r>
            <a:r>
              <a:rPr kumimoji="0" lang="en-US" sz="1600" b="0" i="0" u="none" strike="noStrike" kern="1200" cap="none" spc="0" normalizeH="0" baseline="-25000" noProof="0" dirty="0" smtClean="0">
                <a:ln>
                  <a:noFill/>
                </a:ln>
                <a:solidFill>
                  <a:srgbClr val="92D050"/>
                </a:solidFill>
                <a:effectLst/>
                <a:uLnTx/>
                <a:uFillTx/>
                <a:latin typeface="Calibri"/>
                <a:ea typeface="+mn-ea"/>
                <a:cs typeface="+mn-cs"/>
              </a:rPr>
              <a:t>1–40</a:t>
            </a:r>
            <a:r>
              <a:rPr kumimoji="0" lang="en-US" sz="16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1600" b="0" i="0" u="sng" strike="noStrike" kern="1200" cap="none" spc="0" normalizeH="0" baseline="0" noProof="0" dirty="0">
                <a:ln>
                  <a:noFill/>
                </a:ln>
                <a:solidFill>
                  <a:prstClr val="white"/>
                </a:solidFill>
                <a:effectLst/>
                <a:uLnTx/>
                <a:uFillTx/>
                <a:latin typeface="Calibri"/>
                <a:ea typeface="+mn-ea"/>
                <a:cs typeface="+mn-cs"/>
              </a:rPr>
              <a:t>influx was significantly reduced in Aqp4-null </a:t>
            </a:r>
            <a:r>
              <a:rPr kumimoji="0" lang="en-US" sz="1600" b="0" i="0" u="sng" strike="noStrike" kern="1200" cap="none" spc="0" normalizeH="0" baseline="0" noProof="0" dirty="0" smtClean="0">
                <a:ln>
                  <a:noFill/>
                </a:ln>
                <a:solidFill>
                  <a:prstClr val="white"/>
                </a:solidFill>
                <a:effectLst/>
                <a:uLnTx/>
                <a:uFillTx/>
                <a:latin typeface="Calibri"/>
                <a:ea typeface="+mn-ea"/>
                <a:cs typeface="+mn-cs"/>
              </a:rPr>
              <a:t>mice</a:t>
            </a:r>
            <a:r>
              <a:rPr kumimoji="0" lang="hr-HR" sz="1600" b="0" i="0" u="none" strike="noStrike" kern="1200" cap="none" spc="0" normalizeH="0" baseline="0" noProof="0" dirty="0" smtClean="0">
                <a:ln>
                  <a:noFill/>
                </a:ln>
                <a:solidFill>
                  <a:prstClr val="white"/>
                </a:solidFill>
                <a:effectLst/>
                <a:uLnTx/>
                <a:uFillTx/>
                <a:latin typeface="Calibri"/>
                <a:ea typeface="+mn-ea"/>
                <a:cs typeface="+mn-cs"/>
              </a:rPr>
              <a:t>.</a:t>
            </a:r>
            <a:endParaRPr kumimoji="0" lang="en-US" sz="16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61688" y="2491135"/>
            <a:ext cx="2782397" cy="1637403"/>
          </a:xfrm>
          <a:prstGeom prst="rect">
            <a:avLst/>
          </a:prstGeom>
        </p:spPr>
      </p:pic>
      <p:sp>
        <p:nvSpPr>
          <p:cNvPr id="6" name="TextBox 5"/>
          <p:cNvSpPr txBox="1"/>
          <p:nvPr/>
        </p:nvSpPr>
        <p:spPr>
          <a:xfrm>
            <a:off x="6173713" y="1941054"/>
            <a:ext cx="295038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600" b="0" i="0" u="none" strike="noStrike" kern="1200" cap="none" spc="0" normalizeH="0" baseline="0" noProof="0" dirty="0" err="1" smtClean="0">
                <a:ln>
                  <a:noFill/>
                </a:ln>
                <a:solidFill>
                  <a:prstClr val="white"/>
                </a:solidFill>
                <a:effectLst/>
                <a:uLnTx/>
                <a:uFillTx/>
                <a:latin typeface="Calibri"/>
                <a:ea typeface="+mn-ea"/>
                <a:cs typeface="+mn-cs"/>
              </a:rPr>
              <a:t>Movement</a:t>
            </a:r>
            <a:r>
              <a:rPr kumimoji="0" lang="hr-HR" sz="16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600" b="0" i="0" u="none" strike="noStrike" kern="1200" cap="none" spc="0" normalizeH="0" baseline="0" noProof="0" dirty="0" err="1" smtClean="0">
                <a:ln>
                  <a:noFill/>
                </a:ln>
                <a:solidFill>
                  <a:prstClr val="white"/>
                </a:solidFill>
                <a:effectLst/>
                <a:uLnTx/>
                <a:uFillTx/>
                <a:latin typeface="Calibri"/>
                <a:ea typeface="+mn-ea"/>
                <a:cs typeface="+mn-cs"/>
              </a:rPr>
              <a:t>of</a:t>
            </a:r>
            <a:r>
              <a:rPr kumimoji="0" lang="hr-HR" sz="16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600" b="0" i="0" u="none" strike="noStrike" kern="1200" cap="none" spc="0" normalizeH="0" baseline="0" noProof="0" dirty="0" err="1" smtClean="0">
                <a:ln>
                  <a:noFill/>
                </a:ln>
                <a:solidFill>
                  <a:prstClr val="white"/>
                </a:solidFill>
                <a:effectLst/>
                <a:uLnTx/>
                <a:uFillTx/>
                <a:latin typeface="Calibri"/>
                <a:ea typeface="+mn-ea"/>
                <a:cs typeface="+mn-cs"/>
              </a:rPr>
              <a:t>interstitial</a:t>
            </a:r>
            <a:r>
              <a:rPr kumimoji="0" lang="hr-HR" sz="16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600" b="0" i="0" u="none" strike="noStrike" kern="1200" cap="none" spc="0" normalizeH="0" baseline="0" noProof="0" dirty="0" err="1" smtClean="0">
                <a:ln>
                  <a:noFill/>
                </a:ln>
                <a:solidFill>
                  <a:prstClr val="white"/>
                </a:solidFill>
                <a:effectLst/>
                <a:uLnTx/>
                <a:uFillTx/>
                <a:latin typeface="Calibri"/>
                <a:ea typeface="+mn-ea"/>
                <a:cs typeface="+mn-cs"/>
              </a:rPr>
              <a:t>tracer</a:t>
            </a:r>
            <a:r>
              <a:rPr kumimoji="0" lang="hr-HR" sz="16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600" b="0" i="0" u="none" strike="noStrike" kern="1200" cap="none" spc="0" normalizeH="0" baseline="0" noProof="0" dirty="0" err="1" smtClean="0">
                <a:ln>
                  <a:noFill/>
                </a:ln>
                <a:solidFill>
                  <a:prstClr val="white"/>
                </a:solidFill>
                <a:effectLst/>
                <a:uLnTx/>
                <a:uFillTx/>
                <a:latin typeface="Calibri"/>
                <a:ea typeface="+mn-ea"/>
                <a:cs typeface="+mn-cs"/>
              </a:rPr>
              <a:t>was</a:t>
            </a:r>
            <a:r>
              <a:rPr kumimoji="0" lang="hr-HR" sz="16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600" b="0" i="0" u="none" strike="noStrike" kern="1200" cap="none" spc="0" normalizeH="0" baseline="0" noProof="0" dirty="0" err="1" smtClean="0">
                <a:ln>
                  <a:noFill/>
                </a:ln>
                <a:solidFill>
                  <a:prstClr val="white"/>
                </a:solidFill>
                <a:effectLst/>
                <a:uLnTx/>
                <a:uFillTx/>
                <a:latin typeface="Calibri"/>
                <a:ea typeface="+mn-ea"/>
                <a:cs typeface="+mn-cs"/>
              </a:rPr>
              <a:t>abolished</a:t>
            </a:r>
            <a:r>
              <a:rPr kumimoji="0" lang="hr-HR" sz="16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600" b="0" i="0" u="none" strike="noStrike" kern="1200" cap="none" spc="0" normalizeH="0" baseline="0" noProof="0" dirty="0" err="1" smtClean="0">
                <a:ln>
                  <a:noFill/>
                </a:ln>
                <a:solidFill>
                  <a:prstClr val="white"/>
                </a:solidFill>
                <a:effectLst/>
                <a:uLnTx/>
                <a:uFillTx/>
                <a:latin typeface="Calibri"/>
                <a:ea typeface="+mn-ea"/>
                <a:cs typeface="+mn-cs"/>
              </a:rPr>
              <a:t>in</a:t>
            </a:r>
            <a:r>
              <a:rPr kumimoji="0" lang="hr-HR" sz="16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600" b="0" i="1" u="none" strike="noStrike" kern="1200" cap="none" spc="0" normalizeH="0" baseline="0" noProof="0" dirty="0" smtClean="0">
                <a:ln>
                  <a:noFill/>
                </a:ln>
                <a:solidFill>
                  <a:prstClr val="white"/>
                </a:solidFill>
                <a:effectLst/>
                <a:uLnTx/>
                <a:uFillTx/>
                <a:latin typeface="Calibri"/>
                <a:ea typeface="+mn-ea"/>
                <a:cs typeface="+mn-cs"/>
              </a:rPr>
              <a:t>Aqp4</a:t>
            </a:r>
            <a:r>
              <a:rPr kumimoji="0" lang="hr-HR" sz="1600" b="0" i="0" u="none" strike="noStrike" kern="1200" cap="none" spc="0" normalizeH="0" baseline="0" noProof="0" dirty="0" smtClean="0">
                <a:ln>
                  <a:noFill/>
                </a:ln>
                <a:solidFill>
                  <a:prstClr val="white"/>
                </a:solidFill>
                <a:effectLst/>
                <a:uLnTx/>
                <a:uFillTx/>
                <a:latin typeface="Calibri"/>
                <a:ea typeface="+mn-ea"/>
                <a:cs typeface="+mn-cs"/>
              </a:rPr>
              <a:t>-</a:t>
            </a:r>
            <a:r>
              <a:rPr kumimoji="0" lang="hr-HR" sz="1600" b="0" i="0" u="none" strike="noStrike" kern="1200" cap="none" spc="0" normalizeH="0" baseline="0" noProof="0" dirty="0" err="1" smtClean="0">
                <a:ln>
                  <a:noFill/>
                </a:ln>
                <a:solidFill>
                  <a:prstClr val="white"/>
                </a:solidFill>
                <a:effectLst/>
                <a:uLnTx/>
                <a:uFillTx/>
                <a:latin typeface="Calibri"/>
                <a:ea typeface="+mn-ea"/>
                <a:cs typeface="+mn-cs"/>
              </a:rPr>
              <a:t>null</a:t>
            </a:r>
            <a:r>
              <a:rPr kumimoji="0" lang="hr-HR" sz="16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600" b="0" i="0" u="none" strike="noStrike" kern="1200" cap="none" spc="0" normalizeH="0" baseline="0" noProof="0" dirty="0" err="1" smtClean="0">
                <a:ln>
                  <a:noFill/>
                </a:ln>
                <a:solidFill>
                  <a:prstClr val="white"/>
                </a:solidFill>
                <a:effectLst/>
                <a:uLnTx/>
                <a:uFillTx/>
                <a:latin typeface="Calibri"/>
                <a:ea typeface="+mn-ea"/>
                <a:cs typeface="+mn-cs"/>
              </a:rPr>
              <a:t>mice</a:t>
            </a:r>
            <a:r>
              <a:rPr kumimoji="0" lang="hr-HR" sz="1600" b="0" i="0" u="none" strike="noStrike" kern="1200" cap="none" spc="0" normalizeH="0" baseline="0" noProof="0" dirty="0" smtClean="0">
                <a:ln>
                  <a:noFill/>
                </a:ln>
                <a:solidFill>
                  <a:prstClr val="white"/>
                </a:solidFill>
                <a:effectLst/>
                <a:uLnTx/>
                <a:uFillTx/>
                <a:latin typeface="Calibri"/>
                <a:ea typeface="+mn-ea"/>
                <a:cs typeface="+mn-cs"/>
              </a:rPr>
              <a:t>.</a:t>
            </a:r>
          </a:p>
        </p:txBody>
      </p:sp>
      <p:sp>
        <p:nvSpPr>
          <p:cNvPr id="7" name="TextBox 6"/>
          <p:cNvSpPr txBox="1"/>
          <p:nvPr/>
        </p:nvSpPr>
        <p:spPr>
          <a:xfrm>
            <a:off x="251520" y="4058441"/>
            <a:ext cx="374441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dirty="0" smtClean="0">
                <a:ln>
                  <a:noFill/>
                </a:ln>
                <a:solidFill>
                  <a:prstClr val="white"/>
                </a:solidFill>
                <a:effectLst/>
                <a:uLnTx/>
                <a:uFillTx/>
                <a:latin typeface="Calibri"/>
                <a:ea typeface="+mn-ea"/>
                <a:cs typeface="+mn-cs"/>
              </a:rPr>
              <a:t>45 </a:t>
            </a:r>
            <a:r>
              <a:rPr kumimoji="0" lang="hr-HR" sz="1200" b="0" i="0" u="none" strike="noStrike" kern="1200" cap="none" spc="0" normalizeH="0" baseline="0" noProof="0" dirty="0" err="1" smtClean="0">
                <a:ln>
                  <a:noFill/>
                </a:ln>
                <a:solidFill>
                  <a:prstClr val="white"/>
                </a:solidFill>
                <a:effectLst/>
                <a:uLnTx/>
                <a:uFillTx/>
                <a:latin typeface="Calibri"/>
                <a:ea typeface="+mn-ea"/>
                <a:cs typeface="+mn-cs"/>
              </a:rPr>
              <a:t>kDa</a:t>
            </a:r>
            <a:r>
              <a:rPr kumimoji="0" lang="hr-HR" sz="12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200" b="0" i="0" u="none" strike="noStrike" kern="1200" cap="none" spc="0" normalizeH="0" baseline="0" noProof="0" dirty="0" err="1" smtClean="0">
                <a:ln>
                  <a:noFill/>
                </a:ln>
                <a:solidFill>
                  <a:prstClr val="white"/>
                </a:solidFill>
                <a:effectLst/>
                <a:uLnTx/>
                <a:uFillTx/>
                <a:latin typeface="Calibri"/>
                <a:ea typeface="+mn-ea"/>
                <a:cs typeface="+mn-cs"/>
              </a:rPr>
              <a:t>intracisternal</a:t>
            </a:r>
            <a:r>
              <a:rPr kumimoji="0" lang="hr-HR" sz="12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200" b="0" i="0" u="none" strike="noStrike" kern="1200" cap="none" spc="0" normalizeH="0" baseline="0" noProof="0" dirty="0" err="1" smtClean="0">
                <a:ln>
                  <a:noFill/>
                </a:ln>
                <a:solidFill>
                  <a:prstClr val="white"/>
                </a:solidFill>
                <a:effectLst/>
                <a:uLnTx/>
                <a:uFillTx/>
                <a:latin typeface="Calibri"/>
                <a:ea typeface="+mn-ea"/>
                <a:cs typeface="+mn-cs"/>
              </a:rPr>
              <a:t>injection</a:t>
            </a: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0236009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2247763"/>
            <a:ext cx="7992888" cy="4421597"/>
          </a:xfrm>
          <a:prstGeom prst="rect">
            <a:avLst/>
          </a:prstGeom>
        </p:spPr>
      </p:pic>
      <p:sp>
        <p:nvSpPr>
          <p:cNvPr id="2" name="Multiply 1"/>
          <p:cNvSpPr/>
          <p:nvPr/>
        </p:nvSpPr>
        <p:spPr>
          <a:xfrm>
            <a:off x="1331640" y="3717032"/>
            <a:ext cx="1152128" cy="2016224"/>
          </a:xfrm>
          <a:prstGeom prst="mathMultiply">
            <a:avLst/>
          </a:prstGeom>
          <a:solidFill>
            <a:srgbClr val="FF0000">
              <a:alpha val="80000"/>
            </a:srgbClr>
          </a:solidFill>
          <a:ln>
            <a:solidFill>
              <a:srgbClr val="FF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Multiply 9"/>
          <p:cNvSpPr/>
          <p:nvPr/>
        </p:nvSpPr>
        <p:spPr>
          <a:xfrm>
            <a:off x="1389306" y="2348880"/>
            <a:ext cx="1152128" cy="2016224"/>
          </a:xfrm>
          <a:prstGeom prst="mathMultiply">
            <a:avLst/>
          </a:prstGeom>
          <a:solidFill>
            <a:srgbClr val="FF0000">
              <a:alpha val="80000"/>
            </a:srgbClr>
          </a:solidFill>
          <a:ln>
            <a:solidFill>
              <a:srgbClr val="FF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2"/>
          <p:cNvSpPr/>
          <p:nvPr/>
        </p:nvSpPr>
        <p:spPr>
          <a:xfrm>
            <a:off x="-156036" y="3153890"/>
            <a:ext cx="782422" cy="175432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5400" b="1" i="0" u="none" strike="noStrike" kern="1200" cap="none" spc="0" normalizeH="0" baseline="0" noProof="0" dirty="0" smtClean="0">
                <a:ln w="18000">
                  <a:solidFill>
                    <a:srgbClr val="C0504D">
                      <a:satMod val="140000"/>
                    </a:srgbClr>
                  </a:solidFill>
                  <a:prstDash val="solid"/>
                  <a:miter lim="800000"/>
                </a:ln>
                <a:noFill/>
                <a:effectLst>
                  <a:outerShdw blurRad="25500" dist="23000" dir="7020000" algn="tl">
                    <a:srgbClr val="000000">
                      <a:alpha val="50000"/>
                    </a:srgbClr>
                  </a:outerShdw>
                </a:effectLst>
                <a:uLnTx/>
                <a:uFillTx/>
                <a:latin typeface="Calibri"/>
                <a:ea typeface="+mn-ea"/>
                <a:cs typeface="+mn-cs"/>
              </a:rPr>
              <a:t>AD</a:t>
            </a:r>
            <a:endParaRPr kumimoji="0" lang="en-US" sz="5400" b="1" i="0" u="none" strike="noStrike" kern="1200" cap="none" spc="0" normalizeH="0" baseline="0" noProof="0" dirty="0">
              <a:ln w="18000">
                <a:solidFill>
                  <a:srgbClr val="C0504D">
                    <a:satMod val="140000"/>
                  </a:srgbClr>
                </a:solidFill>
                <a:prstDash val="solid"/>
                <a:miter lim="800000"/>
              </a:ln>
              <a:noFill/>
              <a:effectLst>
                <a:outerShdw blurRad="25500" dist="23000" dir="7020000" algn="tl">
                  <a:srgbClr val="000000">
                    <a:alpha val="50000"/>
                  </a:srgbClr>
                </a:outerShdw>
              </a:effectLst>
              <a:uLnTx/>
              <a:uFillTx/>
              <a:latin typeface="Calibri"/>
              <a:ea typeface="+mn-ea"/>
              <a:cs typeface="+mn-cs"/>
            </a:endParaRPr>
          </a:p>
        </p:txBody>
      </p:sp>
      <p:sp>
        <p:nvSpPr>
          <p:cNvPr id="11" name="Multiply 10"/>
          <p:cNvSpPr/>
          <p:nvPr/>
        </p:nvSpPr>
        <p:spPr>
          <a:xfrm>
            <a:off x="6530558" y="3869432"/>
            <a:ext cx="1152128" cy="2016224"/>
          </a:xfrm>
          <a:prstGeom prst="mathMultiply">
            <a:avLst/>
          </a:prstGeom>
          <a:solidFill>
            <a:srgbClr val="00B0F0">
              <a:alpha val="80000"/>
            </a:srgbClr>
          </a:solidFill>
          <a:ln>
            <a:solidFill>
              <a:srgbClr val="00B0F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Multiply 11"/>
          <p:cNvSpPr/>
          <p:nvPr/>
        </p:nvSpPr>
        <p:spPr>
          <a:xfrm>
            <a:off x="6588224" y="2501280"/>
            <a:ext cx="1152128" cy="2016224"/>
          </a:xfrm>
          <a:prstGeom prst="mathMultiply">
            <a:avLst/>
          </a:prstGeom>
          <a:solidFill>
            <a:srgbClr val="00B0F0">
              <a:alpha val="80000"/>
            </a:srgbClr>
          </a:solidFill>
          <a:ln>
            <a:solidFill>
              <a:srgbClr val="00B0F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p:cNvSpPr/>
          <p:nvPr/>
        </p:nvSpPr>
        <p:spPr>
          <a:xfrm>
            <a:off x="8294894" y="2348880"/>
            <a:ext cx="782422" cy="3416320"/>
          </a:xfrm>
          <a:prstGeom prst="rect">
            <a:avLst/>
          </a:prstGeom>
          <a:noFill/>
          <a:ln>
            <a:noFill/>
          </a:ln>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5400" b="1" i="0" u="none" strike="noStrike" kern="1200" cap="none" spc="0" normalizeH="0" baseline="0" noProof="0" dirty="0" err="1" smtClean="0">
                <a:ln w="18000">
                  <a:solidFill>
                    <a:srgbClr val="C0504D">
                      <a:satMod val="140000"/>
                    </a:srgbClr>
                  </a:solidFill>
                  <a:prstDash val="solid"/>
                  <a:miter lim="800000"/>
                </a:ln>
                <a:solidFill>
                  <a:srgbClr val="00B0F0"/>
                </a:solidFill>
                <a:effectLst>
                  <a:outerShdw blurRad="25500" dist="23000" dir="7020000" algn="tl">
                    <a:srgbClr val="000000">
                      <a:alpha val="50000"/>
                    </a:srgbClr>
                  </a:outerShdw>
                </a:effectLst>
                <a:uLnTx/>
                <a:uFillTx/>
                <a:latin typeface="Calibri"/>
                <a:ea typeface="+mn-ea"/>
                <a:cs typeface="+mn-cs"/>
              </a:rPr>
              <a:t>iNPH</a:t>
            </a:r>
            <a:endParaRPr kumimoji="0" lang="en-US" sz="5400" b="1" i="0" u="none" strike="noStrike" kern="1200" cap="none" spc="0" normalizeH="0" baseline="0" noProof="0" dirty="0">
              <a:ln w="18000">
                <a:solidFill>
                  <a:srgbClr val="C0504D">
                    <a:satMod val="140000"/>
                  </a:srgbClr>
                </a:solidFill>
                <a:prstDash val="solid"/>
                <a:miter lim="800000"/>
              </a:ln>
              <a:solidFill>
                <a:srgbClr val="00B0F0"/>
              </a:solidFill>
              <a:effectLst>
                <a:outerShdw blurRad="25500" dist="23000" dir="7020000" algn="tl">
                  <a:srgbClr val="000000">
                    <a:alpha val="50000"/>
                  </a:srgbClr>
                </a:outerShdw>
              </a:effectLst>
              <a:uLnTx/>
              <a:uFillTx/>
              <a:latin typeface="Calibri"/>
              <a:ea typeface="+mn-ea"/>
              <a:cs typeface="+mn-cs"/>
            </a:endParaRPr>
          </a:p>
        </p:txBody>
      </p:sp>
      <p:sp>
        <p:nvSpPr>
          <p:cNvPr id="18" name="Freeform 17"/>
          <p:cNvSpPr/>
          <p:nvPr/>
        </p:nvSpPr>
        <p:spPr>
          <a:xfrm>
            <a:off x="1592382" y="2672019"/>
            <a:ext cx="441130" cy="768996"/>
          </a:xfrm>
          <a:custGeom>
            <a:avLst/>
            <a:gdLst>
              <a:gd name="connsiteX0" fmla="*/ 6449 w 441130"/>
              <a:gd name="connsiteY0" fmla="*/ 0 h 768996"/>
              <a:gd name="connsiteX1" fmla="*/ 6449 w 441130"/>
              <a:gd name="connsiteY1" fmla="*/ 328527 h 768996"/>
              <a:gd name="connsiteX2" fmla="*/ 11925 w 441130"/>
              <a:gd name="connsiteY2" fmla="*/ 580398 h 768996"/>
              <a:gd name="connsiteX3" fmla="*/ 148811 w 441130"/>
              <a:gd name="connsiteY3" fmla="*/ 733710 h 768996"/>
              <a:gd name="connsiteX4" fmla="*/ 422583 w 441130"/>
              <a:gd name="connsiteY4" fmla="*/ 766563 h 768996"/>
              <a:gd name="connsiteX5" fmla="*/ 417108 w 441130"/>
              <a:gd name="connsiteY5" fmla="*/ 766563 h 768996"/>
              <a:gd name="connsiteX6" fmla="*/ 417108 w 441130"/>
              <a:gd name="connsiteY6" fmla="*/ 766563 h 768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130" h="768996">
                <a:moveTo>
                  <a:pt x="6449" y="0"/>
                </a:moveTo>
                <a:cubicBezTo>
                  <a:pt x="5992" y="115897"/>
                  <a:pt x="5536" y="231794"/>
                  <a:pt x="6449" y="328527"/>
                </a:cubicBezTo>
                <a:cubicBezTo>
                  <a:pt x="7362" y="425260"/>
                  <a:pt x="-11802" y="512868"/>
                  <a:pt x="11925" y="580398"/>
                </a:cubicBezTo>
                <a:cubicBezTo>
                  <a:pt x="35652" y="647928"/>
                  <a:pt x="80368" y="702683"/>
                  <a:pt x="148811" y="733710"/>
                </a:cubicBezTo>
                <a:cubicBezTo>
                  <a:pt x="217254" y="764737"/>
                  <a:pt x="377867" y="761088"/>
                  <a:pt x="422583" y="766563"/>
                </a:cubicBezTo>
                <a:cubicBezTo>
                  <a:pt x="467299" y="772038"/>
                  <a:pt x="417108" y="766563"/>
                  <a:pt x="417108" y="766563"/>
                </a:cubicBezTo>
                <a:lnTo>
                  <a:pt x="417108" y="766563"/>
                </a:lnTo>
              </a:path>
            </a:pathLst>
          </a:custGeom>
          <a:noFill/>
          <a:ln w="38100">
            <a:solidFill>
              <a:srgbClr val="92D05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2D050"/>
              </a:solidFill>
              <a:effectLst/>
              <a:uLnTx/>
              <a:uFillTx/>
              <a:latin typeface="Calibri"/>
              <a:ea typeface="+mn-ea"/>
              <a:cs typeface="+mn-cs"/>
            </a:endParaRPr>
          </a:p>
        </p:txBody>
      </p:sp>
      <p:sp>
        <p:nvSpPr>
          <p:cNvPr id="19" name="Freeform 18"/>
          <p:cNvSpPr/>
          <p:nvPr/>
        </p:nvSpPr>
        <p:spPr>
          <a:xfrm>
            <a:off x="1610590" y="3884140"/>
            <a:ext cx="441130" cy="768996"/>
          </a:xfrm>
          <a:custGeom>
            <a:avLst/>
            <a:gdLst>
              <a:gd name="connsiteX0" fmla="*/ 6449 w 441130"/>
              <a:gd name="connsiteY0" fmla="*/ 0 h 768996"/>
              <a:gd name="connsiteX1" fmla="*/ 6449 w 441130"/>
              <a:gd name="connsiteY1" fmla="*/ 328527 h 768996"/>
              <a:gd name="connsiteX2" fmla="*/ 11925 w 441130"/>
              <a:gd name="connsiteY2" fmla="*/ 580398 h 768996"/>
              <a:gd name="connsiteX3" fmla="*/ 148811 w 441130"/>
              <a:gd name="connsiteY3" fmla="*/ 733710 h 768996"/>
              <a:gd name="connsiteX4" fmla="*/ 422583 w 441130"/>
              <a:gd name="connsiteY4" fmla="*/ 766563 h 768996"/>
              <a:gd name="connsiteX5" fmla="*/ 417108 w 441130"/>
              <a:gd name="connsiteY5" fmla="*/ 766563 h 768996"/>
              <a:gd name="connsiteX6" fmla="*/ 417108 w 441130"/>
              <a:gd name="connsiteY6" fmla="*/ 766563 h 768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130" h="768996">
                <a:moveTo>
                  <a:pt x="6449" y="0"/>
                </a:moveTo>
                <a:cubicBezTo>
                  <a:pt x="5992" y="115897"/>
                  <a:pt x="5536" y="231794"/>
                  <a:pt x="6449" y="328527"/>
                </a:cubicBezTo>
                <a:cubicBezTo>
                  <a:pt x="7362" y="425260"/>
                  <a:pt x="-11802" y="512868"/>
                  <a:pt x="11925" y="580398"/>
                </a:cubicBezTo>
                <a:cubicBezTo>
                  <a:pt x="35652" y="647928"/>
                  <a:pt x="80368" y="702683"/>
                  <a:pt x="148811" y="733710"/>
                </a:cubicBezTo>
                <a:cubicBezTo>
                  <a:pt x="217254" y="764737"/>
                  <a:pt x="377867" y="761088"/>
                  <a:pt x="422583" y="766563"/>
                </a:cubicBezTo>
                <a:cubicBezTo>
                  <a:pt x="467299" y="772038"/>
                  <a:pt x="417108" y="766563"/>
                  <a:pt x="417108" y="766563"/>
                </a:cubicBezTo>
                <a:lnTo>
                  <a:pt x="417108" y="766563"/>
                </a:lnTo>
              </a:path>
            </a:pathLst>
          </a:custGeom>
          <a:noFill/>
          <a:ln w="38100">
            <a:solidFill>
              <a:srgbClr val="92D05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2D050"/>
              </a:solidFill>
              <a:effectLst/>
              <a:uLnTx/>
              <a:uFillTx/>
              <a:latin typeface="Calibri"/>
              <a:ea typeface="+mn-ea"/>
              <a:cs typeface="+mn-cs"/>
            </a:endParaRPr>
          </a:p>
        </p:txBody>
      </p:sp>
      <p:sp>
        <p:nvSpPr>
          <p:cNvPr id="20" name="Freeform 19"/>
          <p:cNvSpPr/>
          <p:nvPr/>
        </p:nvSpPr>
        <p:spPr>
          <a:xfrm rot="16200000" flipH="1">
            <a:off x="6741516" y="3279303"/>
            <a:ext cx="458396" cy="768996"/>
          </a:xfrm>
          <a:custGeom>
            <a:avLst/>
            <a:gdLst>
              <a:gd name="connsiteX0" fmla="*/ 6449 w 441130"/>
              <a:gd name="connsiteY0" fmla="*/ 0 h 768996"/>
              <a:gd name="connsiteX1" fmla="*/ 6449 w 441130"/>
              <a:gd name="connsiteY1" fmla="*/ 328527 h 768996"/>
              <a:gd name="connsiteX2" fmla="*/ 11925 w 441130"/>
              <a:gd name="connsiteY2" fmla="*/ 580398 h 768996"/>
              <a:gd name="connsiteX3" fmla="*/ 148811 w 441130"/>
              <a:gd name="connsiteY3" fmla="*/ 733710 h 768996"/>
              <a:gd name="connsiteX4" fmla="*/ 422583 w 441130"/>
              <a:gd name="connsiteY4" fmla="*/ 766563 h 768996"/>
              <a:gd name="connsiteX5" fmla="*/ 417108 w 441130"/>
              <a:gd name="connsiteY5" fmla="*/ 766563 h 768996"/>
              <a:gd name="connsiteX6" fmla="*/ 417108 w 441130"/>
              <a:gd name="connsiteY6" fmla="*/ 766563 h 768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130" h="768996">
                <a:moveTo>
                  <a:pt x="6449" y="0"/>
                </a:moveTo>
                <a:cubicBezTo>
                  <a:pt x="5992" y="115897"/>
                  <a:pt x="5536" y="231794"/>
                  <a:pt x="6449" y="328527"/>
                </a:cubicBezTo>
                <a:cubicBezTo>
                  <a:pt x="7362" y="425260"/>
                  <a:pt x="-11802" y="512868"/>
                  <a:pt x="11925" y="580398"/>
                </a:cubicBezTo>
                <a:cubicBezTo>
                  <a:pt x="35652" y="647928"/>
                  <a:pt x="80368" y="702683"/>
                  <a:pt x="148811" y="733710"/>
                </a:cubicBezTo>
                <a:cubicBezTo>
                  <a:pt x="217254" y="764737"/>
                  <a:pt x="377867" y="761088"/>
                  <a:pt x="422583" y="766563"/>
                </a:cubicBezTo>
                <a:cubicBezTo>
                  <a:pt x="467299" y="772038"/>
                  <a:pt x="417108" y="766563"/>
                  <a:pt x="417108" y="766563"/>
                </a:cubicBezTo>
                <a:lnTo>
                  <a:pt x="417108" y="766563"/>
                </a:lnTo>
              </a:path>
            </a:pathLst>
          </a:custGeom>
          <a:noFill/>
          <a:ln w="38100">
            <a:solidFill>
              <a:srgbClr val="FFC00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2D050"/>
              </a:solidFill>
              <a:effectLst/>
              <a:uLnTx/>
              <a:uFillTx/>
              <a:latin typeface="Calibri"/>
              <a:ea typeface="+mn-ea"/>
              <a:cs typeface="+mn-cs"/>
            </a:endParaRPr>
          </a:p>
        </p:txBody>
      </p:sp>
      <p:sp>
        <p:nvSpPr>
          <p:cNvPr id="21" name="Freeform 20"/>
          <p:cNvSpPr/>
          <p:nvPr/>
        </p:nvSpPr>
        <p:spPr>
          <a:xfrm rot="16200000" flipH="1">
            <a:off x="6702560" y="4533036"/>
            <a:ext cx="458396" cy="768996"/>
          </a:xfrm>
          <a:custGeom>
            <a:avLst/>
            <a:gdLst>
              <a:gd name="connsiteX0" fmla="*/ 6449 w 441130"/>
              <a:gd name="connsiteY0" fmla="*/ 0 h 768996"/>
              <a:gd name="connsiteX1" fmla="*/ 6449 w 441130"/>
              <a:gd name="connsiteY1" fmla="*/ 328527 h 768996"/>
              <a:gd name="connsiteX2" fmla="*/ 11925 w 441130"/>
              <a:gd name="connsiteY2" fmla="*/ 580398 h 768996"/>
              <a:gd name="connsiteX3" fmla="*/ 148811 w 441130"/>
              <a:gd name="connsiteY3" fmla="*/ 733710 h 768996"/>
              <a:gd name="connsiteX4" fmla="*/ 422583 w 441130"/>
              <a:gd name="connsiteY4" fmla="*/ 766563 h 768996"/>
              <a:gd name="connsiteX5" fmla="*/ 417108 w 441130"/>
              <a:gd name="connsiteY5" fmla="*/ 766563 h 768996"/>
              <a:gd name="connsiteX6" fmla="*/ 417108 w 441130"/>
              <a:gd name="connsiteY6" fmla="*/ 766563 h 768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130" h="768996">
                <a:moveTo>
                  <a:pt x="6449" y="0"/>
                </a:moveTo>
                <a:cubicBezTo>
                  <a:pt x="5992" y="115897"/>
                  <a:pt x="5536" y="231794"/>
                  <a:pt x="6449" y="328527"/>
                </a:cubicBezTo>
                <a:cubicBezTo>
                  <a:pt x="7362" y="425260"/>
                  <a:pt x="-11802" y="512868"/>
                  <a:pt x="11925" y="580398"/>
                </a:cubicBezTo>
                <a:cubicBezTo>
                  <a:pt x="35652" y="647928"/>
                  <a:pt x="80368" y="702683"/>
                  <a:pt x="148811" y="733710"/>
                </a:cubicBezTo>
                <a:cubicBezTo>
                  <a:pt x="217254" y="764737"/>
                  <a:pt x="377867" y="761088"/>
                  <a:pt x="422583" y="766563"/>
                </a:cubicBezTo>
                <a:cubicBezTo>
                  <a:pt x="467299" y="772038"/>
                  <a:pt x="417108" y="766563"/>
                  <a:pt x="417108" y="766563"/>
                </a:cubicBezTo>
                <a:lnTo>
                  <a:pt x="417108" y="766563"/>
                </a:lnTo>
              </a:path>
            </a:pathLst>
          </a:custGeom>
          <a:noFill/>
          <a:ln w="38100">
            <a:solidFill>
              <a:srgbClr val="FFC00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2D050"/>
              </a:solidFill>
              <a:effectLst/>
              <a:uLnTx/>
              <a:uFillTx/>
              <a:latin typeface="Calibri"/>
              <a:ea typeface="+mn-ea"/>
              <a:cs typeface="+mn-cs"/>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4593" y="116632"/>
            <a:ext cx="5794815" cy="1995328"/>
          </a:xfrm>
          <a:prstGeom prst="rect">
            <a:avLst/>
          </a:prstGeom>
        </p:spPr>
      </p:pic>
      <p:sp>
        <p:nvSpPr>
          <p:cNvPr id="4" name="TextBox 3"/>
          <p:cNvSpPr txBox="1"/>
          <p:nvPr/>
        </p:nvSpPr>
        <p:spPr>
          <a:xfrm>
            <a:off x="323528" y="332656"/>
            <a:ext cx="1287062"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CSF enters the brain along </a:t>
            </a:r>
            <a:r>
              <a:rPr kumimoji="0" lang="en-US" sz="1800" b="0" i="0" u="none" strike="noStrike" kern="1200" cap="none" spc="0" normalizeH="0" baseline="0" noProof="0" dirty="0" err="1">
                <a:ln>
                  <a:noFill/>
                </a:ln>
                <a:solidFill>
                  <a:prstClr val="white"/>
                </a:solidFill>
                <a:effectLst/>
                <a:uLnTx/>
                <a:uFillTx/>
                <a:latin typeface="Calibri"/>
                <a:ea typeface="+mn-ea"/>
                <a:cs typeface="+mn-cs"/>
              </a:rPr>
              <a:t>para</a:t>
            </a:r>
            <a:r>
              <a:rPr kumimoji="0" lang="en-US" sz="1800" b="0" i="0" u="none" strike="noStrike" kern="1200" cap="none" spc="0" normalizeH="0" baseline="0" noProof="0" dirty="0">
                <a:ln>
                  <a:noFill/>
                </a:ln>
                <a:solidFill>
                  <a:prstClr val="white"/>
                </a:solidFill>
                <a:effectLst/>
                <a:uLnTx/>
                <a:uFillTx/>
                <a:latin typeface="Calibri"/>
                <a:ea typeface="+mn-ea"/>
                <a:cs typeface="+mn-cs"/>
              </a:rPr>
              <a:t>-arterial routes, </a:t>
            </a: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whereas</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TextBox 21"/>
          <p:cNvSpPr txBox="1"/>
          <p:nvPr/>
        </p:nvSpPr>
        <p:spPr>
          <a:xfrm>
            <a:off x="7596336" y="237133"/>
            <a:ext cx="1287062"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ISF is cleared from the brain along </a:t>
            </a:r>
            <a:r>
              <a:rPr kumimoji="0" lang="en-US" sz="1800" b="0" i="0" u="none" strike="noStrike" kern="1200" cap="none" spc="0" normalizeH="0" baseline="0" noProof="0" dirty="0" err="1">
                <a:ln>
                  <a:noFill/>
                </a:ln>
                <a:solidFill>
                  <a:prstClr val="white"/>
                </a:solidFill>
                <a:effectLst/>
                <a:uLnTx/>
                <a:uFillTx/>
                <a:latin typeface="Calibri"/>
                <a:ea typeface="+mn-ea"/>
                <a:cs typeface="+mn-cs"/>
              </a:rPr>
              <a:t>paravenous</a:t>
            </a:r>
            <a:r>
              <a:rPr kumimoji="0" lang="hr-HR" sz="1800" b="0" i="0" u="none" strike="noStrike" kern="1200" cap="none" spc="0" normalizeH="0" baseline="0" noProof="0" dirty="0">
                <a:ln>
                  <a:noFill/>
                </a:ln>
                <a:solidFill>
                  <a:prstClr val="white"/>
                </a:solidFill>
                <a:effectLst/>
                <a:uLnTx/>
                <a:uFillTx/>
                <a:latin typeface="Calibri"/>
                <a:ea typeface="+mn-ea"/>
                <a:cs typeface="+mn-cs"/>
              </a:rPr>
              <a:t> </a:t>
            </a: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routes</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82901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xit" presetSubtype="0" fill="hold" grpId="0" nodeType="clickEffect">
                                  <p:stCondLst>
                                    <p:cond delay="0"/>
                                  </p:stCondLst>
                                  <p:childTnLst>
                                    <p:animEffect transition="out" filter="fade">
                                      <p:cBhvr>
                                        <p:cTn id="12" dur="1000"/>
                                        <p:tgtEl>
                                          <p:spTgt spid="18"/>
                                        </p:tgtEl>
                                      </p:cBhvr>
                                    </p:animEffect>
                                    <p:anim calcmode="lin" valueType="num">
                                      <p:cBhvr>
                                        <p:cTn id="13" dur="1000"/>
                                        <p:tgtEl>
                                          <p:spTgt spid="18"/>
                                        </p:tgtEl>
                                        <p:attrNameLst>
                                          <p:attrName>ppt_x</p:attrName>
                                        </p:attrNameLst>
                                      </p:cBhvr>
                                      <p:tavLst>
                                        <p:tav tm="0">
                                          <p:val>
                                            <p:strVal val="ppt_x"/>
                                          </p:val>
                                        </p:tav>
                                        <p:tav tm="100000">
                                          <p:val>
                                            <p:strVal val="ppt_x"/>
                                          </p:val>
                                        </p:tav>
                                      </p:tavLst>
                                    </p:anim>
                                    <p:anim calcmode="lin" valueType="num">
                                      <p:cBhvr>
                                        <p:cTn id="14" dur="1000"/>
                                        <p:tgtEl>
                                          <p:spTgt spid="18"/>
                                        </p:tgtEl>
                                        <p:attrNameLst>
                                          <p:attrName>ppt_y</p:attrName>
                                        </p:attrNameLst>
                                      </p:cBhvr>
                                      <p:tavLst>
                                        <p:tav tm="0">
                                          <p:val>
                                            <p:strVal val="ppt_y"/>
                                          </p:val>
                                        </p:tav>
                                        <p:tav tm="100000">
                                          <p:val>
                                            <p:strVal val="ppt_y+.1"/>
                                          </p:val>
                                        </p:tav>
                                      </p:tavLst>
                                    </p:anim>
                                    <p:set>
                                      <p:cBhvr>
                                        <p:cTn id="15" dur="1" fill="hold">
                                          <p:stCondLst>
                                            <p:cond delay="999"/>
                                          </p:stCondLst>
                                        </p:cTn>
                                        <p:tgtEl>
                                          <p:spTgt spid="18"/>
                                        </p:tgtEl>
                                        <p:attrNameLst>
                                          <p:attrName>style.visibility</p:attrName>
                                        </p:attrNameLst>
                                      </p:cBhvr>
                                      <p:to>
                                        <p:strVal val="hidden"/>
                                      </p:to>
                                    </p:set>
                                  </p:childTnLst>
                                </p:cTn>
                              </p:par>
                              <p:par>
                                <p:cTn id="16" presetID="42" presetClass="exit" presetSubtype="0" fill="hold" grpId="0" nodeType="withEffect">
                                  <p:stCondLst>
                                    <p:cond delay="0"/>
                                  </p:stCondLst>
                                  <p:childTnLst>
                                    <p:animEffect transition="out" filter="fade">
                                      <p:cBhvr>
                                        <p:cTn id="17" dur="1000"/>
                                        <p:tgtEl>
                                          <p:spTgt spid="19"/>
                                        </p:tgtEl>
                                      </p:cBhvr>
                                    </p:animEffect>
                                    <p:anim calcmode="lin" valueType="num">
                                      <p:cBhvr>
                                        <p:cTn id="18" dur="1000"/>
                                        <p:tgtEl>
                                          <p:spTgt spid="19"/>
                                        </p:tgtEl>
                                        <p:attrNameLst>
                                          <p:attrName>ppt_x</p:attrName>
                                        </p:attrNameLst>
                                      </p:cBhvr>
                                      <p:tavLst>
                                        <p:tav tm="0">
                                          <p:val>
                                            <p:strVal val="ppt_x"/>
                                          </p:val>
                                        </p:tav>
                                        <p:tav tm="100000">
                                          <p:val>
                                            <p:strVal val="ppt_x"/>
                                          </p:val>
                                        </p:tav>
                                      </p:tavLst>
                                    </p:anim>
                                    <p:anim calcmode="lin" valueType="num">
                                      <p:cBhvr>
                                        <p:cTn id="19" dur="1000"/>
                                        <p:tgtEl>
                                          <p:spTgt spid="19"/>
                                        </p:tgtEl>
                                        <p:attrNameLst>
                                          <p:attrName>ppt_y</p:attrName>
                                        </p:attrNameLst>
                                      </p:cBhvr>
                                      <p:tavLst>
                                        <p:tav tm="0">
                                          <p:val>
                                            <p:strVal val="ppt_y"/>
                                          </p:val>
                                        </p:tav>
                                        <p:tav tm="100000">
                                          <p:val>
                                            <p:strVal val="ppt_y+.1"/>
                                          </p:val>
                                        </p:tav>
                                      </p:tavLst>
                                    </p:anim>
                                    <p:set>
                                      <p:cBhvr>
                                        <p:cTn id="20" dur="1" fill="hold">
                                          <p:stCondLst>
                                            <p:cond delay="999"/>
                                          </p:stCondLst>
                                        </p:cTn>
                                        <p:tgtEl>
                                          <p:spTgt spid="19"/>
                                        </p:tgtEl>
                                        <p:attrNameLst>
                                          <p:attrName>style.visibility</p:attrName>
                                        </p:attrNameLst>
                                      </p:cBhvr>
                                      <p:to>
                                        <p:strVal val="hidden"/>
                                      </p:to>
                                    </p:set>
                                  </p:childTnLst>
                                </p:cTn>
                              </p:par>
                              <p:par>
                                <p:cTn id="21" presetID="2" presetClass="entr" presetSubtype="4"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xit" presetSubtype="0" fill="hold" grpId="0" nodeType="clickEffect">
                                  <p:stCondLst>
                                    <p:cond delay="0"/>
                                  </p:stCondLst>
                                  <p:childTnLst>
                                    <p:animEffect transition="out" filter="fade">
                                      <p:cBhvr>
                                        <p:cTn id="38" dur="1000"/>
                                        <p:tgtEl>
                                          <p:spTgt spid="20"/>
                                        </p:tgtEl>
                                      </p:cBhvr>
                                    </p:animEffect>
                                    <p:anim calcmode="lin" valueType="num">
                                      <p:cBhvr>
                                        <p:cTn id="39" dur="1000"/>
                                        <p:tgtEl>
                                          <p:spTgt spid="20"/>
                                        </p:tgtEl>
                                        <p:attrNameLst>
                                          <p:attrName>ppt_x</p:attrName>
                                        </p:attrNameLst>
                                      </p:cBhvr>
                                      <p:tavLst>
                                        <p:tav tm="0">
                                          <p:val>
                                            <p:strVal val="ppt_x"/>
                                          </p:val>
                                        </p:tav>
                                        <p:tav tm="100000">
                                          <p:val>
                                            <p:strVal val="ppt_x"/>
                                          </p:val>
                                        </p:tav>
                                      </p:tavLst>
                                    </p:anim>
                                    <p:anim calcmode="lin" valueType="num">
                                      <p:cBhvr>
                                        <p:cTn id="40" dur="1000"/>
                                        <p:tgtEl>
                                          <p:spTgt spid="20"/>
                                        </p:tgtEl>
                                        <p:attrNameLst>
                                          <p:attrName>ppt_y</p:attrName>
                                        </p:attrNameLst>
                                      </p:cBhvr>
                                      <p:tavLst>
                                        <p:tav tm="0">
                                          <p:val>
                                            <p:strVal val="ppt_y"/>
                                          </p:val>
                                        </p:tav>
                                        <p:tav tm="100000">
                                          <p:val>
                                            <p:strVal val="ppt_y+.1"/>
                                          </p:val>
                                        </p:tav>
                                      </p:tavLst>
                                    </p:anim>
                                    <p:set>
                                      <p:cBhvr>
                                        <p:cTn id="41" dur="1" fill="hold">
                                          <p:stCondLst>
                                            <p:cond delay="999"/>
                                          </p:stCondLst>
                                        </p:cTn>
                                        <p:tgtEl>
                                          <p:spTgt spid="20"/>
                                        </p:tgtEl>
                                        <p:attrNameLst>
                                          <p:attrName>style.visibility</p:attrName>
                                        </p:attrNameLst>
                                      </p:cBhvr>
                                      <p:to>
                                        <p:strVal val="hidden"/>
                                      </p:to>
                                    </p:set>
                                  </p:childTnLst>
                                </p:cTn>
                              </p:par>
                              <p:par>
                                <p:cTn id="42" presetID="42" presetClass="exit" presetSubtype="0" fill="hold" grpId="0" nodeType="withEffect">
                                  <p:stCondLst>
                                    <p:cond delay="0"/>
                                  </p:stCondLst>
                                  <p:childTnLst>
                                    <p:animEffect transition="out" filter="fade">
                                      <p:cBhvr>
                                        <p:cTn id="43" dur="1000"/>
                                        <p:tgtEl>
                                          <p:spTgt spid="21"/>
                                        </p:tgtEl>
                                      </p:cBhvr>
                                    </p:animEffect>
                                    <p:anim calcmode="lin" valueType="num">
                                      <p:cBhvr>
                                        <p:cTn id="44" dur="1000"/>
                                        <p:tgtEl>
                                          <p:spTgt spid="21"/>
                                        </p:tgtEl>
                                        <p:attrNameLst>
                                          <p:attrName>ppt_x</p:attrName>
                                        </p:attrNameLst>
                                      </p:cBhvr>
                                      <p:tavLst>
                                        <p:tav tm="0">
                                          <p:val>
                                            <p:strVal val="ppt_x"/>
                                          </p:val>
                                        </p:tav>
                                        <p:tav tm="100000">
                                          <p:val>
                                            <p:strVal val="ppt_x"/>
                                          </p:val>
                                        </p:tav>
                                      </p:tavLst>
                                    </p:anim>
                                    <p:anim calcmode="lin" valueType="num">
                                      <p:cBhvr>
                                        <p:cTn id="45" dur="1000"/>
                                        <p:tgtEl>
                                          <p:spTgt spid="21"/>
                                        </p:tgtEl>
                                        <p:attrNameLst>
                                          <p:attrName>ppt_y</p:attrName>
                                        </p:attrNameLst>
                                      </p:cBhvr>
                                      <p:tavLst>
                                        <p:tav tm="0">
                                          <p:val>
                                            <p:strVal val="ppt_y"/>
                                          </p:val>
                                        </p:tav>
                                        <p:tav tm="100000">
                                          <p:val>
                                            <p:strVal val="ppt_y+.1"/>
                                          </p:val>
                                        </p:tav>
                                      </p:tavLst>
                                    </p:anim>
                                    <p:set>
                                      <p:cBhvr>
                                        <p:cTn id="46" dur="1" fill="hold">
                                          <p:stCondLst>
                                            <p:cond delay="999"/>
                                          </p:stCondLst>
                                        </p:cTn>
                                        <p:tgtEl>
                                          <p:spTgt spid="21"/>
                                        </p:tgtEl>
                                        <p:attrNameLst>
                                          <p:attrName>style.visibility</p:attrName>
                                        </p:attrNameLst>
                                      </p:cBhvr>
                                      <p:to>
                                        <p:strVal val="hidden"/>
                                      </p:to>
                                    </p:set>
                                  </p:childTnLst>
                                </p:cTn>
                              </p:par>
                              <p:par>
                                <p:cTn id="47" presetID="2" presetClass="entr" presetSubtype="4"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ppt_x"/>
                                          </p:val>
                                        </p:tav>
                                        <p:tav tm="100000">
                                          <p:val>
                                            <p:strVal val="#ppt_x"/>
                                          </p:val>
                                        </p:tav>
                                      </p:tavLst>
                                    </p:anim>
                                    <p:anim calcmode="lin" valueType="num">
                                      <p:cBhvr additive="base">
                                        <p:cTn id="5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3" grpId="0"/>
      <p:bldP spid="11" grpId="0" animBg="1"/>
      <p:bldP spid="12" grpId="0" animBg="1"/>
      <p:bldP spid="13" grpId="0"/>
      <p:bldP spid="18" grpId="0" animBg="1"/>
      <p:bldP spid="19" grpId="0" animBg="1"/>
      <p:bldP spid="20"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866" y="0"/>
            <a:ext cx="4793874" cy="1143000"/>
          </a:xfrm>
        </p:spPr>
        <p:txBody>
          <a:bodyPr>
            <a:normAutofit/>
          </a:bodyPr>
          <a:lstStyle/>
          <a:p>
            <a:r>
              <a:rPr lang="hr-HR" sz="3200" b="1" dirty="0" smtClean="0"/>
              <a:t>Some </a:t>
            </a:r>
            <a:r>
              <a:rPr lang="hr-HR" sz="3200" b="1" dirty="0" err="1" smtClean="0"/>
              <a:t>potential</a:t>
            </a:r>
            <a:r>
              <a:rPr lang="hr-HR" sz="3200" b="1" dirty="0" smtClean="0"/>
              <a:t> </a:t>
            </a:r>
            <a:r>
              <a:rPr lang="hr-HR" sz="3200" b="1" dirty="0" err="1" smtClean="0"/>
              <a:t>directions</a:t>
            </a:r>
            <a:r>
              <a:rPr lang="hr-HR" sz="3200" b="1" dirty="0"/>
              <a:t/>
            </a:r>
            <a:br>
              <a:rPr lang="hr-HR" sz="3200" b="1" dirty="0"/>
            </a:br>
            <a:r>
              <a:rPr lang="hr-HR" sz="3200" b="1" dirty="0" smtClean="0"/>
              <a:t>for future </a:t>
            </a:r>
            <a:r>
              <a:rPr lang="hr-HR" sz="3200" b="1" dirty="0" err="1" smtClean="0"/>
              <a:t>therapies</a:t>
            </a:r>
            <a:r>
              <a:rPr lang="hr-HR" sz="3200" b="1" dirty="0" smtClean="0"/>
              <a:t> </a:t>
            </a:r>
            <a:r>
              <a:rPr lang="hr-HR" sz="3200" b="1" dirty="0" err="1" smtClean="0"/>
              <a:t>of</a:t>
            </a:r>
            <a:r>
              <a:rPr lang="hr-HR" sz="3200" b="1" dirty="0" smtClean="0"/>
              <a:t> AD</a:t>
            </a:r>
            <a:endParaRPr lang="en-US" sz="3200" b="1" dirty="0"/>
          </a:p>
        </p:txBody>
      </p:sp>
      <p:sp>
        <p:nvSpPr>
          <p:cNvPr id="3" name="Content Placeholder 2"/>
          <p:cNvSpPr>
            <a:spLocks noGrp="1"/>
          </p:cNvSpPr>
          <p:nvPr>
            <p:ph idx="1"/>
          </p:nvPr>
        </p:nvSpPr>
        <p:spPr>
          <a:xfrm>
            <a:off x="35496" y="1052736"/>
            <a:ext cx="4896544" cy="648072"/>
          </a:xfrm>
        </p:spPr>
        <p:txBody>
          <a:bodyPr>
            <a:normAutofit/>
          </a:bodyPr>
          <a:lstStyle/>
          <a:p>
            <a:pPr marL="0" indent="0">
              <a:buNone/>
            </a:pPr>
            <a:r>
              <a:rPr lang="hr-HR" sz="1600" dirty="0" smtClean="0"/>
              <a:t>- </a:t>
            </a:r>
            <a:r>
              <a:rPr lang="hr-HR" sz="1600" dirty="0" smtClean="0">
                <a:solidFill>
                  <a:srgbClr val="FF0000"/>
                </a:solidFill>
              </a:rPr>
              <a:t>To </a:t>
            </a:r>
            <a:r>
              <a:rPr lang="hr-HR" sz="1600" dirty="0" err="1" smtClean="0">
                <a:solidFill>
                  <a:srgbClr val="FF0000"/>
                </a:solidFill>
              </a:rPr>
              <a:t>increase</a:t>
            </a:r>
            <a:r>
              <a:rPr lang="hr-HR" sz="1600" dirty="0" smtClean="0">
                <a:solidFill>
                  <a:srgbClr val="FF0000"/>
                </a:solidFill>
              </a:rPr>
              <a:t> </a:t>
            </a:r>
            <a:r>
              <a:rPr lang="hr-HR" sz="1600" dirty="0" err="1" smtClean="0">
                <a:solidFill>
                  <a:srgbClr val="FF0000"/>
                </a:solidFill>
              </a:rPr>
              <a:t>glymphatic</a:t>
            </a:r>
            <a:r>
              <a:rPr lang="hr-HR" sz="1600" dirty="0" smtClean="0">
                <a:solidFill>
                  <a:srgbClr val="FF0000"/>
                </a:solidFill>
              </a:rPr>
              <a:t> </a:t>
            </a:r>
            <a:r>
              <a:rPr lang="hr-HR" sz="1600" dirty="0" err="1" smtClean="0">
                <a:solidFill>
                  <a:srgbClr val="FF0000"/>
                </a:solidFill>
              </a:rPr>
              <a:t>system</a:t>
            </a:r>
            <a:r>
              <a:rPr lang="hr-HR" sz="1600" dirty="0" smtClean="0">
                <a:solidFill>
                  <a:srgbClr val="FF0000"/>
                </a:solidFill>
              </a:rPr>
              <a:t> </a:t>
            </a:r>
            <a:r>
              <a:rPr lang="hr-HR" sz="1600" dirty="0" err="1" smtClean="0">
                <a:solidFill>
                  <a:srgbClr val="FF0000"/>
                </a:solidFill>
              </a:rPr>
              <a:t>efficiency</a:t>
            </a:r>
            <a:r>
              <a:rPr lang="hr-HR" sz="1600" dirty="0" smtClean="0"/>
              <a:t> </a:t>
            </a:r>
            <a:r>
              <a:rPr lang="hr-HR" sz="1600" dirty="0" err="1" smtClean="0"/>
              <a:t>by</a:t>
            </a:r>
            <a:r>
              <a:rPr lang="hr-HR" sz="1600" dirty="0" smtClean="0"/>
              <a:t> </a:t>
            </a:r>
            <a:r>
              <a:rPr lang="hr-HR" sz="1600" dirty="0" err="1" smtClean="0"/>
              <a:t>local</a:t>
            </a:r>
            <a:r>
              <a:rPr lang="hr-HR" sz="1600" dirty="0" smtClean="0"/>
              <a:t> </a:t>
            </a:r>
            <a:r>
              <a:rPr lang="hr-HR" sz="1600" dirty="0" err="1" smtClean="0"/>
              <a:t>application</a:t>
            </a:r>
            <a:r>
              <a:rPr lang="hr-HR" sz="1600" dirty="0" smtClean="0"/>
              <a:t> </a:t>
            </a:r>
            <a:r>
              <a:rPr lang="hr-HR" sz="1600" dirty="0" err="1" smtClean="0"/>
              <a:t>of</a:t>
            </a:r>
            <a:r>
              <a:rPr lang="hr-HR" sz="1600" dirty="0" smtClean="0"/>
              <a:t> </a:t>
            </a:r>
            <a:r>
              <a:rPr lang="hr-HR" sz="1600" dirty="0" err="1" smtClean="0"/>
              <a:t>scanning</a:t>
            </a:r>
            <a:r>
              <a:rPr lang="hr-HR" sz="1600" dirty="0" smtClean="0"/>
              <a:t> </a:t>
            </a:r>
            <a:r>
              <a:rPr lang="hr-HR" sz="1600" dirty="0" err="1" smtClean="0"/>
              <a:t>ultrasound</a:t>
            </a:r>
            <a:r>
              <a:rPr lang="hr-HR" sz="1600" dirty="0" smtClean="0"/>
              <a:t> (SUS) </a:t>
            </a:r>
          </a:p>
          <a:p>
            <a:pPr marL="0" indent="0">
              <a:buNone/>
            </a:pPr>
            <a:endParaRPr lang="hr-HR" dirty="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288252"/>
            <a:ext cx="7900924" cy="1500788"/>
          </a:xfrm>
          <a:prstGeom prst="rect">
            <a:avLst/>
          </a:prstGeom>
        </p:spPr>
      </p:pic>
      <p:sp>
        <p:nvSpPr>
          <p:cNvPr id="5" name="TextBox 4"/>
          <p:cNvSpPr txBox="1"/>
          <p:nvPr/>
        </p:nvSpPr>
        <p:spPr>
          <a:xfrm>
            <a:off x="395536" y="3770959"/>
            <a:ext cx="302433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600" b="1" i="0" u="none" strike="noStrike" kern="1200" cap="none" spc="0" normalizeH="0" baseline="0" noProof="0" dirty="0" smtClean="0">
                <a:ln>
                  <a:noFill/>
                </a:ln>
                <a:solidFill>
                  <a:prstClr val="black"/>
                </a:solidFill>
                <a:effectLst/>
                <a:uLnTx/>
                <a:uFillTx/>
                <a:latin typeface="Calibri"/>
                <a:ea typeface="+mn-ea"/>
                <a:cs typeface="+mn-cs"/>
              </a:rPr>
              <a:t>Sci. </a:t>
            </a:r>
            <a:r>
              <a:rPr kumimoji="0" lang="hr-HR" sz="1600" b="1" i="0" u="none" strike="noStrike" kern="1200" cap="none" spc="0" normalizeH="0" baseline="0" noProof="0" dirty="0" err="1" smtClean="0">
                <a:ln>
                  <a:noFill/>
                </a:ln>
                <a:solidFill>
                  <a:prstClr val="black"/>
                </a:solidFill>
                <a:effectLst/>
                <a:uLnTx/>
                <a:uFillTx/>
                <a:latin typeface="Calibri"/>
                <a:ea typeface="+mn-ea"/>
                <a:cs typeface="+mn-cs"/>
              </a:rPr>
              <a:t>Transl</a:t>
            </a:r>
            <a:r>
              <a:rPr kumimoji="0" lang="hr-HR" sz="1600" b="1" i="0" u="none" strike="noStrike" kern="1200" cap="none" spc="0" normalizeH="0" baseline="0" noProof="0" dirty="0" smtClean="0">
                <a:ln>
                  <a:noFill/>
                </a:ln>
                <a:solidFill>
                  <a:prstClr val="black"/>
                </a:solidFill>
                <a:effectLst/>
                <a:uLnTx/>
                <a:uFillTx/>
                <a:latin typeface="Calibri"/>
                <a:ea typeface="+mn-ea"/>
                <a:cs typeface="+mn-cs"/>
              </a:rPr>
              <a:t>. Med. 2015; 278: 1-12.</a:t>
            </a: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3008" y="3355024"/>
            <a:ext cx="2908819" cy="339441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8224" y="3291201"/>
            <a:ext cx="2389961" cy="3458239"/>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504" y="4485000"/>
            <a:ext cx="3441700" cy="1504950"/>
          </a:xfrm>
          <a:prstGeom prst="rect">
            <a:avLst/>
          </a:prstGeom>
        </p:spPr>
      </p:pic>
      <p:sp>
        <p:nvSpPr>
          <p:cNvPr id="10" name="TextBox 9"/>
          <p:cNvSpPr txBox="1"/>
          <p:nvPr/>
        </p:nvSpPr>
        <p:spPr>
          <a:xfrm>
            <a:off x="4774327" y="267613"/>
            <a:ext cx="4406185"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smtClean="0">
                <a:ln>
                  <a:noFill/>
                </a:ln>
                <a:solidFill>
                  <a:prstClr val="black"/>
                </a:solidFill>
                <a:effectLst/>
                <a:uLnTx/>
                <a:uFillTx/>
                <a:latin typeface="Calibri"/>
                <a:ea typeface="+mn-ea"/>
                <a:cs typeface="+mn-cs"/>
              </a:rPr>
              <a:t>iNPH</a:t>
            </a: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en-US" sz="1800" b="0" i="0" u="none" strike="noStrike" kern="1200" cap="none" spc="0" normalizeH="0" baseline="0" noProof="0" dirty="0">
                <a:ln>
                  <a:noFill/>
                </a:ln>
                <a:solidFill>
                  <a:prstClr val="black"/>
                </a:solidFill>
                <a:effectLst/>
                <a:uLnTx/>
                <a:uFillTx/>
                <a:latin typeface="Calibri"/>
                <a:ea typeface="+mn-ea"/>
                <a:cs typeface="+mn-cs"/>
              </a:rPr>
              <a:t>is </a:t>
            </a:r>
            <a:r>
              <a:rPr kumimoji="0" lang="en-US" sz="1800" b="1" i="0" u="sng" strike="noStrike" kern="1200" cap="none" spc="0" normalizeH="0" baseline="0" noProof="0" dirty="0">
                <a:ln>
                  <a:noFill/>
                </a:ln>
                <a:solidFill>
                  <a:prstClr val="black"/>
                </a:solidFill>
                <a:effectLst/>
                <a:uLnTx/>
                <a:uFillTx/>
                <a:latin typeface="Calibri"/>
                <a:ea typeface="+mn-ea"/>
                <a:cs typeface="+mn-cs"/>
              </a:rPr>
              <a:t>practically </a:t>
            </a:r>
            <a:r>
              <a:rPr kumimoji="0" lang="en-US" sz="1800" b="1" i="0" u="sng" strike="noStrike" kern="1200" cap="none" spc="0" normalizeH="0" baseline="0" noProof="0" dirty="0" smtClean="0">
                <a:ln>
                  <a:noFill/>
                </a:ln>
                <a:solidFill>
                  <a:prstClr val="black"/>
                </a:solidFill>
                <a:effectLst/>
                <a:uLnTx/>
                <a:uFillTx/>
                <a:latin typeface="Calibri"/>
                <a:ea typeface="+mn-ea"/>
                <a:cs typeface="+mn-cs"/>
              </a:rPr>
              <a:t>reversible as about </a:t>
            </a:r>
            <a:r>
              <a:rPr kumimoji="0" lang="en-US" sz="1800" b="1" i="0" u="sng" strike="noStrike" kern="1200" cap="none" spc="0" normalizeH="0" baseline="0" noProof="0" dirty="0">
                <a:ln>
                  <a:noFill/>
                </a:ln>
                <a:solidFill>
                  <a:prstClr val="black"/>
                </a:solidFill>
                <a:effectLst/>
                <a:uLnTx/>
                <a:uFillTx/>
                <a:latin typeface="Calibri"/>
                <a:ea typeface="+mn-ea"/>
                <a:cs typeface="+mn-cs"/>
              </a:rPr>
              <a:t>81%</a:t>
            </a:r>
            <a:r>
              <a:rPr kumimoji="0" lang="en-US" sz="1800" b="0" i="0" u="none" strike="noStrike" kern="1200" cap="none" spc="0" normalizeH="0" baseline="0" noProof="0" dirty="0">
                <a:ln>
                  <a:noFill/>
                </a:ln>
                <a:solidFill>
                  <a:prstClr val="black"/>
                </a:solidFill>
                <a:effectLst/>
                <a:uLnTx/>
                <a:uFillTx/>
                <a:latin typeface="Calibri"/>
                <a:ea typeface="+mn-ea"/>
                <a:cs typeface="+mn-cs"/>
              </a:rPr>
              <a:t> of </a:t>
            </a: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patients</a:t>
            </a:r>
            <a:r>
              <a:rPr kumimoji="0" lang="hr-HR" sz="1800" b="0" i="0" u="none" strike="noStrike" kern="1200" cap="none" spc="0" normalizeH="0" baseline="0" noProof="0" dirty="0" smtClean="0">
                <a:ln>
                  <a:noFill/>
                </a:ln>
                <a:solidFill>
                  <a:prstClr val="black"/>
                </a:solidFill>
                <a:effectLst/>
                <a:uLnTx/>
                <a:uFillTx/>
                <a:latin typeface="Calibri"/>
                <a:ea typeface="+mn-ea"/>
                <a:cs typeface="+mn-cs"/>
              </a:rPr>
              <a:t> si</a:t>
            </a:r>
            <a:r>
              <a:rPr kumimoji="0" lang="en-US" sz="1800" b="0" i="0" u="none" strike="noStrike" kern="1200" cap="none" spc="0" normalizeH="0" baseline="0" noProof="0" dirty="0" err="1" smtClean="0">
                <a:ln>
                  <a:noFill/>
                </a:ln>
                <a:solidFill>
                  <a:prstClr val="black"/>
                </a:solidFill>
                <a:effectLst/>
                <a:uLnTx/>
                <a:uFillTx/>
                <a:latin typeface="Calibri"/>
                <a:ea typeface="+mn-ea"/>
                <a:cs typeface="+mn-cs"/>
              </a:rPr>
              <a:t>gnificantly</a:t>
            </a: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 improve </a:t>
            </a:r>
            <a:r>
              <a:rPr kumimoji="0" lang="en-US" sz="1800" b="0" i="0" u="none" strike="noStrike" kern="1200" cap="none" spc="0" normalizeH="0" baseline="0" noProof="0" dirty="0">
                <a:ln>
                  <a:noFill/>
                </a:ln>
                <a:solidFill>
                  <a:prstClr val="black"/>
                </a:solidFill>
                <a:effectLst/>
                <a:uLnTx/>
                <a:uFillTx/>
                <a:latin typeface="Calibri"/>
                <a:ea typeface="+mn-ea"/>
                <a:cs typeface="+mn-cs"/>
              </a:rPr>
              <a:t>after neurosurgical enhancement of the drainage of CSF from the lateral ventricles into the peritoneal cavity </a:t>
            </a:r>
            <a:r>
              <a:rPr kumimoji="0" lang="en-US" sz="1800" b="1" i="0" u="none" strike="noStrike" kern="1200" cap="none" spc="0" normalizeH="0" baseline="0" noProof="0" dirty="0">
                <a:ln>
                  <a:noFill/>
                </a:ln>
                <a:solidFill>
                  <a:prstClr val="black"/>
                </a:solidFill>
                <a:effectLst/>
                <a:uLnTx/>
                <a:uFillTx/>
                <a:latin typeface="Calibri"/>
                <a:ea typeface="+mn-ea"/>
                <a:cs typeface="+mn-cs"/>
              </a:rPr>
              <a:t>by shunt </a:t>
            </a: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surgery</a:t>
            </a:r>
            <a:r>
              <a:rPr kumimoji="0" lang="hr-HR"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black"/>
                </a:solidFill>
                <a:effectLst/>
                <a:uLnTx/>
                <a:uFillTx/>
                <a:latin typeface="Calibri"/>
                <a:ea typeface="+mn-ea"/>
                <a:cs typeface="+mn-cs"/>
              </a:rPr>
              <a:t>thus</a:t>
            </a:r>
            <a:r>
              <a:rPr kumimoji="0" lang="hr-HR"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black"/>
                </a:solidFill>
                <a:effectLst/>
                <a:uLnTx/>
                <a:uFillTx/>
                <a:latin typeface="Calibri"/>
                <a:ea typeface="+mn-ea"/>
                <a:cs typeface="+mn-cs"/>
              </a:rPr>
              <a:t>increasing</a:t>
            </a:r>
            <a:r>
              <a:rPr kumimoji="0" lang="hr-HR"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black"/>
                </a:solidFill>
                <a:effectLst/>
                <a:uLnTx/>
                <a:uFillTx/>
                <a:latin typeface="Calibri"/>
                <a:ea typeface="+mn-ea"/>
                <a:cs typeface="+mn-cs"/>
              </a:rPr>
              <a:t>the</a:t>
            </a:r>
            <a:r>
              <a:rPr kumimoji="0" lang="hr-HR"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black"/>
                </a:solidFill>
                <a:effectLst/>
                <a:uLnTx/>
                <a:uFillTx/>
                <a:latin typeface="Calibri"/>
                <a:ea typeface="+mn-ea"/>
                <a:cs typeface="+mn-cs"/>
              </a:rPr>
              <a:t>efficiency</a:t>
            </a:r>
            <a:r>
              <a:rPr kumimoji="0" lang="hr-HR"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black"/>
                </a:solidFill>
                <a:effectLst/>
                <a:uLnTx/>
                <a:uFillTx/>
                <a:latin typeface="Calibri"/>
                <a:ea typeface="+mn-ea"/>
                <a:cs typeface="+mn-cs"/>
              </a:rPr>
              <a:t>of</a:t>
            </a:r>
            <a:r>
              <a:rPr kumimoji="0" lang="hr-HR"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black"/>
                </a:solidFill>
                <a:effectLst/>
                <a:uLnTx/>
                <a:uFillTx/>
                <a:latin typeface="Calibri"/>
                <a:ea typeface="+mn-ea"/>
                <a:cs typeface="+mn-cs"/>
              </a:rPr>
              <a:t>glymphatic</a:t>
            </a:r>
            <a:r>
              <a:rPr kumimoji="0" lang="hr-HR"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black"/>
                </a:solidFill>
                <a:effectLst/>
                <a:uLnTx/>
                <a:uFillTx/>
                <a:latin typeface="Calibri"/>
                <a:ea typeface="+mn-ea"/>
                <a:cs typeface="+mn-cs"/>
              </a:rPr>
              <a:t>paravenous</a:t>
            </a:r>
            <a:r>
              <a:rPr kumimoji="0" lang="hr-HR"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black"/>
                </a:solidFill>
                <a:effectLst/>
                <a:uLnTx/>
                <a:uFillTx/>
                <a:latin typeface="Calibri"/>
                <a:ea typeface="+mn-ea"/>
                <a:cs typeface="+mn-cs"/>
              </a:rPr>
              <a:t>efflux</a:t>
            </a:r>
            <a:r>
              <a:rPr kumimoji="0" lang="hr-HR" sz="1800" b="0" i="0" u="none" strike="noStrike" kern="1200" cap="none" spc="0" normalizeH="0" baseline="0" noProof="0" dirty="0">
                <a:ln>
                  <a:noFill/>
                </a:ln>
                <a:solidFill>
                  <a:prstClr val="black"/>
                </a:solidFill>
                <a:effectLst/>
                <a:uLnTx/>
                <a:uFillTx/>
                <a:latin typeface="Calibri"/>
                <a:ea typeface="+mn-ea"/>
                <a:cs typeface="+mn-cs"/>
              </a:rPr>
              <a:t> </a:t>
            </a:r>
            <a:r>
              <a:rPr kumimoji="0" lang="hr-HR" sz="1800" b="0" i="0" u="none" strike="noStrike" kern="1200" cap="none" spc="0" normalizeH="0" baseline="0" noProof="0" dirty="0" smtClean="0">
                <a:ln>
                  <a:noFill/>
                </a:ln>
                <a:solidFill>
                  <a:prstClr val="black"/>
                </a:solidFill>
                <a:effectLst/>
                <a:uLnTx/>
                <a:uFillTx/>
                <a:latin typeface="Calibri"/>
                <a:ea typeface="+mn-ea"/>
                <a:cs typeface="+mn-cs"/>
              </a:rPr>
              <a:t>(</a:t>
            </a:r>
            <a:r>
              <a:rPr kumimoji="0" lang="en-US" sz="1800" b="0" i="0" u="none" strike="noStrike" kern="1200" cap="none" spc="0" normalizeH="0" baseline="0" noProof="0" dirty="0" err="1" smtClean="0">
                <a:ln>
                  <a:noFill/>
                </a:ln>
                <a:solidFill>
                  <a:prstClr val="black"/>
                </a:solidFill>
                <a:effectLst/>
                <a:uLnTx/>
                <a:uFillTx/>
                <a:latin typeface="Calibri"/>
                <a:ea typeface="+mn-ea"/>
                <a:cs typeface="+mn-cs"/>
              </a:rPr>
              <a:t>Luikku</a:t>
            </a: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en-US" sz="1800" b="0" i="0" u="none" strike="noStrike" kern="1200" cap="none" spc="0" normalizeH="0" baseline="0" noProof="0" dirty="0">
                <a:ln>
                  <a:noFill/>
                </a:ln>
                <a:solidFill>
                  <a:prstClr val="black"/>
                </a:solidFill>
                <a:effectLst/>
                <a:uLnTx/>
                <a:uFillTx/>
                <a:latin typeface="Calibri"/>
                <a:ea typeface="+mn-ea"/>
                <a:cs typeface="+mn-cs"/>
              </a:rPr>
              <a:t>et al</a:t>
            </a: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a:t>
            </a:r>
            <a:r>
              <a:rPr kumimoji="0" lang="hr-HR" sz="1800" b="0" i="0" u="none" strike="noStrike" kern="1200" cap="none" spc="0" normalizeH="0" baseline="0" noProof="0" dirty="0" smtClean="0">
                <a:ln>
                  <a:noFill/>
                </a:ln>
                <a:solidFill>
                  <a:prstClr val="black"/>
                </a:solidFill>
                <a:effectLst/>
                <a:uLnTx/>
                <a:uFillTx/>
                <a:latin typeface="Calibri"/>
                <a:ea typeface="+mn-ea"/>
                <a:cs typeface="+mn-cs"/>
              </a:rPr>
              <a:t> Acta </a:t>
            </a:r>
            <a:r>
              <a:rPr kumimoji="0" lang="hr-HR" sz="1800" b="0" i="0" u="none" strike="noStrike" kern="1200" cap="none" spc="0" normalizeH="0" baseline="0" noProof="0" dirty="0" err="1" smtClean="0">
                <a:ln>
                  <a:noFill/>
                </a:ln>
                <a:solidFill>
                  <a:prstClr val="black"/>
                </a:solidFill>
                <a:effectLst/>
                <a:uLnTx/>
                <a:uFillTx/>
                <a:latin typeface="Calibri"/>
                <a:ea typeface="+mn-ea"/>
                <a:cs typeface="+mn-cs"/>
              </a:rPr>
              <a:t>Neurochir</a:t>
            </a:r>
            <a:r>
              <a:rPr kumimoji="0" lang="hr-HR" sz="1800" b="0" i="0" u="none" strike="noStrike" kern="1200" cap="none" spc="0" normalizeH="0" baseline="0" noProof="0" dirty="0" smtClean="0">
                <a:ln>
                  <a:noFill/>
                </a:ln>
                <a:solidFill>
                  <a:prstClr val="black"/>
                </a:solidFill>
                <a:effectLst/>
                <a:uLnTx/>
                <a:uFillTx/>
                <a:latin typeface="Calibri"/>
                <a:ea typeface="+mn-ea"/>
                <a:cs typeface="+mn-cs"/>
              </a:rPr>
              <a:t>.</a:t>
            </a: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 2016</a:t>
            </a:r>
            <a:r>
              <a:rPr kumimoji="0" lang="hr-HR" sz="1800" b="0" i="0" u="none" strike="noStrike" kern="1200" cap="none" spc="0" normalizeH="0" baseline="0" noProof="0" dirty="0" smtClean="0">
                <a:ln>
                  <a:noFill/>
                </a:ln>
                <a:solidFill>
                  <a:prstClr val="black"/>
                </a:solidFill>
                <a:effectLst/>
                <a:uLnTx/>
                <a:uFillTx/>
                <a:latin typeface="Calibri"/>
                <a:ea typeface="+mn-ea"/>
                <a:cs typeface="+mn-cs"/>
              </a:rPr>
              <a:t>; 158: 2311-2319)</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6916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70684" y="150402"/>
            <a:ext cx="5765812" cy="1622414"/>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48" y="1988840"/>
            <a:ext cx="3803933" cy="4464496"/>
          </a:xfrm>
          <a:prstGeom prst="rect">
            <a:avLst/>
          </a:prstGeom>
        </p:spPr>
      </p:pic>
      <p:sp>
        <p:nvSpPr>
          <p:cNvPr id="8" name="TextBox 7"/>
          <p:cNvSpPr txBox="1"/>
          <p:nvPr/>
        </p:nvSpPr>
        <p:spPr>
          <a:xfrm>
            <a:off x="5292080" y="1988840"/>
            <a:ext cx="3672408" cy="4247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Up</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until</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2015,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it</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has</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been</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thought</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that</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o</a:t>
            </a: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ne </a:t>
            </a:r>
            <a:r>
              <a:rPr kumimoji="0" lang="en-US" sz="1800" b="0" i="0" u="none" strike="noStrike" kern="1200" cap="none" spc="0" normalizeH="0" baseline="0" noProof="0" dirty="0">
                <a:ln>
                  <a:noFill/>
                </a:ln>
                <a:solidFill>
                  <a:prstClr val="white"/>
                </a:solidFill>
                <a:effectLst/>
                <a:uLnTx/>
                <a:uFillTx/>
                <a:latin typeface="Calibri"/>
                <a:ea typeface="+mn-ea"/>
                <a:cs typeface="+mn-cs"/>
              </a:rPr>
              <a:t>of the characteristics of the central nervous system is the </a:t>
            </a: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lack</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of </a:t>
            </a:r>
            <a:r>
              <a:rPr kumimoji="0" lang="en-US" sz="1800" b="0" i="0" u="none" strike="noStrike" kern="1200" cap="none" spc="0" normalizeH="0" baseline="0" noProof="0" dirty="0">
                <a:ln>
                  <a:noFill/>
                </a:ln>
                <a:solidFill>
                  <a:prstClr val="white"/>
                </a:solidFill>
                <a:effectLst/>
                <a:uLnTx/>
                <a:uFillTx/>
                <a:latin typeface="Calibri"/>
                <a:ea typeface="+mn-ea"/>
                <a:cs typeface="+mn-cs"/>
              </a:rPr>
              <a:t>a classical lymphatic drainage </a:t>
            </a: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system</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dirty="0" smtClean="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Using</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monoclonal</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antibiodies</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against</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1800" b="1" i="0" u="none" strike="noStrike" kern="1200" cap="none" spc="0" normalizeH="0" baseline="0" noProof="0" dirty="0" smtClean="0">
                <a:ln>
                  <a:noFill/>
                </a:ln>
                <a:solidFill>
                  <a:srgbClr val="92D050"/>
                </a:solidFill>
                <a:effectLst/>
                <a:uLnTx/>
                <a:uFillTx/>
                <a:latin typeface="Calibri"/>
                <a:ea typeface="+mn-ea"/>
                <a:cs typeface="+mn-cs"/>
              </a:rPr>
              <a:t>LYVE-1</a:t>
            </a: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 </a:t>
            </a:r>
            <a:r>
              <a:rPr kumimoji="0" lang="hr-HR" sz="1800" b="1" i="0" u="none" strike="noStrike" kern="1200" cap="none" spc="0" normalizeH="0" baseline="0" noProof="0" dirty="0" smtClean="0">
                <a:ln>
                  <a:noFill/>
                </a:ln>
                <a:solidFill>
                  <a:srgbClr val="92D050"/>
                </a:solidFill>
                <a:effectLst/>
                <a:uLnTx/>
                <a:uFillTx/>
                <a:latin typeface="Calibri"/>
                <a:ea typeface="+mn-ea"/>
                <a:cs typeface="+mn-cs"/>
              </a:rPr>
              <a:t>(l</a:t>
            </a:r>
            <a:r>
              <a:rPr kumimoji="0" lang="en-US" sz="1800" b="1" i="0" u="none" strike="noStrike" kern="1200" cap="none" spc="0" normalizeH="0" baseline="0" noProof="0" dirty="0" err="1" smtClean="0">
                <a:ln>
                  <a:noFill/>
                </a:ln>
                <a:solidFill>
                  <a:srgbClr val="92D050"/>
                </a:solidFill>
                <a:effectLst/>
                <a:uLnTx/>
                <a:uFillTx/>
                <a:latin typeface="Calibri"/>
                <a:ea typeface="+mn-ea"/>
                <a:cs typeface="+mn-cs"/>
              </a:rPr>
              <a:t>ymphatic</a:t>
            </a:r>
            <a:r>
              <a:rPr kumimoji="0" lang="en-US" sz="1800" b="1" i="0" u="none" strike="noStrike" kern="1200" cap="none" spc="0" normalizeH="0" baseline="0" noProof="0" dirty="0" smtClean="0">
                <a:ln>
                  <a:noFill/>
                </a:ln>
                <a:solidFill>
                  <a:srgbClr val="92D050"/>
                </a:solidFill>
                <a:effectLst/>
                <a:uLnTx/>
                <a:uFillTx/>
                <a:latin typeface="Calibri"/>
                <a:ea typeface="+mn-ea"/>
                <a:cs typeface="+mn-cs"/>
              </a:rPr>
              <a:t> </a:t>
            </a:r>
            <a:r>
              <a:rPr kumimoji="0" lang="en-US" sz="1800" b="1" i="0" u="none" strike="noStrike" kern="1200" cap="none" spc="0" normalizeH="0" baseline="0" noProof="0" dirty="0">
                <a:ln>
                  <a:noFill/>
                </a:ln>
                <a:solidFill>
                  <a:srgbClr val="92D050"/>
                </a:solidFill>
                <a:effectLst/>
                <a:uLnTx/>
                <a:uFillTx/>
                <a:latin typeface="Calibri"/>
                <a:ea typeface="+mn-ea"/>
                <a:cs typeface="+mn-cs"/>
              </a:rPr>
              <a:t>vessel endothelial </a:t>
            </a:r>
            <a:r>
              <a:rPr kumimoji="0" lang="en-US" sz="1800" b="1" i="0" u="none" strike="noStrike" kern="1200" cap="none" spc="0" normalizeH="0" baseline="0" noProof="0" dirty="0" err="1">
                <a:ln>
                  <a:noFill/>
                </a:ln>
                <a:solidFill>
                  <a:srgbClr val="92D050"/>
                </a:solidFill>
                <a:effectLst/>
                <a:uLnTx/>
                <a:uFillTx/>
                <a:latin typeface="Calibri"/>
                <a:ea typeface="+mn-ea"/>
                <a:cs typeface="+mn-cs"/>
              </a:rPr>
              <a:t>hyaluronan</a:t>
            </a:r>
            <a:r>
              <a:rPr kumimoji="0" lang="en-US" sz="1800" b="1" i="0" u="none" strike="noStrike" kern="1200" cap="none" spc="0" normalizeH="0" baseline="0" noProof="0" dirty="0">
                <a:ln>
                  <a:noFill/>
                </a:ln>
                <a:solidFill>
                  <a:srgbClr val="92D050"/>
                </a:solidFill>
                <a:effectLst/>
                <a:uLnTx/>
                <a:uFillTx/>
                <a:latin typeface="Calibri"/>
                <a:ea typeface="+mn-ea"/>
                <a:cs typeface="+mn-cs"/>
              </a:rPr>
              <a:t> receptor </a:t>
            </a:r>
            <a:r>
              <a:rPr kumimoji="0" lang="en-US" sz="1800" b="1" i="0" u="none" strike="noStrike" kern="1200" cap="none" spc="0" normalizeH="0" baseline="0" noProof="0" dirty="0" smtClean="0">
                <a:ln>
                  <a:noFill/>
                </a:ln>
                <a:solidFill>
                  <a:srgbClr val="92D050"/>
                </a:solidFill>
                <a:effectLst/>
                <a:uLnTx/>
                <a:uFillTx/>
                <a:latin typeface="Calibri"/>
                <a:ea typeface="+mn-ea"/>
                <a:cs typeface="+mn-cs"/>
              </a:rPr>
              <a:t>1</a:t>
            </a:r>
            <a:r>
              <a:rPr kumimoji="0" lang="hr-HR" sz="1800" b="1" i="0" u="none" strike="noStrike" kern="1200" cap="none" spc="0" normalizeH="0" baseline="0" noProof="0" dirty="0" smtClean="0">
                <a:ln>
                  <a:noFill/>
                </a:ln>
                <a:solidFill>
                  <a:srgbClr val="92D050"/>
                </a:solidFill>
                <a:effectLst/>
                <a:uLnTx/>
                <a:uFillTx/>
                <a:latin typeface="Calibri"/>
                <a:ea typeface="+mn-ea"/>
                <a:cs typeface="+mn-cs"/>
              </a:rPr>
              <a:t>)</a:t>
            </a:r>
            <a:r>
              <a:rPr kumimoji="0" lang="hr-HR" sz="1800" b="1" i="0" u="none" strike="noStrike" kern="1200" cap="none" spc="0" normalizeH="0" baseline="0" noProof="0" dirty="0" smtClean="0">
                <a:ln>
                  <a:noFill/>
                </a:ln>
                <a:solidFill>
                  <a:prstClr val="white"/>
                </a:solidFill>
                <a:effectLst/>
                <a:uLnTx/>
                <a:uFillTx/>
                <a:latin typeface="Calibri"/>
                <a:ea typeface="+mn-ea"/>
                <a:cs typeface="+mn-cs"/>
              </a:rPr>
              <a:t>, </a:t>
            </a: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a </a:t>
            </a:r>
            <a:r>
              <a:rPr kumimoji="0" lang="en-US" sz="1800" b="0" i="0" u="none" strike="noStrike" kern="1200" cap="none" spc="0" normalizeH="0" baseline="0" noProof="0" dirty="0">
                <a:ln>
                  <a:noFill/>
                </a:ln>
                <a:solidFill>
                  <a:prstClr val="white"/>
                </a:solidFill>
                <a:effectLst/>
                <a:uLnTx/>
                <a:uFillTx/>
                <a:latin typeface="Calibri"/>
                <a:ea typeface="+mn-ea"/>
                <a:cs typeface="+mn-cs"/>
              </a:rPr>
              <a:t>cell surface receptor on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lymphatic</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endothelial</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cells</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that</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is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used</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as a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lymphatic</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endothelial</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cell</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marker, a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group</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of</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Jonathan</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Kipnis</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et al.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Charlottesville</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Virginia</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described</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functional</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lympathic</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vessels</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lining</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the</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dural</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sinuses</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in</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the</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mouse</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brain</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7784" y="6453336"/>
            <a:ext cx="1110979" cy="288032"/>
          </a:xfrm>
          <a:prstGeom prst="rect">
            <a:avLst/>
          </a:prstGeom>
        </p:spPr>
      </p:pic>
      <p:sp>
        <p:nvSpPr>
          <p:cNvPr id="10" name="TextBox 9"/>
          <p:cNvSpPr txBox="1"/>
          <p:nvPr/>
        </p:nvSpPr>
        <p:spPr>
          <a:xfrm>
            <a:off x="1809868" y="3843522"/>
            <a:ext cx="100811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400" b="0" i="0" u="none" strike="noStrike" kern="1200" cap="none" spc="0" normalizeH="0" baseline="0" noProof="0" dirty="0" err="1" smtClean="0">
                <a:ln>
                  <a:noFill/>
                </a:ln>
                <a:solidFill>
                  <a:prstClr val="white"/>
                </a:solidFill>
                <a:effectLst/>
                <a:uLnTx/>
                <a:uFillTx/>
                <a:latin typeface="Calibri"/>
                <a:ea typeface="+mn-ea"/>
                <a:cs typeface="+mn-cs"/>
              </a:rPr>
              <a:t>Cerebral</a:t>
            </a:r>
            <a:r>
              <a:rPr kumimoji="0" lang="hr-HR" sz="14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400" b="0" i="0" u="none" strike="noStrike" kern="1200" cap="none" spc="0" normalizeH="0" baseline="0" noProof="0" dirty="0" err="1" smtClean="0">
                <a:ln>
                  <a:noFill/>
                </a:ln>
                <a:solidFill>
                  <a:prstClr val="white"/>
                </a:solidFill>
                <a:effectLst/>
                <a:uLnTx/>
                <a:uFillTx/>
                <a:latin typeface="Calibri"/>
                <a:ea typeface="+mn-ea"/>
                <a:cs typeface="+mn-cs"/>
              </a:rPr>
              <a:t>cortex</a:t>
            </a:r>
            <a:endParaRPr kumimoji="0" lang="en-US"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TextBox 10"/>
          <p:cNvSpPr txBox="1"/>
          <p:nvPr/>
        </p:nvSpPr>
        <p:spPr>
          <a:xfrm>
            <a:off x="2915816" y="5949860"/>
            <a:ext cx="106201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400" b="0" i="0" u="none" strike="noStrike" kern="1200" cap="none" spc="0" normalizeH="0" baseline="0" noProof="0" dirty="0" err="1">
                <a:ln>
                  <a:noFill/>
                </a:ln>
                <a:solidFill>
                  <a:prstClr val="white"/>
                </a:solidFill>
                <a:effectLst/>
                <a:uLnTx/>
                <a:uFillTx/>
                <a:latin typeface="Calibri"/>
                <a:ea typeface="+mn-ea"/>
                <a:cs typeface="+mn-cs"/>
              </a:rPr>
              <a:t>C</a:t>
            </a:r>
            <a:r>
              <a:rPr kumimoji="0" lang="hr-HR" sz="1400" b="0" i="0" u="none" strike="noStrike" kern="1200" cap="none" spc="0" normalizeH="0" baseline="0" noProof="0" dirty="0" err="1" smtClean="0">
                <a:ln>
                  <a:noFill/>
                </a:ln>
                <a:solidFill>
                  <a:prstClr val="white"/>
                </a:solidFill>
                <a:effectLst/>
                <a:uLnTx/>
                <a:uFillTx/>
                <a:latin typeface="Calibri"/>
                <a:ea typeface="+mn-ea"/>
                <a:cs typeface="+mn-cs"/>
              </a:rPr>
              <a:t>erebellum</a:t>
            </a:r>
            <a:endParaRPr kumimoji="0" lang="en-US" sz="14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5" name="Straight Arrow Connector 14"/>
          <p:cNvCxnSpPr/>
          <p:nvPr/>
        </p:nvCxnSpPr>
        <p:spPr>
          <a:xfrm flipH="1">
            <a:off x="3203848" y="3789040"/>
            <a:ext cx="504056" cy="0"/>
          </a:xfrm>
          <a:prstGeom prst="straightConnector1">
            <a:avLst/>
          </a:prstGeom>
          <a:ln w="19050">
            <a:solidFill>
              <a:schemeClr val="bg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689798" y="3554910"/>
            <a:ext cx="954210"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400" b="0" i="0" u="none" strike="noStrike" kern="1200" cap="none" spc="0" normalizeH="0" baseline="0" noProof="0" dirty="0" smtClean="0">
                <a:ln>
                  <a:noFill/>
                </a:ln>
                <a:solidFill>
                  <a:prstClr val="white"/>
                </a:solidFill>
                <a:effectLst/>
                <a:uLnTx/>
                <a:uFillTx/>
                <a:latin typeface="Calibri"/>
                <a:ea typeface="+mn-ea"/>
                <a:cs typeface="+mn-cs"/>
              </a:rPr>
              <a:t>Superior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400" b="0" i="0" u="none" strike="noStrike" kern="1200" cap="none" spc="0" normalizeH="0" baseline="0" noProof="0" dirty="0" err="1">
                <a:ln>
                  <a:noFill/>
                </a:ln>
                <a:solidFill>
                  <a:prstClr val="white"/>
                </a:solidFill>
                <a:effectLst/>
                <a:uLnTx/>
                <a:uFillTx/>
                <a:latin typeface="Calibri"/>
                <a:ea typeface="+mn-ea"/>
                <a:cs typeface="+mn-cs"/>
              </a:rPr>
              <a:t>s</a:t>
            </a:r>
            <a:r>
              <a:rPr kumimoji="0" lang="hr-HR" sz="1400" b="0" i="0" u="none" strike="noStrike" kern="1200" cap="none" spc="0" normalizeH="0" baseline="0" noProof="0" dirty="0" err="1" smtClean="0">
                <a:ln>
                  <a:noFill/>
                </a:ln>
                <a:solidFill>
                  <a:prstClr val="white"/>
                </a:solidFill>
                <a:effectLst/>
                <a:uLnTx/>
                <a:uFillTx/>
                <a:latin typeface="Calibri"/>
                <a:ea typeface="+mn-ea"/>
                <a:cs typeface="+mn-cs"/>
              </a:rPr>
              <a:t>agittal</a:t>
            </a:r>
            <a:endParaRPr kumimoji="0" lang="hr-HR" sz="14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400" b="0" i="0" u="none" strike="noStrike" kern="1200" cap="none" spc="0" normalizeH="0" baseline="0" noProof="0" dirty="0" smtClean="0">
                <a:ln>
                  <a:noFill/>
                </a:ln>
                <a:solidFill>
                  <a:prstClr val="white"/>
                </a:solidFill>
                <a:effectLst/>
                <a:uLnTx/>
                <a:uFillTx/>
                <a:latin typeface="Calibri"/>
                <a:ea typeface="+mn-ea"/>
                <a:cs typeface="+mn-cs"/>
              </a:rPr>
              <a:t>sinus</a:t>
            </a:r>
            <a:endParaRPr kumimoji="0" lang="en-US" sz="14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9" name="Straight Arrow Connector 18"/>
          <p:cNvCxnSpPr/>
          <p:nvPr/>
        </p:nvCxnSpPr>
        <p:spPr>
          <a:xfrm flipH="1">
            <a:off x="3635896" y="4941168"/>
            <a:ext cx="296416" cy="360040"/>
          </a:xfrm>
          <a:prstGeom prst="straightConnector1">
            <a:avLst/>
          </a:prstGeom>
          <a:ln w="19050">
            <a:solidFill>
              <a:schemeClr val="bg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876516" y="4661076"/>
            <a:ext cx="98351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400" b="0" i="0" u="none" strike="noStrike" kern="1200" cap="none" spc="0" normalizeH="0" baseline="0" noProof="0" dirty="0" err="1" smtClean="0">
                <a:ln>
                  <a:noFill/>
                </a:ln>
                <a:solidFill>
                  <a:prstClr val="white"/>
                </a:solidFill>
                <a:effectLst/>
                <a:uLnTx/>
                <a:uFillTx/>
                <a:latin typeface="Calibri"/>
                <a:ea typeface="+mn-ea"/>
                <a:cs typeface="+mn-cs"/>
              </a:rPr>
              <a:t>Transverse</a:t>
            </a:r>
            <a:endParaRPr kumimoji="0" lang="hr-HR" sz="1400" b="0" i="0" u="none" strike="noStrike" kern="1200" cap="none" spc="0" normalizeH="0" baseline="0" noProof="0" dirty="0" smtClean="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400" b="0" i="0" u="none" strike="noStrike" kern="1200" cap="none" spc="0" normalizeH="0" baseline="0" noProof="0" dirty="0" smtClean="0">
                <a:ln>
                  <a:noFill/>
                </a:ln>
                <a:solidFill>
                  <a:prstClr val="white"/>
                </a:solidFill>
                <a:effectLst/>
                <a:uLnTx/>
                <a:uFillTx/>
                <a:latin typeface="Calibri"/>
                <a:ea typeface="+mn-ea"/>
                <a:cs typeface="+mn-cs"/>
              </a:rPr>
              <a:t>sinus</a:t>
            </a:r>
            <a:endParaRPr kumimoji="0" lang="en-US" sz="14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512" y="404664"/>
            <a:ext cx="2700300" cy="1938542"/>
          </a:xfrm>
          <a:prstGeom prst="rect">
            <a:avLst/>
          </a:prstGeom>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16016" y="316239"/>
            <a:ext cx="2520280" cy="299769"/>
          </a:xfrm>
          <a:prstGeom prst="rect">
            <a:avLst/>
          </a:prstGeom>
        </p:spPr>
      </p:pic>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36296" y="150402"/>
            <a:ext cx="1800200" cy="232945"/>
          </a:xfrm>
          <a:prstGeom prst="rect">
            <a:avLst/>
          </a:prstGeom>
        </p:spPr>
      </p:pic>
    </p:spTree>
    <p:extLst>
      <p:ext uri="{BB962C8B-B14F-4D97-AF65-F5344CB8AC3E}">
        <p14:creationId xmlns:p14="http://schemas.microsoft.com/office/powerpoint/2010/main" val="25233238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Box 7"/>
          <p:cNvSpPr txBox="1"/>
          <p:nvPr/>
        </p:nvSpPr>
        <p:spPr>
          <a:xfrm>
            <a:off x="3705318" y="1796423"/>
            <a:ext cx="5438682"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They</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further</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showed</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that</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these</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lymphatic</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vessels</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1800" b="0" i="0" u="none" strike="noStrike" kern="1200" cap="none" spc="0" normalizeH="0" baseline="0" noProof="0" dirty="0">
                <a:ln>
                  <a:noFill/>
                </a:ln>
                <a:solidFill>
                  <a:prstClr val="white"/>
                </a:solidFill>
                <a:effectLst/>
                <a:uLnTx/>
                <a:uFillTx/>
                <a:latin typeface="Calibri"/>
                <a:ea typeface="+mn-ea"/>
                <a:cs typeface="+mn-cs"/>
              </a:rPr>
              <a:t>are able to carry both </a:t>
            </a: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fluid</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and </a:t>
            </a:r>
            <a:r>
              <a:rPr kumimoji="0" lang="hr-HR" sz="1800" b="1" i="0" u="sng" strike="noStrike" kern="1200" cap="none" spc="0" normalizeH="0" baseline="0" noProof="0" dirty="0" smtClean="0">
                <a:ln>
                  <a:noFill/>
                </a:ln>
                <a:solidFill>
                  <a:srgbClr val="C00000"/>
                </a:solidFill>
                <a:effectLst/>
                <a:uLnTx/>
                <a:uFillTx/>
                <a:latin typeface="Calibri"/>
                <a:ea typeface="+mn-ea"/>
                <a:cs typeface="+mn-cs"/>
              </a:rPr>
              <a:t>T </a:t>
            </a:r>
            <a:r>
              <a:rPr kumimoji="0" lang="hr-HR" sz="1800" b="1" i="0" u="sng" strike="noStrike" kern="1200" cap="none" spc="0" normalizeH="0" baseline="0" noProof="0" dirty="0" err="1" smtClean="0">
                <a:ln>
                  <a:noFill/>
                </a:ln>
                <a:solidFill>
                  <a:srgbClr val="C00000"/>
                </a:solidFill>
                <a:effectLst/>
                <a:uLnTx/>
                <a:uFillTx/>
                <a:latin typeface="Calibri"/>
                <a:ea typeface="+mn-ea"/>
                <a:cs typeface="+mn-cs"/>
              </a:rPr>
              <a:t>lymphocytes</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sng" strike="noStrike" kern="1200" cap="none" spc="0" normalizeH="0" baseline="0" noProof="0" dirty="0" err="1" smtClean="0">
                <a:ln>
                  <a:noFill/>
                </a:ln>
                <a:solidFill>
                  <a:prstClr val="white"/>
                </a:solidFill>
                <a:effectLst/>
                <a:uLnTx/>
                <a:uFillTx/>
                <a:latin typeface="Calibri"/>
                <a:ea typeface="+mn-ea"/>
                <a:cs typeface="+mn-cs"/>
              </a:rPr>
              <a:t>and</a:t>
            </a:r>
            <a:r>
              <a:rPr kumimoji="0" lang="hr-HR" sz="1800" b="0" i="0" u="sng"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sng" strike="noStrike" kern="1200" cap="none" spc="0" normalizeH="0" baseline="0" noProof="0" dirty="0" err="1" smtClean="0">
                <a:ln>
                  <a:noFill/>
                </a:ln>
                <a:solidFill>
                  <a:prstClr val="white"/>
                </a:solidFill>
                <a:effectLst/>
                <a:uLnTx/>
                <a:uFillTx/>
                <a:latin typeface="Calibri"/>
                <a:ea typeface="+mn-ea"/>
                <a:cs typeface="+mn-cs"/>
              </a:rPr>
              <a:t>dendritic</a:t>
            </a:r>
            <a:r>
              <a:rPr kumimoji="0" lang="hr-HR" sz="1800" b="0" i="0" u="sng"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sng" strike="noStrike" kern="1200" cap="none" spc="0" normalizeH="0" baseline="0" noProof="0" dirty="0" err="1" smtClean="0">
                <a:ln>
                  <a:noFill/>
                </a:ln>
                <a:solidFill>
                  <a:prstClr val="white"/>
                </a:solidFill>
                <a:effectLst/>
                <a:uLnTx/>
                <a:uFillTx/>
                <a:latin typeface="Calibri"/>
                <a:ea typeface="+mn-ea"/>
                <a:cs typeface="+mn-cs"/>
              </a:rPr>
              <a:t>cells</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from </a:t>
            </a:r>
            <a:r>
              <a:rPr kumimoji="0" lang="en-US" sz="1800" b="0" i="0" u="none" strike="noStrike" kern="1200" cap="none" spc="0" normalizeH="0" baseline="0" noProof="0" dirty="0">
                <a:ln>
                  <a:noFill/>
                </a:ln>
                <a:solidFill>
                  <a:prstClr val="white"/>
                </a:solidFill>
                <a:effectLst/>
                <a:uLnTx/>
                <a:uFillTx/>
                <a:latin typeface="Calibri"/>
                <a:ea typeface="+mn-ea"/>
                <a:cs typeface="+mn-cs"/>
              </a:rPr>
              <a:t>the cerebrospinal fluid, and are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draining</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into</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the </a:t>
            </a:r>
            <a:r>
              <a:rPr kumimoji="0" lang="en-US" sz="1800" b="0" i="0" u="sng" strike="noStrike" kern="1200" cap="none" spc="0" normalizeH="0" baseline="0" noProof="0" dirty="0">
                <a:ln>
                  <a:noFill/>
                </a:ln>
                <a:solidFill>
                  <a:prstClr val="white"/>
                </a:solidFill>
                <a:effectLst/>
                <a:uLnTx/>
                <a:uFillTx/>
                <a:latin typeface="Calibri"/>
                <a:ea typeface="+mn-ea"/>
                <a:cs typeface="+mn-cs"/>
              </a:rPr>
              <a:t>deep cervical lymph </a:t>
            </a:r>
            <a:r>
              <a:rPr kumimoji="0" lang="en-US" sz="1800" b="0" i="0" u="sng" strike="noStrike" kern="1200" cap="none" spc="0" normalizeH="0" baseline="0" noProof="0" dirty="0" smtClean="0">
                <a:ln>
                  <a:noFill/>
                </a:ln>
                <a:solidFill>
                  <a:prstClr val="white"/>
                </a:solidFill>
                <a:effectLst/>
                <a:uLnTx/>
                <a:uFillTx/>
                <a:latin typeface="Calibri"/>
                <a:ea typeface="+mn-ea"/>
                <a:cs typeface="+mn-cs"/>
              </a:rPr>
              <a:t>nodes</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(30 min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after</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icv</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injection</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1" i="0" u="none" strike="noStrike" kern="1200" cap="none" spc="0" normalizeH="0" baseline="0" noProof="0" dirty="0" smtClean="0">
                <a:ln>
                  <a:noFill/>
                </a:ln>
                <a:solidFill>
                  <a:srgbClr val="0070C0"/>
                </a:solidFill>
                <a:effectLst/>
                <a:uLnTx/>
                <a:uFillTx/>
                <a:latin typeface="Calibri"/>
                <a:ea typeface="+mn-ea"/>
                <a:cs typeface="+mn-cs"/>
              </a:rPr>
              <a:t>Evans </a:t>
            </a:r>
            <a:r>
              <a:rPr kumimoji="0" lang="hr-HR" sz="1800" b="1" i="0" u="none" strike="noStrike" kern="1200" cap="none" spc="0" normalizeH="0" baseline="0" noProof="0" dirty="0" err="1" smtClean="0">
                <a:ln>
                  <a:noFill/>
                </a:ln>
                <a:solidFill>
                  <a:srgbClr val="0070C0"/>
                </a:solidFill>
                <a:effectLst/>
                <a:uLnTx/>
                <a:uFillTx/>
                <a:latin typeface="Calibri"/>
                <a:ea typeface="+mn-ea"/>
                <a:cs typeface="+mn-cs"/>
              </a:rPr>
              <a:t>blue</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appeared</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in</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meningeal</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lymphatic</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vessels</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and</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had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drained</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into</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the</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deep</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cervical</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lymph</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nodes</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0684" y="150402"/>
            <a:ext cx="5765812" cy="1622414"/>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016" y="316239"/>
            <a:ext cx="2520280" cy="29976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6355" y="3645024"/>
            <a:ext cx="3680061" cy="263853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512" y="1772816"/>
            <a:ext cx="3384376" cy="4294274"/>
          </a:xfrm>
          <a:prstGeom prst="rect">
            <a:avLst/>
          </a:prstGeom>
        </p:spPr>
      </p:pic>
      <p:sp>
        <p:nvSpPr>
          <p:cNvPr id="12" name="TextBox 11"/>
          <p:cNvSpPr txBox="1"/>
          <p:nvPr/>
        </p:nvSpPr>
        <p:spPr>
          <a:xfrm>
            <a:off x="6804248" y="3615670"/>
            <a:ext cx="14401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Evans blue-filled vessels</a:t>
            </a:r>
          </a:p>
        </p:txBody>
      </p:sp>
      <p:sp>
        <p:nvSpPr>
          <p:cNvPr id="21" name="TextBox 20"/>
          <p:cNvSpPr txBox="1"/>
          <p:nvPr/>
        </p:nvSpPr>
        <p:spPr>
          <a:xfrm>
            <a:off x="7596336" y="4767535"/>
            <a:ext cx="7947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dirty="0" err="1" smtClean="0">
                <a:ln>
                  <a:noFill/>
                </a:ln>
                <a:solidFill>
                  <a:prstClr val="white"/>
                </a:solidFill>
                <a:effectLst/>
                <a:uLnTx/>
                <a:uFillTx/>
                <a:latin typeface="Calibri"/>
                <a:ea typeface="+mn-ea"/>
                <a:cs typeface="+mn-cs"/>
              </a:rPr>
              <a:t>Lymph</a:t>
            </a:r>
            <a:r>
              <a:rPr kumimoji="0" lang="hr-HR" sz="12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200" b="0" i="0" u="none" strike="noStrike" kern="1200" cap="none" spc="0" normalizeH="0" baseline="0" noProof="0" dirty="0" err="1" smtClean="0">
                <a:ln>
                  <a:noFill/>
                </a:ln>
                <a:solidFill>
                  <a:prstClr val="white"/>
                </a:solidFill>
                <a:effectLst/>
                <a:uLnTx/>
                <a:uFillTx/>
                <a:latin typeface="Calibri"/>
                <a:ea typeface="+mn-ea"/>
                <a:cs typeface="+mn-cs"/>
              </a:rPr>
              <a:t>node</a:t>
            </a: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36296" y="150402"/>
            <a:ext cx="1800200" cy="232945"/>
          </a:xfrm>
          <a:prstGeom prst="rect">
            <a:avLst/>
          </a:prstGeom>
        </p:spPr>
      </p:pic>
    </p:spTree>
    <p:extLst>
      <p:ext uri="{BB962C8B-B14F-4D97-AF65-F5344CB8AC3E}">
        <p14:creationId xmlns:p14="http://schemas.microsoft.com/office/powerpoint/2010/main" val="17383207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3296"/>
            <a:ext cx="9036496" cy="638944"/>
          </a:xfrm>
        </p:spPr>
        <p:txBody>
          <a:bodyPr>
            <a:noAutofit/>
          </a:bodyPr>
          <a:lstStyle/>
          <a:p>
            <a:pPr algn="l"/>
            <a:r>
              <a:rPr lang="en-US" sz="1400" dirty="0" err="1"/>
              <a:t>Absinta</a:t>
            </a:r>
            <a:r>
              <a:rPr lang="en-US" sz="1400" dirty="0"/>
              <a:t> M, Ha SK, Nair G, Sati P, Luciano NJ, </a:t>
            </a:r>
            <a:r>
              <a:rPr lang="en-US" sz="1400" dirty="0" err="1"/>
              <a:t>Palisoc</a:t>
            </a:r>
            <a:r>
              <a:rPr lang="en-US" sz="1400" dirty="0"/>
              <a:t> M, </a:t>
            </a:r>
            <a:r>
              <a:rPr lang="en-US" sz="1400" dirty="0" err="1"/>
              <a:t>Louveau</a:t>
            </a:r>
            <a:r>
              <a:rPr lang="en-US" sz="1400" dirty="0"/>
              <a:t> A, </a:t>
            </a:r>
            <a:r>
              <a:rPr lang="en-US" sz="1400" dirty="0" err="1"/>
              <a:t>Zaghloul</a:t>
            </a:r>
            <a:r>
              <a:rPr lang="en-US" sz="1400" dirty="0"/>
              <a:t> KA, </a:t>
            </a:r>
            <a:r>
              <a:rPr lang="en-US" sz="1400" dirty="0" err="1"/>
              <a:t>Pittaluga</a:t>
            </a:r>
            <a:r>
              <a:rPr lang="en-US" sz="1400" dirty="0"/>
              <a:t> S, </a:t>
            </a:r>
            <a:r>
              <a:rPr lang="en-US" sz="1400" dirty="0" err="1"/>
              <a:t>Kipnis</a:t>
            </a:r>
            <a:r>
              <a:rPr lang="en-US" sz="1400" dirty="0"/>
              <a:t> J, Reich DS</a:t>
            </a:r>
            <a:r>
              <a:rPr lang="en-US" sz="1400" dirty="0" smtClean="0"/>
              <a:t>.</a:t>
            </a:r>
            <a:r>
              <a:rPr lang="hr-HR" sz="1400" dirty="0" smtClean="0"/>
              <a:t> Human </a:t>
            </a:r>
            <a:r>
              <a:rPr lang="hr-HR" sz="1400" dirty="0" err="1" smtClean="0"/>
              <a:t>and</a:t>
            </a:r>
            <a:r>
              <a:rPr lang="hr-HR" sz="1400" dirty="0" smtClean="0"/>
              <a:t> </a:t>
            </a:r>
            <a:r>
              <a:rPr lang="hr-HR" sz="1400" dirty="0" err="1" smtClean="0"/>
              <a:t>nonhuman</a:t>
            </a:r>
            <a:r>
              <a:rPr lang="hr-HR" sz="1400" dirty="0" smtClean="0"/>
              <a:t> primate </a:t>
            </a:r>
            <a:r>
              <a:rPr lang="hr-HR" sz="1400" dirty="0" err="1" smtClean="0"/>
              <a:t>meninges</a:t>
            </a:r>
            <a:r>
              <a:rPr lang="hr-HR" sz="1400" dirty="0" smtClean="0"/>
              <a:t> </a:t>
            </a:r>
            <a:r>
              <a:rPr lang="hr-HR" sz="1400" dirty="0" err="1" smtClean="0"/>
              <a:t>harbor</a:t>
            </a:r>
            <a:r>
              <a:rPr lang="hr-HR" sz="1400" dirty="0" smtClean="0"/>
              <a:t> </a:t>
            </a:r>
            <a:r>
              <a:rPr lang="hr-HR" sz="1400" dirty="0" err="1" smtClean="0"/>
              <a:t>lympatic</a:t>
            </a:r>
            <a:r>
              <a:rPr lang="hr-HR" sz="1400" dirty="0" smtClean="0"/>
              <a:t> </a:t>
            </a:r>
            <a:r>
              <a:rPr lang="hr-HR" sz="1400" dirty="0" err="1" smtClean="0"/>
              <a:t>vessels</a:t>
            </a:r>
            <a:r>
              <a:rPr lang="hr-HR" sz="1400" dirty="0" smtClean="0"/>
              <a:t> </a:t>
            </a:r>
            <a:r>
              <a:rPr lang="hr-HR" sz="1400" dirty="0" err="1" smtClean="0"/>
              <a:t>that</a:t>
            </a:r>
            <a:r>
              <a:rPr lang="hr-HR" sz="1400" dirty="0" smtClean="0"/>
              <a:t> </a:t>
            </a:r>
            <a:r>
              <a:rPr lang="hr-HR" sz="1400" dirty="0" err="1" smtClean="0"/>
              <a:t>can</a:t>
            </a:r>
            <a:r>
              <a:rPr lang="hr-HR" sz="1400" dirty="0" smtClean="0"/>
              <a:t> </a:t>
            </a:r>
            <a:r>
              <a:rPr lang="hr-HR" sz="1400" dirty="0" err="1" smtClean="0"/>
              <a:t>be</a:t>
            </a:r>
            <a:r>
              <a:rPr lang="hr-HR" sz="1400" dirty="0" smtClean="0"/>
              <a:t> </a:t>
            </a:r>
            <a:r>
              <a:rPr lang="hr-HR" sz="1400" dirty="0" err="1" smtClean="0"/>
              <a:t>visualized</a:t>
            </a:r>
            <a:r>
              <a:rPr lang="hr-HR" sz="1400" dirty="0" smtClean="0"/>
              <a:t> </a:t>
            </a:r>
            <a:r>
              <a:rPr lang="hr-HR" sz="1400" dirty="0" err="1" smtClean="0"/>
              <a:t>noninvasively</a:t>
            </a:r>
            <a:r>
              <a:rPr lang="hr-HR" sz="1400" dirty="0" smtClean="0"/>
              <a:t> </a:t>
            </a:r>
            <a:r>
              <a:rPr lang="hr-HR" sz="1400" dirty="0" err="1" smtClean="0"/>
              <a:t>by</a:t>
            </a:r>
            <a:r>
              <a:rPr lang="hr-HR" sz="1400" dirty="0" smtClean="0"/>
              <a:t> MRI</a:t>
            </a:r>
            <a:r>
              <a:rPr lang="en-US" sz="1400" dirty="0" smtClean="0"/>
              <a:t>. </a:t>
            </a:r>
            <a:r>
              <a:rPr lang="en-US" sz="1400" i="1" dirty="0" err="1"/>
              <a:t>Elife</a:t>
            </a:r>
            <a:r>
              <a:rPr lang="en-US" sz="1400" i="1" dirty="0"/>
              <a:t>. 2017 Oct 3;6</a:t>
            </a:r>
            <a:endParaRPr lang="en-US" sz="1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7300" y="1268760"/>
            <a:ext cx="4089400" cy="3676650"/>
          </a:xfrm>
          <a:prstGeom prst="rect">
            <a:avLst/>
          </a:prstGeom>
        </p:spPr>
      </p:pic>
      <p:sp>
        <p:nvSpPr>
          <p:cNvPr id="3" name="TextBox 2"/>
          <p:cNvSpPr txBox="1"/>
          <p:nvPr/>
        </p:nvSpPr>
        <p:spPr>
          <a:xfrm>
            <a:off x="4067944" y="691329"/>
            <a:ext cx="187220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dirty="0" err="1" smtClean="0">
                <a:ln>
                  <a:noFill/>
                </a:ln>
                <a:solidFill>
                  <a:prstClr val="black"/>
                </a:solidFill>
                <a:effectLst/>
                <a:uLnTx/>
                <a:uFillTx/>
                <a:latin typeface="Calibri"/>
                <a:ea typeface="+mn-ea"/>
                <a:cs typeface="+mn-cs"/>
              </a:rPr>
              <a:t>Artefact</a:t>
            </a:r>
            <a:r>
              <a:rPr kumimoji="0" lang="hr-HR" sz="1800" b="0" i="0" u="none" strike="noStrike" kern="1200" cap="none" spc="0" normalizeH="0" baseline="0" noProof="0" dirty="0" smtClean="0">
                <a:ln>
                  <a:noFill/>
                </a:ln>
                <a:solidFill>
                  <a:prstClr val="black"/>
                </a:solidFill>
                <a:effectLst/>
                <a:uLnTx/>
                <a:uFillTx/>
                <a:latin typeface="Calibri"/>
                <a:ea typeface="+mn-ea"/>
                <a:cs typeface="+mn-cs"/>
              </a:rPr>
              <a: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07165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8281" y="692696"/>
            <a:ext cx="4282231" cy="5696665"/>
          </a:xfrm>
          <a:prstGeom prst="rect">
            <a:avLst/>
          </a:prstGeom>
        </p:spPr>
      </p:pic>
      <p:sp>
        <p:nvSpPr>
          <p:cNvPr id="3" name="Content Placeholder 2"/>
          <p:cNvSpPr>
            <a:spLocks noGrp="1"/>
          </p:cNvSpPr>
          <p:nvPr>
            <p:ph idx="1"/>
          </p:nvPr>
        </p:nvSpPr>
        <p:spPr>
          <a:xfrm>
            <a:off x="80085" y="2996952"/>
            <a:ext cx="4491915" cy="3672408"/>
          </a:xfrm>
        </p:spPr>
        <p:txBody>
          <a:bodyPr>
            <a:normAutofit fontScale="62500" lnSpcReduction="20000"/>
          </a:bodyPr>
          <a:lstStyle/>
          <a:p>
            <a:r>
              <a:rPr lang="en-US" dirty="0" smtClean="0"/>
              <a:t>Several</a:t>
            </a:r>
            <a:r>
              <a:rPr lang="hr-HR" dirty="0" smtClean="0"/>
              <a:t> </a:t>
            </a:r>
            <a:r>
              <a:rPr lang="hr-HR" dirty="0" err="1" smtClean="0"/>
              <a:t>recent</a:t>
            </a:r>
            <a:r>
              <a:rPr lang="en-US" dirty="0" smtClean="0"/>
              <a:t> </a:t>
            </a:r>
            <a:r>
              <a:rPr lang="en-US" dirty="0"/>
              <a:t>reports have described the presence of antibodies against </a:t>
            </a:r>
            <a:r>
              <a:rPr lang="en-US" dirty="0" smtClean="0"/>
              <a:t>A</a:t>
            </a:r>
            <a:r>
              <a:rPr lang="hr-HR" dirty="0" smtClean="0"/>
              <a:t>D-</a:t>
            </a:r>
            <a:r>
              <a:rPr lang="en-US" dirty="0" smtClean="0"/>
              <a:t>associated </a:t>
            </a:r>
            <a:r>
              <a:rPr lang="en-US" dirty="0" err="1"/>
              <a:t>hyperphosphorylated</a:t>
            </a:r>
            <a:r>
              <a:rPr lang="en-US" dirty="0"/>
              <a:t> forms of tau in serum of healthy individuals</a:t>
            </a:r>
            <a:r>
              <a:rPr lang="en-US" dirty="0" smtClean="0"/>
              <a:t>.</a:t>
            </a:r>
            <a:endParaRPr lang="hr-HR" dirty="0" smtClean="0"/>
          </a:p>
          <a:p>
            <a:endParaRPr lang="hr-HR" dirty="0" smtClean="0"/>
          </a:p>
          <a:p>
            <a:r>
              <a:rPr lang="hr-HR" dirty="0" err="1" smtClean="0"/>
              <a:t>In</a:t>
            </a:r>
            <a:r>
              <a:rPr lang="hr-HR" dirty="0" smtClean="0"/>
              <a:t> </a:t>
            </a:r>
            <a:r>
              <a:rPr lang="hr-HR" dirty="0" err="1" smtClean="0"/>
              <a:t>Pascual</a:t>
            </a:r>
            <a:r>
              <a:rPr lang="hr-HR" dirty="0" smtClean="0"/>
              <a:t> 2017 </a:t>
            </a:r>
            <a:r>
              <a:rPr lang="hr-HR" dirty="0" err="1" smtClean="0"/>
              <a:t>study</a:t>
            </a:r>
            <a:r>
              <a:rPr lang="hr-HR" dirty="0" smtClean="0"/>
              <a:t>, </a:t>
            </a:r>
            <a:r>
              <a:rPr lang="en-US" dirty="0" smtClean="0"/>
              <a:t>52 tau</a:t>
            </a:r>
            <a:r>
              <a:rPr lang="hr-HR" dirty="0" smtClean="0"/>
              <a:t>-</a:t>
            </a:r>
            <a:r>
              <a:rPr lang="en-US" dirty="0" smtClean="0"/>
              <a:t>binding</a:t>
            </a:r>
            <a:r>
              <a:rPr lang="hr-HR" dirty="0" smtClean="0"/>
              <a:t> </a:t>
            </a:r>
            <a:r>
              <a:rPr lang="en-US" dirty="0" smtClean="0"/>
              <a:t>antibodies </a:t>
            </a:r>
            <a:r>
              <a:rPr lang="en-US" dirty="0"/>
              <a:t>were identified, corresponding to </a:t>
            </a:r>
            <a:r>
              <a:rPr lang="en-US" dirty="0" smtClean="0"/>
              <a:t>35</a:t>
            </a:r>
            <a:r>
              <a:rPr lang="hr-HR" dirty="0" smtClean="0"/>
              <a:t> </a:t>
            </a:r>
            <a:r>
              <a:rPr lang="en-US" dirty="0" smtClean="0"/>
              <a:t>unique </a:t>
            </a:r>
            <a:r>
              <a:rPr lang="en-US" dirty="0"/>
              <a:t>clonal </a:t>
            </a:r>
            <a:r>
              <a:rPr lang="en-US" dirty="0" smtClean="0"/>
              <a:t>families</a:t>
            </a:r>
            <a:r>
              <a:rPr lang="hr-HR" dirty="0" smtClean="0"/>
              <a:t>: 41</a:t>
            </a:r>
            <a:r>
              <a:rPr lang="en-US" dirty="0" smtClean="0"/>
              <a:t> </a:t>
            </a:r>
            <a:r>
              <a:rPr lang="en-US" dirty="0"/>
              <a:t>of these </a:t>
            </a:r>
            <a:r>
              <a:rPr lang="en-US" dirty="0" smtClean="0"/>
              <a:t>antibodies</a:t>
            </a:r>
            <a:r>
              <a:rPr lang="hr-HR" dirty="0" smtClean="0"/>
              <a:t> </a:t>
            </a:r>
            <a:r>
              <a:rPr lang="en-US" dirty="0" smtClean="0"/>
              <a:t>recognize </a:t>
            </a:r>
            <a:r>
              <a:rPr lang="en-US" dirty="0"/>
              <a:t>epitopes in the </a:t>
            </a:r>
            <a:r>
              <a:rPr lang="en-US" dirty="0" err="1"/>
              <a:t>proline</a:t>
            </a:r>
            <a:r>
              <a:rPr lang="en-US" dirty="0"/>
              <a:t>-rich and </a:t>
            </a:r>
            <a:r>
              <a:rPr lang="en-US" dirty="0" smtClean="0"/>
              <a:t>C-terminal</a:t>
            </a:r>
            <a:r>
              <a:rPr lang="hr-HR" dirty="0" smtClean="0"/>
              <a:t> </a:t>
            </a:r>
            <a:r>
              <a:rPr lang="en-US" dirty="0" smtClean="0"/>
              <a:t>domains</a:t>
            </a:r>
            <a:r>
              <a:rPr lang="en-US" dirty="0"/>
              <a:t>, and binding of 26 of these antibodies is </a:t>
            </a:r>
            <a:r>
              <a:rPr lang="en-US" dirty="0" smtClean="0"/>
              <a:t>strictly</a:t>
            </a:r>
            <a:r>
              <a:rPr lang="hr-HR" dirty="0" smtClean="0"/>
              <a:t> </a:t>
            </a:r>
            <a:r>
              <a:rPr lang="en-US" dirty="0" smtClean="0"/>
              <a:t>phosphorylation </a:t>
            </a:r>
            <a:r>
              <a:rPr lang="en-US" dirty="0"/>
              <a:t>dependent.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653" y="-13074"/>
            <a:ext cx="5214863" cy="2747817"/>
          </a:xfrm>
          <a:prstGeom prst="rect">
            <a:avLst/>
          </a:prstGeom>
        </p:spPr>
      </p:pic>
    </p:spTree>
    <p:extLst>
      <p:ext uri="{BB962C8B-B14F-4D97-AF65-F5344CB8AC3E}">
        <p14:creationId xmlns:p14="http://schemas.microsoft.com/office/powerpoint/2010/main" val="1678541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737"/>
            <a:ext cx="9144000" cy="221935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63194"/>
            <a:ext cx="9144000" cy="89480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648" y="2164136"/>
            <a:ext cx="2103578" cy="388843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0086" y="2139984"/>
            <a:ext cx="4663914" cy="3823209"/>
          </a:xfrm>
          <a:prstGeom prst="rect">
            <a:avLst/>
          </a:prstGeom>
        </p:spPr>
      </p:pic>
      <p:sp>
        <p:nvSpPr>
          <p:cNvPr id="12" name="TextBox 11"/>
          <p:cNvSpPr txBox="1"/>
          <p:nvPr/>
        </p:nvSpPr>
        <p:spPr>
          <a:xfrm>
            <a:off x="8029560" y="5734057"/>
            <a:ext cx="1080120" cy="461665"/>
          </a:xfrm>
          <a:prstGeom prst="rect">
            <a:avLst/>
          </a:prstGeom>
          <a:noFill/>
        </p:spPr>
        <p:txBody>
          <a:bodyPr wrap="square" rtlCol="0">
            <a:spAutoFit/>
          </a:bodyPr>
          <a:lstStyle/>
          <a:p>
            <a:r>
              <a:rPr lang="hr-HR" sz="1200" dirty="0" err="1" smtClean="0"/>
              <a:t>Zlokovic</a:t>
            </a:r>
            <a:r>
              <a:rPr lang="hr-HR" sz="1200" dirty="0" smtClean="0"/>
              <a:t> </a:t>
            </a:r>
            <a:r>
              <a:rPr lang="hr-HR" sz="1200" dirty="0" err="1" smtClean="0"/>
              <a:t>et</a:t>
            </a:r>
            <a:r>
              <a:rPr lang="hr-HR" sz="1200" dirty="0" smtClean="0"/>
              <a:t> </a:t>
            </a:r>
            <a:r>
              <a:rPr lang="hr-HR" sz="1200" dirty="0" err="1" smtClean="0"/>
              <a:t>al</a:t>
            </a:r>
            <a:r>
              <a:rPr lang="hr-HR" sz="1200" dirty="0" smtClean="0"/>
              <a:t>., </a:t>
            </a:r>
            <a:r>
              <a:rPr lang="hr-HR" sz="1200" dirty="0" err="1" smtClean="0"/>
              <a:t>Cell</a:t>
            </a:r>
            <a:r>
              <a:rPr lang="hr-HR" sz="1200" dirty="0" smtClean="0"/>
              <a:t>, 2008</a:t>
            </a:r>
            <a:endParaRPr lang="en-US" sz="1200" dirty="0"/>
          </a:p>
        </p:txBody>
      </p:sp>
    </p:spTree>
    <p:extLst>
      <p:ext uri="{BB962C8B-B14F-4D97-AF65-F5344CB8AC3E}">
        <p14:creationId xmlns:p14="http://schemas.microsoft.com/office/powerpoint/2010/main" val="4962496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431"/>
            <a:ext cx="8229600" cy="1143000"/>
          </a:xfrm>
        </p:spPr>
        <p:txBody>
          <a:bodyPr/>
          <a:lstStyle/>
          <a:p>
            <a:r>
              <a:rPr lang="hr-HR" dirty="0" smtClean="0"/>
              <a:t>Reverzibilni uzroci demencije</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83550855"/>
              </p:ext>
            </p:extLst>
          </p:nvPr>
        </p:nvGraphicFramePr>
        <p:xfrm>
          <a:off x="18845" y="1196752"/>
          <a:ext cx="8784976" cy="5400601"/>
        </p:xfrm>
        <a:graphic>
          <a:graphicData uri="http://schemas.openxmlformats.org/drawingml/2006/table">
            <a:tbl>
              <a:tblPr firstRow="1" bandRow="1">
                <a:tableStyleId>{5C22544A-7EE6-4342-B048-85BDC9FD1C3A}</a:tableStyleId>
              </a:tblPr>
              <a:tblGrid>
                <a:gridCol w="2232248">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2232248">
                  <a:extLst>
                    <a:ext uri="{9D8B030D-6E8A-4147-A177-3AD203B41FA5}">
                      <a16:colId xmlns:a16="http://schemas.microsoft.com/office/drawing/2014/main" val="20002"/>
                    </a:ext>
                  </a:extLst>
                </a:gridCol>
                <a:gridCol w="2448272">
                  <a:extLst>
                    <a:ext uri="{9D8B030D-6E8A-4147-A177-3AD203B41FA5}">
                      <a16:colId xmlns:a16="http://schemas.microsoft.com/office/drawing/2014/main" val="20003"/>
                    </a:ext>
                  </a:extLst>
                </a:gridCol>
              </a:tblGrid>
              <a:tr h="854214">
                <a:tc>
                  <a:txBody>
                    <a:bodyPr/>
                    <a:lstStyle/>
                    <a:p>
                      <a:pPr algn="ctr"/>
                      <a:r>
                        <a:rPr lang="hr-HR" sz="1600" dirty="0" smtClean="0"/>
                        <a:t>„Neurokirurška” stanja</a:t>
                      </a:r>
                      <a:endParaRPr lang="en-US" sz="1600" dirty="0"/>
                    </a:p>
                  </a:txBody>
                  <a:tcPr/>
                </a:tc>
                <a:tc>
                  <a:txBody>
                    <a:bodyPr/>
                    <a:lstStyle/>
                    <a:p>
                      <a:pPr algn="ctr"/>
                      <a:r>
                        <a:rPr lang="hr-HR" sz="1600" dirty="0" smtClean="0"/>
                        <a:t>Infekcije</a:t>
                      </a:r>
                      <a:endParaRPr lang="en-US" sz="1600" dirty="0"/>
                    </a:p>
                  </a:txBody>
                  <a:tcPr/>
                </a:tc>
                <a:tc>
                  <a:txBody>
                    <a:bodyPr/>
                    <a:lstStyle/>
                    <a:p>
                      <a:pPr algn="ctr"/>
                      <a:r>
                        <a:rPr lang="hr-HR" sz="1600" dirty="0" smtClean="0"/>
                        <a:t>Metabolički</a:t>
                      </a:r>
                      <a:r>
                        <a:rPr lang="hr-HR" sz="1600" baseline="0" dirty="0" smtClean="0"/>
                        <a:t> uzroci</a:t>
                      </a:r>
                      <a:endParaRPr lang="en-US" sz="1600" dirty="0"/>
                    </a:p>
                  </a:txBody>
                  <a:tcPr/>
                </a:tc>
                <a:tc>
                  <a:txBody>
                    <a:bodyPr/>
                    <a:lstStyle/>
                    <a:p>
                      <a:pPr algn="ctr"/>
                      <a:r>
                        <a:rPr lang="hr-HR" sz="1600" dirty="0" smtClean="0"/>
                        <a:t>Ostali</a:t>
                      </a:r>
                      <a:r>
                        <a:rPr lang="hr-HR" sz="1600" baseline="0" dirty="0" smtClean="0"/>
                        <a:t> uzroci</a:t>
                      </a:r>
                      <a:endParaRPr lang="en-US" sz="1600" dirty="0"/>
                    </a:p>
                  </a:txBody>
                  <a:tcPr/>
                </a:tc>
                <a:extLst>
                  <a:ext uri="{0D108BD9-81ED-4DB2-BD59-A6C34878D82A}">
                    <a16:rowId xmlns:a16="http://schemas.microsoft.com/office/drawing/2014/main" val="10000"/>
                  </a:ext>
                </a:extLst>
              </a:tr>
              <a:tr h="483658">
                <a:tc>
                  <a:txBody>
                    <a:bodyPr/>
                    <a:lstStyle/>
                    <a:p>
                      <a:r>
                        <a:rPr lang="hr-HR" sz="1200" dirty="0" smtClean="0"/>
                        <a:t>subduralni</a:t>
                      </a:r>
                      <a:r>
                        <a:rPr lang="hr-HR" sz="1200" baseline="0" dirty="0" smtClean="0"/>
                        <a:t> hematom ili </a:t>
                      </a:r>
                      <a:r>
                        <a:rPr lang="hr-HR" sz="1200" baseline="0" dirty="0" err="1" smtClean="0"/>
                        <a:t>empijem</a:t>
                      </a:r>
                      <a:endParaRPr lang="en-US" sz="1200" dirty="0"/>
                    </a:p>
                  </a:txBody>
                  <a:tcPr/>
                </a:tc>
                <a:tc>
                  <a:txBody>
                    <a:bodyPr/>
                    <a:lstStyle/>
                    <a:p>
                      <a:r>
                        <a:rPr lang="hr-HR" sz="1200" dirty="0" smtClean="0"/>
                        <a:t>meningitis (TBC,</a:t>
                      </a:r>
                      <a:r>
                        <a:rPr lang="hr-HR" sz="1200" baseline="0" dirty="0" smtClean="0"/>
                        <a:t> gljivični, itd.)</a:t>
                      </a:r>
                      <a:endParaRPr lang="en-US" sz="1200" dirty="0"/>
                    </a:p>
                  </a:txBody>
                  <a:tcPr/>
                </a:tc>
                <a:tc>
                  <a:txBody>
                    <a:bodyPr/>
                    <a:lstStyle/>
                    <a:p>
                      <a:r>
                        <a:rPr lang="hr-HR" sz="1200" baseline="0" dirty="0" err="1" smtClean="0">
                          <a:solidFill>
                            <a:schemeClr val="tx1"/>
                          </a:solidFill>
                        </a:rPr>
                        <a:t>hipotireoza</a:t>
                      </a:r>
                      <a:endParaRPr lang="en-US" sz="1200" baseline="0" dirty="0">
                        <a:solidFill>
                          <a:schemeClr val="tx1"/>
                        </a:solidFill>
                      </a:endParaRPr>
                    </a:p>
                  </a:txBody>
                  <a:tcPr/>
                </a:tc>
                <a:tc>
                  <a:txBody>
                    <a:bodyPr/>
                    <a:lstStyle/>
                    <a:p>
                      <a:r>
                        <a:rPr lang="hr-HR" sz="1200" baseline="0" dirty="0" smtClean="0">
                          <a:solidFill>
                            <a:schemeClr val="tx1"/>
                          </a:solidFill>
                        </a:rPr>
                        <a:t>depresija (</a:t>
                      </a:r>
                      <a:r>
                        <a:rPr lang="hr-HR" sz="1200" baseline="0" dirty="0" err="1" smtClean="0">
                          <a:solidFill>
                            <a:schemeClr val="tx1"/>
                          </a:solidFill>
                        </a:rPr>
                        <a:t>pseudodemencija</a:t>
                      </a:r>
                      <a:r>
                        <a:rPr lang="hr-HR" sz="1200" baseline="0" dirty="0" smtClean="0">
                          <a:solidFill>
                            <a:schemeClr val="tx1"/>
                          </a:solidFill>
                        </a:rPr>
                        <a:t>)</a:t>
                      </a:r>
                      <a:endParaRPr lang="en-US" sz="1200" baseline="0" dirty="0">
                        <a:solidFill>
                          <a:schemeClr val="tx1"/>
                        </a:solidFill>
                      </a:endParaRPr>
                    </a:p>
                  </a:txBody>
                  <a:tcPr/>
                </a:tc>
                <a:extLst>
                  <a:ext uri="{0D108BD9-81ED-4DB2-BD59-A6C34878D82A}">
                    <a16:rowId xmlns:a16="http://schemas.microsoft.com/office/drawing/2014/main" val="10001"/>
                  </a:ext>
                </a:extLst>
              </a:tr>
              <a:tr h="483658">
                <a:tc>
                  <a:txBody>
                    <a:bodyPr/>
                    <a:lstStyle/>
                    <a:p>
                      <a:r>
                        <a:rPr lang="hr-HR" sz="1200" dirty="0" err="1" smtClean="0">
                          <a:solidFill>
                            <a:schemeClr val="tx1"/>
                          </a:solidFill>
                        </a:rPr>
                        <a:t>idiopatski</a:t>
                      </a:r>
                      <a:r>
                        <a:rPr lang="hr-HR" sz="1200" dirty="0" smtClean="0">
                          <a:solidFill>
                            <a:schemeClr val="tx1"/>
                          </a:solidFill>
                        </a:rPr>
                        <a:t> </a:t>
                      </a:r>
                      <a:r>
                        <a:rPr lang="hr-HR" sz="1200" dirty="0" err="1" smtClean="0">
                          <a:solidFill>
                            <a:schemeClr val="tx1"/>
                          </a:solidFill>
                        </a:rPr>
                        <a:t>normotenzivni</a:t>
                      </a:r>
                      <a:r>
                        <a:rPr lang="hr-HR" sz="1200" baseline="0" dirty="0" smtClean="0">
                          <a:solidFill>
                            <a:schemeClr val="tx1"/>
                          </a:solidFill>
                        </a:rPr>
                        <a:t> </a:t>
                      </a:r>
                      <a:r>
                        <a:rPr lang="hr-HR" sz="1200" baseline="0" dirty="0" err="1" smtClean="0">
                          <a:solidFill>
                            <a:schemeClr val="tx1"/>
                          </a:solidFill>
                        </a:rPr>
                        <a:t>hidrocefalus</a:t>
                      </a:r>
                      <a:endParaRPr lang="en-US" sz="1200" dirty="0">
                        <a:solidFill>
                          <a:schemeClr val="tx1"/>
                        </a:solidFill>
                      </a:endParaRPr>
                    </a:p>
                  </a:txBody>
                  <a:tcPr/>
                </a:tc>
                <a:tc>
                  <a:txBody>
                    <a:bodyPr/>
                    <a:lstStyle/>
                    <a:p>
                      <a:r>
                        <a:rPr lang="hr-HR" sz="1200" dirty="0" smtClean="0"/>
                        <a:t>encefalitis</a:t>
                      </a:r>
                      <a:r>
                        <a:rPr lang="hr-HR" sz="1200" baseline="0" dirty="0" smtClean="0"/>
                        <a:t> (HIV, herpes)</a:t>
                      </a:r>
                      <a:endParaRPr lang="en-US" sz="1200" dirty="0"/>
                    </a:p>
                  </a:txBody>
                  <a:tcPr/>
                </a:tc>
                <a:tc>
                  <a:txBody>
                    <a:bodyPr/>
                    <a:lstStyle/>
                    <a:p>
                      <a:r>
                        <a:rPr lang="hr-HR" sz="1200" dirty="0" err="1" smtClean="0"/>
                        <a:t>Hashimoto</a:t>
                      </a:r>
                      <a:r>
                        <a:rPr lang="hr-HR" sz="1200" dirty="0" smtClean="0"/>
                        <a:t> encefalitis</a:t>
                      </a:r>
                      <a:endParaRPr lang="en-US" sz="1200" dirty="0"/>
                    </a:p>
                  </a:txBody>
                  <a:tcPr/>
                </a:tc>
                <a:tc>
                  <a:txBody>
                    <a:bodyPr/>
                    <a:lstStyle/>
                    <a:p>
                      <a:r>
                        <a:rPr lang="hr-HR" sz="1200" dirty="0" smtClean="0"/>
                        <a:t>epilepsija</a:t>
                      </a:r>
                      <a:endParaRPr lang="en-US" sz="1200" dirty="0"/>
                    </a:p>
                  </a:txBody>
                  <a:tcPr/>
                </a:tc>
                <a:extLst>
                  <a:ext uri="{0D108BD9-81ED-4DB2-BD59-A6C34878D82A}">
                    <a16:rowId xmlns:a16="http://schemas.microsoft.com/office/drawing/2014/main" val="10002"/>
                  </a:ext>
                </a:extLst>
              </a:tr>
              <a:tr h="483658">
                <a:tc>
                  <a:txBody>
                    <a:bodyPr/>
                    <a:lstStyle/>
                    <a:p>
                      <a:r>
                        <a:rPr lang="hr-HR" sz="1200" dirty="0" err="1" smtClean="0"/>
                        <a:t>Intrakranijalne</a:t>
                      </a:r>
                      <a:r>
                        <a:rPr lang="hr-HR" sz="1200" baseline="0" dirty="0" smtClean="0"/>
                        <a:t> mase (tumori, apscesi)</a:t>
                      </a:r>
                      <a:endParaRPr lang="en-US" sz="1200" dirty="0"/>
                    </a:p>
                  </a:txBody>
                  <a:tcPr/>
                </a:tc>
                <a:tc>
                  <a:txBody>
                    <a:bodyPr/>
                    <a:lstStyle/>
                    <a:p>
                      <a:r>
                        <a:rPr lang="hr-HR" sz="1200" dirty="0" smtClean="0"/>
                        <a:t>cerebralni </a:t>
                      </a:r>
                      <a:r>
                        <a:rPr lang="hr-HR" sz="1200" dirty="0" err="1" smtClean="0"/>
                        <a:t>vaskulitis</a:t>
                      </a:r>
                      <a:endParaRPr lang="en-US" sz="1200" dirty="0"/>
                    </a:p>
                  </a:txBody>
                  <a:tcPr/>
                </a:tc>
                <a:tc>
                  <a:txBody>
                    <a:bodyPr/>
                    <a:lstStyle/>
                    <a:p>
                      <a:r>
                        <a:rPr lang="hr-HR" sz="1200" dirty="0" err="1" smtClean="0"/>
                        <a:t>hipertireoza</a:t>
                      </a:r>
                      <a:endParaRPr lang="en-US" sz="1200" dirty="0"/>
                    </a:p>
                  </a:txBody>
                  <a:tcPr/>
                </a:tc>
                <a:tc>
                  <a:txBody>
                    <a:bodyPr/>
                    <a:lstStyle/>
                    <a:p>
                      <a:r>
                        <a:rPr lang="hr-HR" sz="1200" dirty="0" smtClean="0"/>
                        <a:t>lijekovi (s </a:t>
                      </a:r>
                      <a:r>
                        <a:rPr lang="hr-HR" sz="1200" dirty="0" err="1" smtClean="0"/>
                        <a:t>antikolinergičkim</a:t>
                      </a:r>
                      <a:r>
                        <a:rPr lang="hr-HR" sz="1200" dirty="0" smtClean="0"/>
                        <a:t> učinkom)</a:t>
                      </a:r>
                      <a:endParaRPr lang="en-US" sz="1200" dirty="0"/>
                    </a:p>
                  </a:txBody>
                  <a:tcPr/>
                </a:tc>
                <a:extLst>
                  <a:ext uri="{0D108BD9-81ED-4DB2-BD59-A6C34878D82A}">
                    <a16:rowId xmlns:a16="http://schemas.microsoft.com/office/drawing/2014/main" val="10003"/>
                  </a:ext>
                </a:extLst>
              </a:tr>
              <a:tr h="290195">
                <a:tc>
                  <a:txBody>
                    <a:bodyPr/>
                    <a:lstStyle/>
                    <a:p>
                      <a:endParaRPr lang="en-US" sz="1200"/>
                    </a:p>
                  </a:txBody>
                  <a:tcPr/>
                </a:tc>
                <a:tc>
                  <a:txBody>
                    <a:bodyPr/>
                    <a:lstStyle/>
                    <a:p>
                      <a:r>
                        <a:rPr lang="hr-HR" sz="1200" dirty="0" err="1" smtClean="0"/>
                        <a:t>neurosifilis</a:t>
                      </a:r>
                      <a:endParaRPr lang="en-US" sz="1200" dirty="0"/>
                    </a:p>
                  </a:txBody>
                  <a:tcPr/>
                </a:tc>
                <a:tc>
                  <a:txBody>
                    <a:bodyPr/>
                    <a:lstStyle/>
                    <a:p>
                      <a:r>
                        <a:rPr lang="hr-HR" sz="1200" dirty="0" err="1" smtClean="0"/>
                        <a:t>hipo</a:t>
                      </a:r>
                      <a:r>
                        <a:rPr lang="hr-HR" sz="1200" dirty="0" smtClean="0"/>
                        <a:t>- i </a:t>
                      </a:r>
                      <a:r>
                        <a:rPr lang="hr-HR" sz="1200" dirty="0" err="1" smtClean="0"/>
                        <a:t>hiperperatiroidizam</a:t>
                      </a:r>
                      <a:endParaRPr lang="en-US" sz="1200" dirty="0"/>
                    </a:p>
                  </a:txBody>
                  <a:tcPr/>
                </a:tc>
                <a:tc>
                  <a:txBody>
                    <a:bodyPr/>
                    <a:lstStyle/>
                    <a:p>
                      <a:r>
                        <a:rPr lang="hr-HR" sz="1200" dirty="0" smtClean="0"/>
                        <a:t>alkoholizam</a:t>
                      </a:r>
                      <a:endParaRPr lang="en-US" sz="1200" dirty="0"/>
                    </a:p>
                  </a:txBody>
                  <a:tcPr/>
                </a:tc>
                <a:extLst>
                  <a:ext uri="{0D108BD9-81ED-4DB2-BD59-A6C34878D82A}">
                    <a16:rowId xmlns:a16="http://schemas.microsoft.com/office/drawing/2014/main" val="10004"/>
                  </a:ext>
                </a:extLst>
              </a:tr>
              <a:tr h="290195">
                <a:tc>
                  <a:txBody>
                    <a:bodyPr/>
                    <a:lstStyle/>
                    <a:p>
                      <a:endParaRPr lang="en-US" sz="1200"/>
                    </a:p>
                  </a:txBody>
                  <a:tcPr/>
                </a:tc>
                <a:tc>
                  <a:txBody>
                    <a:bodyPr/>
                    <a:lstStyle/>
                    <a:p>
                      <a:r>
                        <a:rPr lang="hr-HR" sz="1200" dirty="0" err="1" smtClean="0"/>
                        <a:t>Lajmska</a:t>
                      </a:r>
                      <a:r>
                        <a:rPr lang="hr-HR" sz="1200" baseline="0" dirty="0" smtClean="0"/>
                        <a:t> bolest (</a:t>
                      </a:r>
                      <a:r>
                        <a:rPr lang="hr-HR" sz="1200" baseline="0" dirty="0" err="1" smtClean="0"/>
                        <a:t>borelioza</a:t>
                      </a:r>
                      <a:r>
                        <a:rPr lang="hr-HR" sz="1200" baseline="0" dirty="0" smtClean="0"/>
                        <a:t>)</a:t>
                      </a:r>
                      <a:endParaRPr lang="en-US" sz="1200" dirty="0"/>
                    </a:p>
                  </a:txBody>
                  <a:tcPr/>
                </a:tc>
                <a:tc>
                  <a:txBody>
                    <a:bodyPr/>
                    <a:lstStyle/>
                    <a:p>
                      <a:r>
                        <a:rPr lang="hr-HR" sz="1200" dirty="0" err="1" smtClean="0"/>
                        <a:t>hiperkalcemija</a:t>
                      </a:r>
                      <a:endParaRPr lang="en-US" sz="1200" dirty="0"/>
                    </a:p>
                  </a:txBody>
                  <a:tcPr/>
                </a:tc>
                <a:tc>
                  <a:txBody>
                    <a:bodyPr/>
                    <a:lstStyle/>
                    <a:p>
                      <a:r>
                        <a:rPr lang="hr-HR" sz="1200" dirty="0" smtClean="0"/>
                        <a:t>autoimuni</a:t>
                      </a:r>
                      <a:r>
                        <a:rPr lang="hr-HR" sz="1200" baseline="0" dirty="0" smtClean="0"/>
                        <a:t> encefalitisi</a:t>
                      </a:r>
                      <a:endParaRPr lang="en-US" sz="1200" dirty="0"/>
                    </a:p>
                  </a:txBody>
                  <a:tcPr/>
                </a:tc>
                <a:extLst>
                  <a:ext uri="{0D108BD9-81ED-4DB2-BD59-A6C34878D82A}">
                    <a16:rowId xmlns:a16="http://schemas.microsoft.com/office/drawing/2014/main" val="10005"/>
                  </a:ext>
                </a:extLst>
              </a:tr>
              <a:tr h="290195">
                <a:tc>
                  <a:txBody>
                    <a:bodyPr/>
                    <a:lstStyle/>
                    <a:p>
                      <a:endParaRPr lang="en-US" sz="1200"/>
                    </a:p>
                  </a:txBody>
                  <a:tcPr/>
                </a:tc>
                <a:tc>
                  <a:txBody>
                    <a:bodyPr/>
                    <a:lstStyle/>
                    <a:p>
                      <a:r>
                        <a:rPr lang="hr-HR" sz="1200" dirty="0" err="1" smtClean="0"/>
                        <a:t>sarkoidoza</a:t>
                      </a:r>
                      <a:endParaRPr lang="en-US" sz="1200" dirty="0"/>
                    </a:p>
                  </a:txBody>
                  <a:tcPr/>
                </a:tc>
                <a:tc>
                  <a:txBody>
                    <a:bodyPr/>
                    <a:lstStyle/>
                    <a:p>
                      <a:r>
                        <a:rPr lang="hr-HR" sz="1200" dirty="0" err="1" smtClean="0"/>
                        <a:t>Cushingova</a:t>
                      </a:r>
                      <a:r>
                        <a:rPr lang="hr-HR" sz="1200" dirty="0" smtClean="0"/>
                        <a:t> bolest</a:t>
                      </a:r>
                      <a:endParaRPr lang="en-US" sz="1200" dirty="0"/>
                    </a:p>
                  </a:txBody>
                  <a:tcPr/>
                </a:tc>
                <a:tc>
                  <a:txBody>
                    <a:bodyPr/>
                    <a:lstStyle/>
                    <a:p>
                      <a:r>
                        <a:rPr lang="hr-HR" sz="1200" dirty="0" err="1" smtClean="0"/>
                        <a:t>paraneoplastički</a:t>
                      </a:r>
                      <a:r>
                        <a:rPr lang="hr-HR" sz="1200" dirty="0" smtClean="0"/>
                        <a:t> </a:t>
                      </a:r>
                      <a:r>
                        <a:rPr lang="hr-HR" sz="1200" dirty="0" err="1" smtClean="0"/>
                        <a:t>sy</a:t>
                      </a:r>
                      <a:endParaRPr lang="en-US" sz="1200" dirty="0"/>
                    </a:p>
                  </a:txBody>
                  <a:tcPr/>
                </a:tc>
                <a:extLst>
                  <a:ext uri="{0D108BD9-81ED-4DB2-BD59-A6C34878D82A}">
                    <a16:rowId xmlns:a16="http://schemas.microsoft.com/office/drawing/2014/main" val="10006"/>
                  </a:ext>
                </a:extLst>
              </a:tr>
              <a:tr h="290195">
                <a:tc>
                  <a:txBody>
                    <a:bodyPr/>
                    <a:lstStyle/>
                    <a:p>
                      <a:endParaRPr lang="en-US" sz="1200" dirty="0"/>
                    </a:p>
                  </a:txBody>
                  <a:tcPr/>
                </a:tc>
                <a:tc>
                  <a:txBody>
                    <a:bodyPr/>
                    <a:lstStyle/>
                    <a:p>
                      <a:endParaRPr lang="en-US" sz="1200" dirty="0"/>
                    </a:p>
                  </a:txBody>
                  <a:tcPr/>
                </a:tc>
                <a:tc>
                  <a:txBody>
                    <a:bodyPr/>
                    <a:lstStyle/>
                    <a:p>
                      <a:r>
                        <a:rPr lang="hr-HR" sz="1200" dirty="0" err="1" smtClean="0"/>
                        <a:t>Addisonova</a:t>
                      </a:r>
                      <a:r>
                        <a:rPr lang="hr-HR" sz="1200" dirty="0" smtClean="0"/>
                        <a:t> bolest</a:t>
                      </a:r>
                      <a:endParaRPr lang="en-US" sz="1200" dirty="0"/>
                    </a:p>
                  </a:txBody>
                  <a:tcPr/>
                </a:tc>
                <a:tc>
                  <a:txBody>
                    <a:bodyPr/>
                    <a:lstStyle/>
                    <a:p>
                      <a:endParaRPr lang="en-US" sz="1200" dirty="0"/>
                    </a:p>
                  </a:txBody>
                  <a:tcPr/>
                </a:tc>
                <a:extLst>
                  <a:ext uri="{0D108BD9-81ED-4DB2-BD59-A6C34878D82A}">
                    <a16:rowId xmlns:a16="http://schemas.microsoft.com/office/drawing/2014/main" val="10007"/>
                  </a:ext>
                </a:extLst>
              </a:tr>
              <a:tr h="290195">
                <a:tc>
                  <a:txBody>
                    <a:bodyPr/>
                    <a:lstStyle/>
                    <a:p>
                      <a:endParaRPr lang="en-US" sz="1200" dirty="0"/>
                    </a:p>
                  </a:txBody>
                  <a:tcPr/>
                </a:tc>
                <a:tc>
                  <a:txBody>
                    <a:bodyPr/>
                    <a:lstStyle/>
                    <a:p>
                      <a:endParaRPr lang="en-US" sz="1200" dirty="0"/>
                    </a:p>
                  </a:txBody>
                  <a:tcPr/>
                </a:tc>
                <a:tc>
                  <a:txBody>
                    <a:bodyPr/>
                    <a:lstStyle/>
                    <a:p>
                      <a:r>
                        <a:rPr lang="hr-HR" sz="1200" dirty="0" smtClean="0"/>
                        <a:t>hipoglikemija</a:t>
                      </a:r>
                      <a:endParaRPr lang="en-US" sz="1200" dirty="0"/>
                    </a:p>
                  </a:txBody>
                  <a:tcPr/>
                </a:tc>
                <a:tc>
                  <a:txBody>
                    <a:bodyPr/>
                    <a:lstStyle/>
                    <a:p>
                      <a:endParaRPr lang="en-US" sz="1200" dirty="0"/>
                    </a:p>
                  </a:txBody>
                  <a:tcPr/>
                </a:tc>
                <a:extLst>
                  <a:ext uri="{0D108BD9-81ED-4DB2-BD59-A6C34878D82A}">
                    <a16:rowId xmlns:a16="http://schemas.microsoft.com/office/drawing/2014/main" val="10008"/>
                  </a:ext>
                </a:extLst>
              </a:tr>
              <a:tr h="483658">
                <a:tc>
                  <a:txBody>
                    <a:bodyPr/>
                    <a:lstStyle/>
                    <a:p>
                      <a:endParaRPr lang="en-US" sz="1200" dirty="0"/>
                    </a:p>
                  </a:txBody>
                  <a:tcPr/>
                </a:tc>
                <a:tc>
                  <a:txBody>
                    <a:bodyPr/>
                    <a:lstStyle/>
                    <a:p>
                      <a:endParaRPr lang="en-US" sz="1200" dirty="0"/>
                    </a:p>
                  </a:txBody>
                  <a:tcPr/>
                </a:tc>
                <a:tc>
                  <a:txBody>
                    <a:bodyPr/>
                    <a:lstStyle/>
                    <a:p>
                      <a:r>
                        <a:rPr lang="hr-HR" sz="1200" baseline="0" dirty="0" smtClean="0">
                          <a:solidFill>
                            <a:srgbClr val="FF0000"/>
                          </a:solidFill>
                        </a:rPr>
                        <a:t>Deficijencija vitamina B1, B6, </a:t>
                      </a:r>
                      <a:r>
                        <a:rPr lang="hr-HR" sz="1200" baseline="0" dirty="0" err="1" smtClean="0">
                          <a:solidFill>
                            <a:srgbClr val="FF0000"/>
                          </a:solidFill>
                        </a:rPr>
                        <a:t>B9</a:t>
                      </a:r>
                      <a:r>
                        <a:rPr lang="hr-HR" sz="1200" baseline="0" dirty="0" smtClean="0">
                          <a:solidFill>
                            <a:srgbClr val="FF0000"/>
                          </a:solidFill>
                        </a:rPr>
                        <a:t>, B12 </a:t>
                      </a:r>
                      <a:endParaRPr lang="en-US" sz="1200" baseline="0" dirty="0">
                        <a:solidFill>
                          <a:srgbClr val="FF0000"/>
                        </a:solidFill>
                      </a:endParaRPr>
                    </a:p>
                  </a:txBody>
                  <a:tcPr/>
                </a:tc>
                <a:tc>
                  <a:txBody>
                    <a:bodyPr/>
                    <a:lstStyle/>
                    <a:p>
                      <a:endParaRPr lang="en-US" sz="1200" dirty="0"/>
                    </a:p>
                  </a:txBody>
                  <a:tcPr/>
                </a:tc>
                <a:extLst>
                  <a:ext uri="{0D108BD9-81ED-4DB2-BD59-A6C34878D82A}">
                    <a16:rowId xmlns:a16="http://schemas.microsoft.com/office/drawing/2014/main" val="10009"/>
                  </a:ext>
                </a:extLst>
              </a:tr>
              <a:tr h="290195">
                <a:tc>
                  <a:txBody>
                    <a:bodyPr/>
                    <a:lstStyle/>
                    <a:p>
                      <a:endParaRPr lang="en-US" sz="1200" dirty="0"/>
                    </a:p>
                  </a:txBody>
                  <a:tcPr/>
                </a:tc>
                <a:tc>
                  <a:txBody>
                    <a:bodyPr/>
                    <a:lstStyle/>
                    <a:p>
                      <a:endParaRPr lang="en-US" sz="1200" dirty="0"/>
                    </a:p>
                  </a:txBody>
                  <a:tcPr/>
                </a:tc>
                <a:tc>
                  <a:txBody>
                    <a:bodyPr/>
                    <a:lstStyle/>
                    <a:p>
                      <a:r>
                        <a:rPr lang="hr-HR" sz="1200" dirty="0" smtClean="0"/>
                        <a:t>kronična</a:t>
                      </a:r>
                      <a:r>
                        <a:rPr lang="hr-HR" sz="1200" baseline="0" dirty="0" smtClean="0"/>
                        <a:t> bolest </a:t>
                      </a:r>
                      <a:r>
                        <a:rPr lang="hr-HR" sz="1200" baseline="0" dirty="0" err="1" smtClean="0"/>
                        <a:t>jetre</a:t>
                      </a:r>
                      <a:endParaRPr lang="en-US" sz="1200" dirty="0"/>
                    </a:p>
                  </a:txBody>
                  <a:tcPr/>
                </a:tc>
                <a:tc>
                  <a:txBody>
                    <a:bodyPr/>
                    <a:lstStyle/>
                    <a:p>
                      <a:endParaRPr lang="en-US" sz="1200" dirty="0"/>
                    </a:p>
                  </a:txBody>
                  <a:tcPr/>
                </a:tc>
                <a:extLst>
                  <a:ext uri="{0D108BD9-81ED-4DB2-BD59-A6C34878D82A}">
                    <a16:rowId xmlns:a16="http://schemas.microsoft.com/office/drawing/2014/main" val="10010"/>
                  </a:ext>
                </a:extLst>
              </a:tr>
              <a:tr h="290195">
                <a:tc>
                  <a:txBody>
                    <a:bodyPr/>
                    <a:lstStyle/>
                    <a:p>
                      <a:endParaRPr lang="en-US" sz="1200" dirty="0"/>
                    </a:p>
                  </a:txBody>
                  <a:tcPr/>
                </a:tc>
                <a:tc>
                  <a:txBody>
                    <a:bodyPr/>
                    <a:lstStyle/>
                    <a:p>
                      <a:endParaRPr lang="en-US" sz="1200" dirty="0"/>
                    </a:p>
                  </a:txBody>
                  <a:tcPr/>
                </a:tc>
                <a:tc>
                  <a:txBody>
                    <a:bodyPr/>
                    <a:lstStyle/>
                    <a:p>
                      <a:r>
                        <a:rPr lang="hr-HR" sz="1200" dirty="0" smtClean="0"/>
                        <a:t>kronična plućna bolest</a:t>
                      </a:r>
                      <a:endParaRPr lang="en-US" sz="1200" dirty="0"/>
                    </a:p>
                  </a:txBody>
                  <a:tcPr/>
                </a:tc>
                <a:tc>
                  <a:txBody>
                    <a:bodyPr/>
                    <a:lstStyle/>
                    <a:p>
                      <a:endParaRPr lang="en-US" sz="1200" dirty="0"/>
                    </a:p>
                  </a:txBody>
                  <a:tcPr/>
                </a:tc>
                <a:extLst>
                  <a:ext uri="{0D108BD9-81ED-4DB2-BD59-A6C34878D82A}">
                    <a16:rowId xmlns:a16="http://schemas.microsoft.com/office/drawing/2014/main" val="10011"/>
                  </a:ext>
                </a:extLst>
              </a:tr>
              <a:tr h="290195">
                <a:tc>
                  <a:txBody>
                    <a:bodyPr/>
                    <a:lstStyle/>
                    <a:p>
                      <a:endParaRPr lang="en-US" sz="1200" dirty="0"/>
                    </a:p>
                  </a:txBody>
                  <a:tcPr/>
                </a:tc>
                <a:tc>
                  <a:txBody>
                    <a:bodyPr/>
                    <a:lstStyle/>
                    <a:p>
                      <a:endParaRPr lang="en-US" sz="1200" dirty="0"/>
                    </a:p>
                  </a:txBody>
                  <a:tcPr/>
                </a:tc>
                <a:tc>
                  <a:txBody>
                    <a:bodyPr/>
                    <a:lstStyle/>
                    <a:p>
                      <a:r>
                        <a:rPr lang="hr-HR" sz="1200" dirty="0" smtClean="0"/>
                        <a:t>kronična renalna bolest</a:t>
                      </a:r>
                      <a:endParaRPr lang="en-US" sz="1200" dirty="0"/>
                    </a:p>
                  </a:txBody>
                  <a:tcPr/>
                </a:tc>
                <a:tc>
                  <a:txBody>
                    <a:bodyPr/>
                    <a:lstStyle/>
                    <a:p>
                      <a:endParaRPr lang="en-US" sz="1200" dirty="0"/>
                    </a:p>
                  </a:txBody>
                  <a:tcPr/>
                </a:tc>
                <a:extLst>
                  <a:ext uri="{0D108BD9-81ED-4DB2-BD59-A6C34878D82A}">
                    <a16:rowId xmlns:a16="http://schemas.microsoft.com/office/drawing/2014/main" val="10012"/>
                  </a:ext>
                </a:extLst>
              </a:tr>
              <a:tr h="290195">
                <a:tc>
                  <a:txBody>
                    <a:bodyPr/>
                    <a:lstStyle/>
                    <a:p>
                      <a:endParaRPr lang="en-US" sz="1200" dirty="0"/>
                    </a:p>
                  </a:txBody>
                  <a:tcPr/>
                </a:tc>
                <a:tc>
                  <a:txBody>
                    <a:bodyPr/>
                    <a:lstStyle/>
                    <a:p>
                      <a:endParaRPr lang="en-US" sz="1200" dirty="0"/>
                    </a:p>
                  </a:txBody>
                  <a:tcPr/>
                </a:tc>
                <a:tc>
                  <a:txBody>
                    <a:bodyPr/>
                    <a:lstStyle/>
                    <a:p>
                      <a:r>
                        <a:rPr lang="hr-HR" sz="1200" dirty="0" err="1" smtClean="0"/>
                        <a:t>Wilsonova</a:t>
                      </a:r>
                      <a:r>
                        <a:rPr lang="hr-HR" sz="1200" dirty="0" smtClean="0"/>
                        <a:t> bolest</a:t>
                      </a:r>
                      <a:endParaRPr lang="en-US" sz="1200" dirty="0"/>
                    </a:p>
                  </a:txBody>
                  <a:tcPr/>
                </a:tc>
                <a:tc>
                  <a:txBody>
                    <a:bodyPr/>
                    <a:lstStyle/>
                    <a:p>
                      <a:endParaRPr lang="en-US" sz="1200" dirty="0"/>
                    </a:p>
                  </a:txBody>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819155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4312"/>
            <a:ext cx="8928992" cy="956416"/>
          </a:xfrm>
        </p:spPr>
        <p:txBody>
          <a:bodyPr>
            <a:noAutofit/>
          </a:bodyPr>
          <a:lstStyle/>
          <a:p>
            <a:r>
              <a:rPr lang="hr-HR" sz="3600" dirty="0" smtClean="0"/>
              <a:t>Rano otkrivanje uzroka demencije</a:t>
            </a:r>
            <a:endParaRPr lang="en-US" sz="3600" dirty="0"/>
          </a:p>
        </p:txBody>
      </p:sp>
      <p:sp>
        <p:nvSpPr>
          <p:cNvPr id="3" name="Content Placeholder 2"/>
          <p:cNvSpPr>
            <a:spLocks noGrp="1"/>
          </p:cNvSpPr>
          <p:nvPr>
            <p:ph idx="1"/>
          </p:nvPr>
        </p:nvSpPr>
        <p:spPr>
          <a:xfrm>
            <a:off x="179512" y="980728"/>
            <a:ext cx="8640960" cy="5472608"/>
          </a:xfrm>
        </p:spPr>
        <p:txBody>
          <a:bodyPr>
            <a:normAutofit fontScale="77500" lnSpcReduction="20000"/>
          </a:bodyPr>
          <a:lstStyle/>
          <a:p>
            <a:r>
              <a:rPr lang="en-US" dirty="0" err="1"/>
              <a:t>Smisao</a:t>
            </a:r>
            <a:r>
              <a:rPr lang="en-US" dirty="0"/>
              <a:t> </a:t>
            </a:r>
            <a:r>
              <a:rPr lang="en-US" dirty="0" err="1"/>
              <a:t>ranog</a:t>
            </a:r>
            <a:r>
              <a:rPr lang="en-US" dirty="0"/>
              <a:t> </a:t>
            </a:r>
            <a:r>
              <a:rPr lang="en-US" dirty="0" err="1"/>
              <a:t>otkrivanja</a:t>
            </a:r>
            <a:r>
              <a:rPr lang="en-US" dirty="0"/>
              <a:t> </a:t>
            </a:r>
            <a:r>
              <a:rPr lang="hr-HR" dirty="0" smtClean="0"/>
              <a:t>uzroka demencije</a:t>
            </a:r>
            <a:r>
              <a:rPr lang="en-US" dirty="0" smtClean="0"/>
              <a:t> </a:t>
            </a:r>
            <a:r>
              <a:rPr lang="en-US" dirty="0"/>
              <a:t>jest u tome da se </a:t>
            </a:r>
            <a:r>
              <a:rPr lang="en-US" dirty="0" err="1"/>
              <a:t>bolest</a:t>
            </a:r>
            <a:r>
              <a:rPr lang="en-US" dirty="0"/>
              <a:t> </a:t>
            </a:r>
            <a:r>
              <a:rPr lang="en-US" dirty="0" err="1">
                <a:solidFill>
                  <a:srgbClr val="FF0000"/>
                </a:solidFill>
              </a:rPr>
              <a:t>zaustavi</a:t>
            </a:r>
            <a:r>
              <a:rPr lang="en-US" dirty="0">
                <a:solidFill>
                  <a:srgbClr val="FF0000"/>
                </a:solidFill>
              </a:rPr>
              <a:t> u </a:t>
            </a:r>
            <a:r>
              <a:rPr lang="en-US" dirty="0" err="1">
                <a:solidFill>
                  <a:srgbClr val="FF0000"/>
                </a:solidFill>
              </a:rPr>
              <a:t>što</a:t>
            </a:r>
            <a:r>
              <a:rPr lang="en-US" dirty="0">
                <a:solidFill>
                  <a:srgbClr val="FF0000"/>
                </a:solidFill>
              </a:rPr>
              <a:t> </a:t>
            </a:r>
            <a:r>
              <a:rPr lang="en-US" dirty="0" err="1">
                <a:solidFill>
                  <a:srgbClr val="FF0000"/>
                </a:solidFill>
              </a:rPr>
              <a:t>ranijem</a:t>
            </a:r>
            <a:r>
              <a:rPr lang="en-US" dirty="0">
                <a:solidFill>
                  <a:srgbClr val="FF0000"/>
                </a:solidFill>
              </a:rPr>
              <a:t> </a:t>
            </a:r>
            <a:r>
              <a:rPr lang="en-US" dirty="0" err="1">
                <a:solidFill>
                  <a:srgbClr val="FF0000"/>
                </a:solidFill>
              </a:rPr>
              <a:t>stadiju</a:t>
            </a:r>
            <a:r>
              <a:rPr lang="en-US" dirty="0"/>
              <a:t> </a:t>
            </a:r>
            <a:r>
              <a:rPr lang="en-US" dirty="0" err="1"/>
              <a:t>tj</a:t>
            </a:r>
            <a:r>
              <a:rPr lang="en-US" dirty="0"/>
              <a:t>. </a:t>
            </a:r>
            <a:r>
              <a:rPr lang="en-US" dirty="0" err="1"/>
              <a:t>prije</a:t>
            </a:r>
            <a:r>
              <a:rPr lang="en-US" dirty="0"/>
              <a:t> </a:t>
            </a:r>
            <a:r>
              <a:rPr lang="en-US" dirty="0" err="1"/>
              <a:t>nastupa</a:t>
            </a:r>
            <a:r>
              <a:rPr lang="en-US" dirty="0"/>
              <a:t> </a:t>
            </a:r>
            <a:r>
              <a:rPr lang="en-US" dirty="0" err="1"/>
              <a:t>nepopravljivih</a:t>
            </a:r>
            <a:r>
              <a:rPr lang="en-US" dirty="0"/>
              <a:t> </a:t>
            </a:r>
            <a:r>
              <a:rPr lang="en-US" dirty="0" err="1"/>
              <a:t>oštećenja</a:t>
            </a:r>
            <a:r>
              <a:rPr lang="en-US" dirty="0"/>
              <a:t> </a:t>
            </a:r>
            <a:r>
              <a:rPr lang="en-US" dirty="0" err="1"/>
              <a:t>mozga</a:t>
            </a:r>
            <a:r>
              <a:rPr lang="en-US" dirty="0"/>
              <a:t> </a:t>
            </a:r>
            <a:r>
              <a:rPr lang="en-US" dirty="0" err="1"/>
              <a:t>i</a:t>
            </a:r>
            <a:r>
              <a:rPr lang="en-US" dirty="0"/>
              <a:t> </a:t>
            </a:r>
            <a:r>
              <a:rPr lang="en-US" dirty="0" err="1"/>
              <a:t>posljedičnog</a:t>
            </a:r>
            <a:r>
              <a:rPr lang="en-US" dirty="0"/>
              <a:t> </a:t>
            </a:r>
            <a:r>
              <a:rPr lang="en-US" dirty="0" err="1"/>
              <a:t>gubitka</a:t>
            </a:r>
            <a:r>
              <a:rPr lang="en-US" dirty="0"/>
              <a:t> </a:t>
            </a:r>
            <a:r>
              <a:rPr lang="en-US" dirty="0" err="1"/>
              <a:t>mentalnih</a:t>
            </a:r>
            <a:r>
              <a:rPr lang="en-US" dirty="0"/>
              <a:t> </a:t>
            </a:r>
            <a:r>
              <a:rPr lang="en-US" dirty="0" err="1" smtClean="0"/>
              <a:t>sposobnosti</a:t>
            </a:r>
            <a:r>
              <a:rPr lang="en-US" dirty="0" smtClean="0"/>
              <a:t>.</a:t>
            </a:r>
            <a:r>
              <a:rPr lang="hr-HR" dirty="0" smtClean="0"/>
              <a:t> Najprije treba isključiti reverzibilne uzroke demencije!</a:t>
            </a:r>
          </a:p>
          <a:p>
            <a:endParaRPr lang="hr-HR" dirty="0" smtClean="0"/>
          </a:p>
          <a:p>
            <a:r>
              <a:rPr lang="en-US" dirty="0" err="1" smtClean="0">
                <a:solidFill>
                  <a:schemeClr val="bg1">
                    <a:lumMod val="75000"/>
                  </a:schemeClr>
                </a:solidFill>
              </a:rPr>
              <a:t>Najvažnija</a:t>
            </a:r>
            <a:r>
              <a:rPr lang="en-US" dirty="0" smtClean="0">
                <a:solidFill>
                  <a:schemeClr val="bg1">
                    <a:lumMod val="75000"/>
                  </a:schemeClr>
                </a:solidFill>
              </a:rPr>
              <a:t> </a:t>
            </a:r>
            <a:r>
              <a:rPr lang="en-US" dirty="0" err="1" smtClean="0">
                <a:solidFill>
                  <a:schemeClr val="bg1">
                    <a:lumMod val="75000"/>
                  </a:schemeClr>
                </a:solidFill>
              </a:rPr>
              <a:t>strategija</a:t>
            </a:r>
            <a:r>
              <a:rPr lang="en-US" dirty="0" smtClean="0">
                <a:solidFill>
                  <a:schemeClr val="bg1">
                    <a:lumMod val="75000"/>
                  </a:schemeClr>
                </a:solidFill>
              </a:rPr>
              <a:t> </a:t>
            </a:r>
            <a:r>
              <a:rPr lang="en-US" dirty="0" err="1" smtClean="0">
                <a:solidFill>
                  <a:schemeClr val="bg1">
                    <a:lumMod val="75000"/>
                  </a:schemeClr>
                </a:solidFill>
              </a:rPr>
              <a:t>za</a:t>
            </a:r>
            <a:r>
              <a:rPr lang="en-US" dirty="0" smtClean="0">
                <a:solidFill>
                  <a:schemeClr val="bg1">
                    <a:lumMod val="75000"/>
                  </a:schemeClr>
                </a:solidFill>
              </a:rPr>
              <a:t> </a:t>
            </a:r>
            <a:r>
              <a:rPr lang="en-US" dirty="0" err="1" smtClean="0">
                <a:solidFill>
                  <a:schemeClr val="bg1">
                    <a:lumMod val="75000"/>
                  </a:schemeClr>
                </a:solidFill>
              </a:rPr>
              <a:t>ostvarenje</a:t>
            </a:r>
            <a:r>
              <a:rPr lang="en-US" dirty="0" smtClean="0">
                <a:solidFill>
                  <a:schemeClr val="bg1">
                    <a:lumMod val="75000"/>
                  </a:schemeClr>
                </a:solidFill>
              </a:rPr>
              <a:t> tog </a:t>
            </a:r>
            <a:r>
              <a:rPr lang="en-US" dirty="0" err="1" smtClean="0">
                <a:solidFill>
                  <a:schemeClr val="bg1">
                    <a:lumMod val="75000"/>
                  </a:schemeClr>
                </a:solidFill>
              </a:rPr>
              <a:t>cilja</a:t>
            </a:r>
            <a:r>
              <a:rPr lang="en-US" dirty="0" smtClean="0">
                <a:solidFill>
                  <a:schemeClr val="bg1">
                    <a:lumMod val="75000"/>
                  </a:schemeClr>
                </a:solidFill>
              </a:rPr>
              <a:t> je </a:t>
            </a:r>
            <a:r>
              <a:rPr lang="en-US" dirty="0" err="1" smtClean="0">
                <a:solidFill>
                  <a:schemeClr val="bg1">
                    <a:lumMod val="75000"/>
                  </a:schemeClr>
                </a:solidFill>
              </a:rPr>
              <a:t>iznalaženje</a:t>
            </a:r>
            <a:r>
              <a:rPr lang="en-US" dirty="0" smtClean="0">
                <a:solidFill>
                  <a:schemeClr val="bg1">
                    <a:lumMod val="75000"/>
                  </a:schemeClr>
                </a:solidFill>
              </a:rPr>
              <a:t> </a:t>
            </a:r>
            <a:r>
              <a:rPr lang="en-US" dirty="0" err="1" smtClean="0">
                <a:solidFill>
                  <a:schemeClr val="bg1">
                    <a:lumMod val="75000"/>
                  </a:schemeClr>
                </a:solidFill>
              </a:rPr>
              <a:t>bioloških</a:t>
            </a:r>
            <a:r>
              <a:rPr lang="en-US" dirty="0" smtClean="0">
                <a:solidFill>
                  <a:schemeClr val="bg1">
                    <a:lumMod val="75000"/>
                  </a:schemeClr>
                </a:solidFill>
              </a:rPr>
              <a:t> </a:t>
            </a:r>
            <a:r>
              <a:rPr lang="en-US" dirty="0" err="1" smtClean="0">
                <a:solidFill>
                  <a:schemeClr val="bg1">
                    <a:lumMod val="75000"/>
                  </a:schemeClr>
                </a:solidFill>
              </a:rPr>
              <a:t>biljega</a:t>
            </a:r>
            <a:r>
              <a:rPr lang="en-US" dirty="0" smtClean="0">
                <a:solidFill>
                  <a:schemeClr val="bg1">
                    <a:lumMod val="75000"/>
                  </a:schemeClr>
                </a:solidFill>
              </a:rPr>
              <a:t> (</a:t>
            </a:r>
            <a:r>
              <a:rPr lang="en-US" dirty="0" err="1" smtClean="0">
                <a:solidFill>
                  <a:schemeClr val="bg1">
                    <a:lumMod val="75000"/>
                  </a:schemeClr>
                </a:solidFill>
              </a:rPr>
              <a:t>biomarkera</a:t>
            </a:r>
            <a:r>
              <a:rPr lang="en-US" dirty="0" smtClean="0">
                <a:solidFill>
                  <a:schemeClr val="bg1">
                    <a:lumMod val="75000"/>
                  </a:schemeClr>
                </a:solidFill>
              </a:rPr>
              <a:t>) </a:t>
            </a:r>
            <a:r>
              <a:rPr lang="en-US" dirty="0" err="1" smtClean="0">
                <a:solidFill>
                  <a:schemeClr val="bg1">
                    <a:lumMod val="75000"/>
                  </a:schemeClr>
                </a:solidFill>
              </a:rPr>
              <a:t>kojima</a:t>
            </a:r>
            <a:r>
              <a:rPr lang="en-US" dirty="0" smtClean="0">
                <a:solidFill>
                  <a:schemeClr val="bg1">
                    <a:lumMod val="75000"/>
                  </a:schemeClr>
                </a:solidFill>
              </a:rPr>
              <a:t> bi se </a:t>
            </a:r>
            <a:r>
              <a:rPr lang="en-US" dirty="0" err="1" smtClean="0">
                <a:solidFill>
                  <a:schemeClr val="bg1">
                    <a:lumMod val="75000"/>
                  </a:schemeClr>
                </a:solidFill>
              </a:rPr>
              <a:t>što</a:t>
            </a:r>
            <a:r>
              <a:rPr lang="en-US" dirty="0" smtClean="0">
                <a:solidFill>
                  <a:schemeClr val="bg1">
                    <a:lumMod val="75000"/>
                  </a:schemeClr>
                </a:solidFill>
              </a:rPr>
              <a:t> </a:t>
            </a:r>
            <a:r>
              <a:rPr lang="en-US" dirty="0" err="1" smtClean="0">
                <a:solidFill>
                  <a:schemeClr val="bg1">
                    <a:lumMod val="75000"/>
                  </a:schemeClr>
                </a:solidFill>
              </a:rPr>
              <a:t>ranije</a:t>
            </a:r>
            <a:r>
              <a:rPr lang="en-US" dirty="0" smtClean="0">
                <a:solidFill>
                  <a:schemeClr val="bg1">
                    <a:lumMod val="75000"/>
                  </a:schemeClr>
                </a:solidFill>
              </a:rPr>
              <a:t> </a:t>
            </a:r>
            <a:r>
              <a:rPr lang="en-US" dirty="0" err="1" smtClean="0">
                <a:solidFill>
                  <a:schemeClr val="bg1">
                    <a:lumMod val="75000"/>
                  </a:schemeClr>
                </a:solidFill>
              </a:rPr>
              <a:t>i</a:t>
            </a:r>
            <a:r>
              <a:rPr lang="en-US" dirty="0" smtClean="0">
                <a:solidFill>
                  <a:schemeClr val="bg1">
                    <a:lumMod val="75000"/>
                  </a:schemeClr>
                </a:solidFill>
              </a:rPr>
              <a:t> </a:t>
            </a:r>
            <a:r>
              <a:rPr lang="en-US" dirty="0" err="1" smtClean="0">
                <a:solidFill>
                  <a:schemeClr val="bg1">
                    <a:lumMod val="75000"/>
                  </a:schemeClr>
                </a:solidFill>
              </a:rPr>
              <a:t>pouzdanije</a:t>
            </a:r>
            <a:r>
              <a:rPr lang="en-US" dirty="0" smtClean="0">
                <a:solidFill>
                  <a:schemeClr val="bg1">
                    <a:lumMod val="75000"/>
                  </a:schemeClr>
                </a:solidFill>
              </a:rPr>
              <a:t> </a:t>
            </a:r>
            <a:r>
              <a:rPr lang="en-US" dirty="0" err="1" smtClean="0">
                <a:solidFill>
                  <a:schemeClr val="bg1">
                    <a:lumMod val="75000"/>
                  </a:schemeClr>
                </a:solidFill>
              </a:rPr>
              <a:t>otkril</a:t>
            </a:r>
            <a:r>
              <a:rPr lang="hr-HR" dirty="0" smtClean="0">
                <a:solidFill>
                  <a:schemeClr val="bg1">
                    <a:lumMod val="75000"/>
                  </a:schemeClr>
                </a:solidFill>
              </a:rPr>
              <a:t>o patološki proces, po mogućnosti i prije nastupa kliničkih simptoma i znakova bolesti (</a:t>
            </a:r>
            <a:r>
              <a:rPr lang="hr-HR" dirty="0" err="1" smtClean="0">
                <a:solidFill>
                  <a:schemeClr val="bg1">
                    <a:lumMod val="75000"/>
                  </a:schemeClr>
                </a:solidFill>
              </a:rPr>
              <a:t>pretklinički</a:t>
            </a:r>
            <a:r>
              <a:rPr lang="hr-HR" dirty="0" smtClean="0">
                <a:solidFill>
                  <a:schemeClr val="bg1">
                    <a:lumMod val="75000"/>
                  </a:schemeClr>
                </a:solidFill>
              </a:rPr>
              <a:t>/</a:t>
            </a:r>
            <a:r>
              <a:rPr lang="hr-HR" dirty="0" err="1" smtClean="0">
                <a:solidFill>
                  <a:schemeClr val="bg1">
                    <a:lumMod val="75000"/>
                  </a:schemeClr>
                </a:solidFill>
              </a:rPr>
              <a:t>prodromalni</a:t>
            </a:r>
            <a:r>
              <a:rPr lang="hr-HR" dirty="0" smtClean="0">
                <a:solidFill>
                  <a:schemeClr val="bg1">
                    <a:lumMod val="75000"/>
                  </a:schemeClr>
                </a:solidFill>
              </a:rPr>
              <a:t> stadij)</a:t>
            </a:r>
            <a:r>
              <a:rPr lang="en-US" dirty="0" smtClean="0">
                <a:solidFill>
                  <a:schemeClr val="bg1">
                    <a:lumMod val="75000"/>
                  </a:schemeClr>
                </a:solidFill>
              </a:rPr>
              <a:t>.</a:t>
            </a:r>
            <a:endParaRPr lang="hr-HR" dirty="0" smtClean="0">
              <a:solidFill>
                <a:schemeClr val="bg1">
                  <a:lumMod val="75000"/>
                </a:schemeClr>
              </a:solidFill>
            </a:endParaRPr>
          </a:p>
          <a:p>
            <a:endParaRPr lang="hr-HR" dirty="0" smtClean="0">
              <a:solidFill>
                <a:schemeClr val="bg1">
                  <a:lumMod val="75000"/>
                </a:schemeClr>
              </a:solidFill>
            </a:endParaRPr>
          </a:p>
          <a:p>
            <a:r>
              <a:rPr lang="en-US" dirty="0" smtClean="0">
                <a:solidFill>
                  <a:schemeClr val="bg1">
                    <a:lumMod val="75000"/>
                  </a:schemeClr>
                </a:solidFill>
              </a:rPr>
              <a:t>Da bi se </a:t>
            </a:r>
            <a:r>
              <a:rPr lang="en-US" dirty="0" err="1" smtClean="0">
                <a:solidFill>
                  <a:schemeClr val="bg1">
                    <a:lumMod val="75000"/>
                  </a:schemeClr>
                </a:solidFill>
              </a:rPr>
              <a:t>neki</a:t>
            </a:r>
            <a:r>
              <a:rPr lang="en-US" dirty="0" smtClean="0">
                <a:solidFill>
                  <a:schemeClr val="bg1">
                    <a:lumMod val="75000"/>
                  </a:schemeClr>
                </a:solidFill>
              </a:rPr>
              <a:t> biomarker </a:t>
            </a:r>
            <a:r>
              <a:rPr lang="en-US" dirty="0" err="1" smtClean="0">
                <a:solidFill>
                  <a:schemeClr val="bg1">
                    <a:lumMod val="75000"/>
                  </a:schemeClr>
                </a:solidFill>
              </a:rPr>
              <a:t>odobrio</a:t>
            </a:r>
            <a:r>
              <a:rPr lang="en-US" dirty="0" smtClean="0">
                <a:solidFill>
                  <a:schemeClr val="bg1">
                    <a:lumMod val="75000"/>
                  </a:schemeClr>
                </a:solidFill>
              </a:rPr>
              <a:t> </a:t>
            </a:r>
            <a:r>
              <a:rPr lang="en-US" dirty="0" err="1" smtClean="0">
                <a:solidFill>
                  <a:schemeClr val="bg1">
                    <a:lumMod val="75000"/>
                  </a:schemeClr>
                </a:solidFill>
              </a:rPr>
              <a:t>za</a:t>
            </a:r>
            <a:r>
              <a:rPr lang="en-US" dirty="0" smtClean="0">
                <a:solidFill>
                  <a:schemeClr val="bg1">
                    <a:lumMod val="75000"/>
                  </a:schemeClr>
                </a:solidFill>
              </a:rPr>
              <a:t> </a:t>
            </a:r>
            <a:r>
              <a:rPr lang="en-US" dirty="0" err="1" smtClean="0">
                <a:solidFill>
                  <a:schemeClr val="bg1">
                    <a:lumMod val="75000"/>
                  </a:schemeClr>
                </a:solidFill>
              </a:rPr>
              <a:t>uporabu</a:t>
            </a:r>
            <a:r>
              <a:rPr lang="en-US" dirty="0" smtClean="0">
                <a:solidFill>
                  <a:schemeClr val="bg1">
                    <a:lumMod val="75000"/>
                  </a:schemeClr>
                </a:solidFill>
              </a:rPr>
              <a:t> u </a:t>
            </a:r>
            <a:r>
              <a:rPr lang="en-US" dirty="0" err="1" smtClean="0">
                <a:solidFill>
                  <a:schemeClr val="bg1">
                    <a:lumMod val="75000"/>
                  </a:schemeClr>
                </a:solidFill>
              </a:rPr>
              <a:t>kliničkoj</a:t>
            </a:r>
            <a:r>
              <a:rPr lang="en-US" dirty="0" smtClean="0">
                <a:solidFill>
                  <a:schemeClr val="bg1">
                    <a:lumMod val="75000"/>
                  </a:schemeClr>
                </a:solidFill>
              </a:rPr>
              <a:t> </a:t>
            </a:r>
            <a:r>
              <a:rPr lang="en-US" dirty="0" err="1" smtClean="0">
                <a:solidFill>
                  <a:schemeClr val="bg1">
                    <a:lumMod val="75000"/>
                  </a:schemeClr>
                </a:solidFill>
              </a:rPr>
              <a:t>praksi</a:t>
            </a:r>
            <a:r>
              <a:rPr lang="en-US" dirty="0" smtClean="0">
                <a:solidFill>
                  <a:schemeClr val="bg1">
                    <a:lumMod val="75000"/>
                  </a:schemeClr>
                </a:solidFill>
              </a:rPr>
              <a:t> </a:t>
            </a:r>
            <a:r>
              <a:rPr lang="en-US" dirty="0" err="1" smtClean="0">
                <a:solidFill>
                  <a:schemeClr val="bg1">
                    <a:lumMod val="75000"/>
                  </a:schemeClr>
                </a:solidFill>
              </a:rPr>
              <a:t>najprije</a:t>
            </a:r>
            <a:r>
              <a:rPr lang="en-US" dirty="0" smtClean="0">
                <a:solidFill>
                  <a:schemeClr val="bg1">
                    <a:lumMod val="75000"/>
                  </a:schemeClr>
                </a:solidFill>
              </a:rPr>
              <a:t> mora </a:t>
            </a:r>
            <a:r>
              <a:rPr lang="en-US" dirty="0" err="1" smtClean="0">
                <a:solidFill>
                  <a:schemeClr val="bg1">
                    <a:lumMod val="75000"/>
                  </a:schemeClr>
                </a:solidFill>
              </a:rPr>
              <a:t>proći</a:t>
            </a:r>
            <a:r>
              <a:rPr lang="en-US" dirty="0" smtClean="0">
                <a:solidFill>
                  <a:schemeClr val="bg1">
                    <a:lumMod val="75000"/>
                  </a:schemeClr>
                </a:solidFill>
              </a:rPr>
              <a:t> </a:t>
            </a:r>
            <a:r>
              <a:rPr lang="en-US" dirty="0" err="1" smtClean="0">
                <a:solidFill>
                  <a:schemeClr val="bg1">
                    <a:lumMod val="75000"/>
                  </a:schemeClr>
                </a:solidFill>
              </a:rPr>
              <a:t>postupak</a:t>
            </a:r>
            <a:r>
              <a:rPr lang="en-US" dirty="0" smtClean="0">
                <a:solidFill>
                  <a:schemeClr val="bg1">
                    <a:lumMod val="75000"/>
                  </a:schemeClr>
                </a:solidFill>
              </a:rPr>
              <a:t> </a:t>
            </a:r>
            <a:r>
              <a:rPr lang="en-US" dirty="0" err="1" smtClean="0">
                <a:solidFill>
                  <a:schemeClr val="bg1">
                    <a:lumMod val="75000"/>
                  </a:schemeClr>
                </a:solidFill>
              </a:rPr>
              <a:t>validacije</a:t>
            </a:r>
            <a:r>
              <a:rPr lang="en-US" dirty="0" smtClean="0">
                <a:solidFill>
                  <a:schemeClr val="bg1">
                    <a:lumMod val="75000"/>
                  </a:schemeClr>
                </a:solidFill>
              </a:rPr>
              <a:t> </a:t>
            </a:r>
            <a:r>
              <a:rPr lang="en-US" dirty="0" err="1" smtClean="0">
                <a:solidFill>
                  <a:schemeClr val="bg1">
                    <a:lumMod val="75000"/>
                  </a:schemeClr>
                </a:solidFill>
              </a:rPr>
              <a:t>kroz</a:t>
            </a:r>
            <a:r>
              <a:rPr lang="en-US" dirty="0" smtClean="0">
                <a:solidFill>
                  <a:schemeClr val="bg1">
                    <a:lumMod val="75000"/>
                  </a:schemeClr>
                </a:solidFill>
              </a:rPr>
              <a:t> </a:t>
            </a:r>
            <a:r>
              <a:rPr lang="en-US" dirty="0" err="1" smtClean="0">
                <a:solidFill>
                  <a:schemeClr val="bg1">
                    <a:lumMod val="75000"/>
                  </a:schemeClr>
                </a:solidFill>
              </a:rPr>
              <a:t>veći</a:t>
            </a:r>
            <a:r>
              <a:rPr lang="en-US" dirty="0" smtClean="0">
                <a:solidFill>
                  <a:schemeClr val="bg1">
                    <a:lumMod val="75000"/>
                  </a:schemeClr>
                </a:solidFill>
              </a:rPr>
              <a:t> </a:t>
            </a:r>
            <a:r>
              <a:rPr lang="en-US" dirty="0" err="1" smtClean="0">
                <a:solidFill>
                  <a:schemeClr val="bg1">
                    <a:lumMod val="75000"/>
                  </a:schemeClr>
                </a:solidFill>
              </a:rPr>
              <a:t>broj</a:t>
            </a:r>
            <a:r>
              <a:rPr lang="en-US" dirty="0" smtClean="0">
                <a:solidFill>
                  <a:schemeClr val="bg1">
                    <a:lumMod val="75000"/>
                  </a:schemeClr>
                </a:solidFill>
              </a:rPr>
              <a:t> </a:t>
            </a:r>
            <a:r>
              <a:rPr lang="en-US" dirty="0" err="1" smtClean="0">
                <a:solidFill>
                  <a:schemeClr val="bg1">
                    <a:lumMod val="75000"/>
                  </a:schemeClr>
                </a:solidFill>
              </a:rPr>
              <a:t>multicentričnih</a:t>
            </a:r>
            <a:r>
              <a:rPr lang="en-US" dirty="0" smtClean="0">
                <a:solidFill>
                  <a:schemeClr val="bg1">
                    <a:lumMod val="75000"/>
                  </a:schemeClr>
                </a:solidFill>
              </a:rPr>
              <a:t> </a:t>
            </a:r>
            <a:r>
              <a:rPr lang="en-US" dirty="0" err="1" smtClean="0">
                <a:solidFill>
                  <a:schemeClr val="bg1">
                    <a:lumMod val="75000"/>
                  </a:schemeClr>
                </a:solidFill>
              </a:rPr>
              <a:t>istraživanja</a:t>
            </a:r>
            <a:r>
              <a:rPr lang="en-US" dirty="0" smtClean="0">
                <a:solidFill>
                  <a:schemeClr val="bg1">
                    <a:lumMod val="75000"/>
                  </a:schemeClr>
                </a:solidFill>
              </a:rPr>
              <a:t> </a:t>
            </a:r>
            <a:r>
              <a:rPr lang="en-US" dirty="0" err="1" smtClean="0">
                <a:solidFill>
                  <a:schemeClr val="bg1">
                    <a:lumMod val="75000"/>
                  </a:schemeClr>
                </a:solidFill>
              </a:rPr>
              <a:t>na</a:t>
            </a:r>
            <a:r>
              <a:rPr lang="en-US" dirty="0" smtClean="0">
                <a:solidFill>
                  <a:schemeClr val="bg1">
                    <a:lumMod val="75000"/>
                  </a:schemeClr>
                </a:solidFill>
              </a:rPr>
              <a:t> </a:t>
            </a:r>
            <a:r>
              <a:rPr lang="en-US" dirty="0" err="1" smtClean="0">
                <a:solidFill>
                  <a:schemeClr val="bg1">
                    <a:lumMod val="75000"/>
                  </a:schemeClr>
                </a:solidFill>
              </a:rPr>
              <a:t>velikom</a:t>
            </a:r>
            <a:r>
              <a:rPr lang="en-US" dirty="0" smtClean="0">
                <a:solidFill>
                  <a:schemeClr val="bg1">
                    <a:lumMod val="75000"/>
                  </a:schemeClr>
                </a:solidFill>
              </a:rPr>
              <a:t> </a:t>
            </a:r>
            <a:r>
              <a:rPr lang="en-US" dirty="0" err="1" smtClean="0">
                <a:solidFill>
                  <a:schemeClr val="bg1">
                    <a:lumMod val="75000"/>
                  </a:schemeClr>
                </a:solidFill>
              </a:rPr>
              <a:t>broju</a:t>
            </a:r>
            <a:r>
              <a:rPr lang="en-US" dirty="0" smtClean="0">
                <a:solidFill>
                  <a:schemeClr val="bg1">
                    <a:lumMod val="75000"/>
                  </a:schemeClr>
                </a:solidFill>
              </a:rPr>
              <a:t> </a:t>
            </a:r>
            <a:r>
              <a:rPr lang="en-US" dirty="0" err="1" smtClean="0">
                <a:solidFill>
                  <a:schemeClr val="bg1">
                    <a:lumMod val="75000"/>
                  </a:schemeClr>
                </a:solidFill>
              </a:rPr>
              <a:t>ispitanika</a:t>
            </a:r>
            <a:r>
              <a:rPr lang="en-US" dirty="0" smtClean="0">
                <a:solidFill>
                  <a:schemeClr val="bg1">
                    <a:lumMod val="75000"/>
                  </a:schemeClr>
                </a:solidFill>
              </a:rPr>
              <a:t>.</a:t>
            </a:r>
            <a:endParaRPr lang="hr-HR" dirty="0" smtClean="0">
              <a:solidFill>
                <a:schemeClr val="bg1">
                  <a:lumMod val="75000"/>
                </a:schemeClr>
              </a:solidFill>
            </a:endParaRPr>
          </a:p>
        </p:txBody>
      </p:sp>
    </p:spTree>
    <p:extLst>
      <p:ext uri="{BB962C8B-B14F-4D97-AF65-F5344CB8AC3E}">
        <p14:creationId xmlns:p14="http://schemas.microsoft.com/office/powerpoint/2010/main" val="28013164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615" y="392702"/>
            <a:ext cx="8714949" cy="6492682"/>
          </a:xfrm>
        </p:spPr>
      </p:pic>
      <p:sp>
        <p:nvSpPr>
          <p:cNvPr id="5" name="TextBox 4"/>
          <p:cNvSpPr txBox="1"/>
          <p:nvPr/>
        </p:nvSpPr>
        <p:spPr>
          <a:xfrm>
            <a:off x="2628662" y="387741"/>
            <a:ext cx="1512168" cy="400110"/>
          </a:xfrm>
          <a:prstGeom prst="rect">
            <a:avLst/>
          </a:prstGeom>
          <a:noFill/>
        </p:spPr>
        <p:txBody>
          <a:bodyPr wrap="square" rtlCol="0">
            <a:spAutoFit/>
          </a:bodyPr>
          <a:lstStyle/>
          <a:p>
            <a:r>
              <a:rPr lang="hr-HR" sz="1000" dirty="0"/>
              <a:t>n</a:t>
            </a:r>
            <a:r>
              <a:rPr lang="hr-HR" sz="1000" dirty="0" smtClean="0"/>
              <a:t>ajvažniji </a:t>
            </a:r>
            <a:r>
              <a:rPr lang="hr-HR" sz="1000" dirty="0" err="1" smtClean="0"/>
              <a:t>donor</a:t>
            </a:r>
            <a:r>
              <a:rPr lang="hr-HR" sz="1000" dirty="0" smtClean="0"/>
              <a:t> jednog atoma ugljika</a:t>
            </a:r>
            <a:endParaRPr lang="en-US" sz="1000" dirty="0"/>
          </a:p>
        </p:txBody>
      </p:sp>
      <p:sp>
        <p:nvSpPr>
          <p:cNvPr id="6" name="Right Arrow 5"/>
          <p:cNvSpPr/>
          <p:nvPr/>
        </p:nvSpPr>
        <p:spPr>
          <a:xfrm rot="19889330">
            <a:off x="3118534" y="2301280"/>
            <a:ext cx="1185810" cy="211826"/>
          </a:xfrm>
          <a:prstGeom prst="rightArrow">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8742" y="2538689"/>
            <a:ext cx="576064" cy="369332"/>
          </a:xfrm>
          <a:prstGeom prst="rect">
            <a:avLst/>
          </a:prstGeom>
          <a:noFill/>
        </p:spPr>
        <p:txBody>
          <a:bodyPr wrap="square" rtlCol="0">
            <a:spAutoFit/>
          </a:bodyPr>
          <a:lstStyle/>
          <a:p>
            <a:r>
              <a:rPr lang="hr-HR" dirty="0" smtClean="0"/>
              <a:t>CH</a:t>
            </a:r>
            <a:r>
              <a:rPr lang="hr-HR" baseline="-25000" dirty="0" smtClean="0"/>
              <a:t>3</a:t>
            </a:r>
            <a:endParaRPr lang="en-US" baseline="-25000" dirty="0"/>
          </a:p>
        </p:txBody>
      </p:sp>
      <p:sp>
        <p:nvSpPr>
          <p:cNvPr id="8" name="TextBox 7"/>
          <p:cNvSpPr txBox="1"/>
          <p:nvPr/>
        </p:nvSpPr>
        <p:spPr>
          <a:xfrm>
            <a:off x="4932918" y="2075156"/>
            <a:ext cx="792088" cy="461665"/>
          </a:xfrm>
          <a:prstGeom prst="rect">
            <a:avLst/>
          </a:prstGeom>
          <a:noFill/>
        </p:spPr>
        <p:txBody>
          <a:bodyPr wrap="square" rtlCol="0">
            <a:spAutoFit/>
          </a:bodyPr>
          <a:lstStyle/>
          <a:p>
            <a:r>
              <a:rPr lang="hr-HR" sz="1200" dirty="0" err="1" smtClean="0"/>
              <a:t>metionin</a:t>
            </a:r>
            <a:r>
              <a:rPr lang="hr-HR" sz="1200" dirty="0" smtClean="0"/>
              <a:t> </a:t>
            </a:r>
            <a:r>
              <a:rPr lang="hr-HR" sz="1200" dirty="0" err="1" smtClean="0"/>
              <a:t>sintaza</a:t>
            </a:r>
            <a:endParaRPr lang="en-US" sz="1200" dirty="0"/>
          </a:p>
        </p:txBody>
      </p:sp>
      <p:sp>
        <p:nvSpPr>
          <p:cNvPr id="9" name="Curved Left Arrow 8"/>
          <p:cNvSpPr/>
          <p:nvPr/>
        </p:nvSpPr>
        <p:spPr>
          <a:xfrm>
            <a:off x="684446" y="3916133"/>
            <a:ext cx="504056" cy="79208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35634" y="3772117"/>
            <a:ext cx="720080" cy="369332"/>
          </a:xfrm>
          <a:prstGeom prst="rect">
            <a:avLst/>
          </a:prstGeom>
          <a:noFill/>
        </p:spPr>
        <p:txBody>
          <a:bodyPr wrap="square" rtlCol="0">
            <a:spAutoFit/>
          </a:bodyPr>
          <a:lstStyle/>
          <a:p>
            <a:r>
              <a:rPr lang="hr-HR" dirty="0" err="1" smtClean="0"/>
              <a:t>serin</a:t>
            </a:r>
            <a:endParaRPr lang="en-US" dirty="0"/>
          </a:p>
        </p:txBody>
      </p:sp>
      <p:sp>
        <p:nvSpPr>
          <p:cNvPr id="11" name="TextBox 10"/>
          <p:cNvSpPr txBox="1"/>
          <p:nvPr/>
        </p:nvSpPr>
        <p:spPr>
          <a:xfrm>
            <a:off x="36374" y="4348181"/>
            <a:ext cx="720080" cy="369332"/>
          </a:xfrm>
          <a:prstGeom prst="rect">
            <a:avLst/>
          </a:prstGeom>
          <a:noFill/>
        </p:spPr>
        <p:txBody>
          <a:bodyPr wrap="square" rtlCol="0">
            <a:spAutoFit/>
          </a:bodyPr>
          <a:lstStyle/>
          <a:p>
            <a:r>
              <a:rPr lang="hr-HR" dirty="0" err="1" smtClean="0"/>
              <a:t>glicin</a:t>
            </a:r>
            <a:endParaRPr lang="en-US" dirty="0"/>
          </a:p>
        </p:txBody>
      </p:sp>
      <p:sp>
        <p:nvSpPr>
          <p:cNvPr id="12" name="TextBox 11"/>
          <p:cNvSpPr txBox="1"/>
          <p:nvPr/>
        </p:nvSpPr>
        <p:spPr>
          <a:xfrm>
            <a:off x="772516" y="4034934"/>
            <a:ext cx="504056" cy="369332"/>
          </a:xfrm>
          <a:prstGeom prst="rect">
            <a:avLst/>
          </a:prstGeom>
          <a:noFill/>
        </p:spPr>
        <p:txBody>
          <a:bodyPr wrap="square" rtlCol="0">
            <a:spAutoFit/>
          </a:bodyPr>
          <a:lstStyle/>
          <a:p>
            <a:r>
              <a:rPr lang="hr-HR" dirty="0" smtClean="0"/>
              <a:t>B</a:t>
            </a:r>
            <a:r>
              <a:rPr lang="hr-HR" baseline="-25000" dirty="0" smtClean="0"/>
              <a:t>6</a:t>
            </a:r>
            <a:endParaRPr lang="en-US" baseline="-25000" dirty="0"/>
          </a:p>
        </p:txBody>
      </p:sp>
      <p:sp>
        <p:nvSpPr>
          <p:cNvPr id="13" name="Right Arrow 12"/>
          <p:cNvSpPr/>
          <p:nvPr/>
        </p:nvSpPr>
        <p:spPr>
          <a:xfrm rot="5400000">
            <a:off x="1916068" y="5754302"/>
            <a:ext cx="783595" cy="292594"/>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7390" y="6290787"/>
            <a:ext cx="5041438" cy="461665"/>
          </a:xfrm>
          <a:prstGeom prst="rect">
            <a:avLst/>
          </a:prstGeom>
          <a:noFill/>
        </p:spPr>
        <p:txBody>
          <a:bodyPr wrap="square" rtlCol="0">
            <a:spAutoFit/>
          </a:bodyPr>
          <a:lstStyle/>
          <a:p>
            <a:r>
              <a:rPr lang="hr-HR" sz="1200" b="1" dirty="0" err="1" smtClean="0"/>
              <a:t>dUMP</a:t>
            </a:r>
            <a:r>
              <a:rPr lang="hr-HR" sz="1200" b="1" dirty="0" smtClean="0"/>
              <a:t>  (</a:t>
            </a:r>
            <a:r>
              <a:rPr lang="hr-HR" sz="1200" b="1" dirty="0" err="1" smtClean="0"/>
              <a:t>deoksiuridin</a:t>
            </a:r>
            <a:r>
              <a:rPr lang="hr-HR" sz="1200" b="1" dirty="0" smtClean="0"/>
              <a:t> </a:t>
            </a:r>
            <a:r>
              <a:rPr lang="hr-HR" sz="1200" b="1" dirty="0" err="1" smtClean="0"/>
              <a:t>monofosfat</a:t>
            </a:r>
            <a:r>
              <a:rPr lang="hr-HR" sz="1200" b="1" dirty="0" smtClean="0"/>
              <a:t> ---------</a:t>
            </a:r>
            <a:r>
              <a:rPr lang="hr-HR" sz="1200" b="1" dirty="0" smtClean="0">
                <a:sym typeface="Symbol"/>
              </a:rPr>
              <a:t> </a:t>
            </a:r>
            <a:r>
              <a:rPr lang="hr-HR" sz="1200" b="1" dirty="0" err="1" smtClean="0">
                <a:sym typeface="Symbol"/>
              </a:rPr>
              <a:t>dTMP</a:t>
            </a:r>
            <a:r>
              <a:rPr lang="hr-HR" sz="1200" b="1" dirty="0" smtClean="0">
                <a:sym typeface="Symbol"/>
              </a:rPr>
              <a:t> (</a:t>
            </a:r>
            <a:r>
              <a:rPr lang="hr-HR" sz="1200" b="1" dirty="0" err="1" smtClean="0">
                <a:sym typeface="Symbol"/>
              </a:rPr>
              <a:t>deoksitimidin</a:t>
            </a:r>
            <a:r>
              <a:rPr lang="hr-HR" sz="1200" b="1" dirty="0" smtClean="0">
                <a:sym typeface="Symbol"/>
              </a:rPr>
              <a:t> </a:t>
            </a:r>
            <a:r>
              <a:rPr lang="hr-HR" sz="1200" b="1" dirty="0" err="1" smtClean="0">
                <a:sym typeface="Symbol"/>
              </a:rPr>
              <a:t>monofosfat</a:t>
            </a:r>
            <a:r>
              <a:rPr lang="hr-HR" sz="1200" b="1" dirty="0" smtClean="0">
                <a:sym typeface="Symbol"/>
              </a:rPr>
              <a:t>)</a:t>
            </a:r>
          </a:p>
          <a:p>
            <a:r>
              <a:rPr lang="hr-HR" sz="1200" b="1" dirty="0">
                <a:sym typeface="Symbol"/>
              </a:rPr>
              <a:t> </a:t>
            </a:r>
            <a:r>
              <a:rPr lang="hr-HR" sz="1200" b="1" dirty="0" smtClean="0">
                <a:sym typeface="Symbol"/>
              </a:rPr>
              <a:t>                                                                          (za DNA </a:t>
            </a:r>
            <a:r>
              <a:rPr lang="hr-HR" sz="1200" b="1" dirty="0" err="1" smtClean="0">
                <a:sym typeface="Symbol"/>
              </a:rPr>
              <a:t>nukleotid</a:t>
            </a:r>
            <a:r>
              <a:rPr lang="hr-HR" sz="1200" b="1" dirty="0" smtClean="0">
                <a:sym typeface="Symbol"/>
              </a:rPr>
              <a:t> </a:t>
            </a:r>
            <a:r>
              <a:rPr lang="hr-HR" sz="1200" b="1" dirty="0" err="1" smtClean="0">
                <a:sym typeface="Symbol"/>
              </a:rPr>
              <a:t>timidin</a:t>
            </a:r>
            <a:r>
              <a:rPr lang="hr-HR" sz="1200" b="1" dirty="0" smtClean="0">
                <a:sym typeface="Symbol"/>
              </a:rPr>
              <a:t>)</a:t>
            </a:r>
            <a:endParaRPr lang="en-US" sz="1200" b="1" dirty="0"/>
          </a:p>
        </p:txBody>
      </p:sp>
      <p:sp>
        <p:nvSpPr>
          <p:cNvPr id="15" name="TextBox 14"/>
          <p:cNvSpPr txBox="1"/>
          <p:nvPr/>
        </p:nvSpPr>
        <p:spPr>
          <a:xfrm>
            <a:off x="2307865" y="5731321"/>
            <a:ext cx="2048989" cy="307777"/>
          </a:xfrm>
          <a:prstGeom prst="rect">
            <a:avLst/>
          </a:prstGeom>
          <a:noFill/>
        </p:spPr>
        <p:txBody>
          <a:bodyPr wrap="square" rtlCol="0">
            <a:spAutoFit/>
          </a:bodyPr>
          <a:lstStyle/>
          <a:p>
            <a:r>
              <a:rPr lang="hr-HR" sz="1400" dirty="0"/>
              <a:t>d</a:t>
            </a:r>
            <a:r>
              <a:rPr lang="hr-HR" sz="1400" dirty="0" smtClean="0"/>
              <a:t>onira jedan atom ugljika</a:t>
            </a:r>
            <a:endParaRPr lang="en-US" sz="1400" dirty="0"/>
          </a:p>
        </p:txBody>
      </p:sp>
      <p:sp>
        <p:nvSpPr>
          <p:cNvPr id="16" name="TextBox 15"/>
          <p:cNvSpPr txBox="1"/>
          <p:nvPr/>
        </p:nvSpPr>
        <p:spPr>
          <a:xfrm>
            <a:off x="429179" y="4129177"/>
            <a:ext cx="759323" cy="200055"/>
          </a:xfrm>
          <a:prstGeom prst="rect">
            <a:avLst/>
          </a:prstGeom>
          <a:noFill/>
        </p:spPr>
        <p:txBody>
          <a:bodyPr wrap="square" rtlCol="0">
            <a:spAutoFit/>
          </a:bodyPr>
          <a:lstStyle/>
          <a:p>
            <a:r>
              <a:rPr lang="hr-HR" sz="700" dirty="0" err="1" smtClean="0"/>
              <a:t>piridoksin</a:t>
            </a:r>
            <a:endParaRPr lang="en-US" sz="700" dirty="0"/>
          </a:p>
        </p:txBody>
      </p:sp>
      <p:sp>
        <p:nvSpPr>
          <p:cNvPr id="17" name="TextBox 16"/>
          <p:cNvSpPr txBox="1"/>
          <p:nvPr/>
        </p:nvSpPr>
        <p:spPr>
          <a:xfrm>
            <a:off x="3780790" y="4364150"/>
            <a:ext cx="759323" cy="200055"/>
          </a:xfrm>
          <a:prstGeom prst="rect">
            <a:avLst/>
          </a:prstGeom>
          <a:noFill/>
        </p:spPr>
        <p:txBody>
          <a:bodyPr wrap="square" rtlCol="0">
            <a:spAutoFit/>
          </a:bodyPr>
          <a:lstStyle/>
          <a:p>
            <a:r>
              <a:rPr lang="hr-HR" sz="700" dirty="0" err="1"/>
              <a:t>r</a:t>
            </a:r>
            <a:r>
              <a:rPr lang="hr-HR" sz="700" dirty="0" err="1" smtClean="0"/>
              <a:t>iboflavin</a:t>
            </a:r>
            <a:endParaRPr lang="hr-HR" sz="700" dirty="0" smtClean="0"/>
          </a:p>
        </p:txBody>
      </p:sp>
      <p:sp>
        <p:nvSpPr>
          <p:cNvPr id="18" name="TextBox 17"/>
          <p:cNvSpPr txBox="1"/>
          <p:nvPr/>
        </p:nvSpPr>
        <p:spPr>
          <a:xfrm>
            <a:off x="4259723" y="118356"/>
            <a:ext cx="3849189" cy="646331"/>
          </a:xfrm>
          <a:prstGeom prst="rect">
            <a:avLst/>
          </a:prstGeom>
          <a:noFill/>
        </p:spPr>
        <p:txBody>
          <a:bodyPr wrap="square" rtlCol="0">
            <a:spAutoFit/>
          </a:bodyPr>
          <a:lstStyle/>
          <a:p>
            <a:r>
              <a:rPr lang="hr-HR" dirty="0" smtClean="0"/>
              <a:t>kad </a:t>
            </a:r>
            <a:r>
              <a:rPr lang="hr-HR" dirty="0" smtClean="0"/>
              <a:t>nema </a:t>
            </a:r>
            <a:r>
              <a:rPr lang="hr-HR" dirty="0" smtClean="0"/>
              <a:t>B12 – B9 ostaje „zarobljen” („</a:t>
            </a:r>
            <a:r>
              <a:rPr lang="hr-HR" dirty="0" err="1" smtClean="0"/>
              <a:t>folate</a:t>
            </a:r>
            <a:r>
              <a:rPr lang="hr-HR" dirty="0" smtClean="0"/>
              <a:t> trap”)</a:t>
            </a:r>
            <a:endParaRPr lang="en-US" dirty="0"/>
          </a:p>
        </p:txBody>
      </p:sp>
      <p:sp>
        <p:nvSpPr>
          <p:cNvPr id="20" name="TextBox 19"/>
          <p:cNvSpPr txBox="1"/>
          <p:nvPr/>
        </p:nvSpPr>
        <p:spPr>
          <a:xfrm>
            <a:off x="7978797" y="3140968"/>
            <a:ext cx="1273723" cy="3416320"/>
          </a:xfrm>
          <a:prstGeom prst="rect">
            <a:avLst/>
          </a:prstGeom>
          <a:noFill/>
        </p:spPr>
        <p:txBody>
          <a:bodyPr wrap="square" rtlCol="0">
            <a:spAutoFit/>
          </a:bodyPr>
          <a:lstStyle/>
          <a:p>
            <a:r>
              <a:rPr lang="hr-HR" sz="1200" dirty="0" err="1" smtClean="0"/>
              <a:t>Homocistein</a:t>
            </a:r>
            <a:r>
              <a:rPr lang="hr-HR" sz="1200" dirty="0" smtClean="0"/>
              <a:t> u</a:t>
            </a:r>
            <a:r>
              <a:rPr lang="hr-HR" sz="1200" dirty="0" smtClean="0"/>
              <a:t>zrokuje</a:t>
            </a:r>
            <a:endParaRPr lang="hr-HR" sz="1200" dirty="0" smtClean="0"/>
          </a:p>
          <a:p>
            <a:r>
              <a:rPr lang="hr-HR" sz="1200" dirty="0" smtClean="0"/>
              <a:t>oksid. stres,</a:t>
            </a:r>
          </a:p>
          <a:p>
            <a:r>
              <a:rPr lang="hr-HR" sz="1200" dirty="0"/>
              <a:t>c</a:t>
            </a:r>
            <a:r>
              <a:rPr lang="hr-HR" sz="1200" dirty="0" smtClean="0"/>
              <a:t>ijepanje DNA, </a:t>
            </a:r>
            <a:r>
              <a:rPr lang="hr-HR" sz="1200" dirty="0" err="1" smtClean="0"/>
              <a:t>aktvaciju</a:t>
            </a:r>
            <a:r>
              <a:rPr lang="hr-HR" sz="1200" dirty="0" smtClean="0"/>
              <a:t> kaspaze-3, itd.</a:t>
            </a:r>
          </a:p>
          <a:p>
            <a:endParaRPr lang="hr-HR" sz="1200" dirty="0" smtClean="0"/>
          </a:p>
          <a:p>
            <a:r>
              <a:rPr lang="hr-HR" sz="1200" dirty="0" smtClean="0">
                <a:solidFill>
                  <a:srgbClr val="FF0000"/>
                </a:solidFill>
              </a:rPr>
              <a:t>nakuplja se u cirkulaciji kad</a:t>
            </a:r>
          </a:p>
          <a:p>
            <a:r>
              <a:rPr lang="hr-HR" sz="1200" dirty="0" smtClean="0">
                <a:solidFill>
                  <a:srgbClr val="FF0000"/>
                </a:solidFill>
              </a:rPr>
              <a:t>postoji manjak</a:t>
            </a:r>
          </a:p>
          <a:p>
            <a:r>
              <a:rPr lang="hr-HR" sz="1200" dirty="0" smtClean="0">
                <a:solidFill>
                  <a:srgbClr val="FF0000"/>
                </a:solidFill>
              </a:rPr>
              <a:t>B6, B9 ili B12</a:t>
            </a:r>
          </a:p>
          <a:p>
            <a:endParaRPr lang="hr-HR" sz="1200" dirty="0">
              <a:solidFill>
                <a:srgbClr val="FF0000"/>
              </a:solidFill>
            </a:endParaRPr>
          </a:p>
          <a:p>
            <a:r>
              <a:rPr lang="hr-HR" sz="1200" i="1" dirty="0" err="1">
                <a:solidFill>
                  <a:srgbClr val="FFC000"/>
                </a:solidFill>
              </a:rPr>
              <a:t>i</a:t>
            </a:r>
            <a:r>
              <a:rPr lang="hr-HR" sz="1200" i="1" dirty="0" err="1" smtClean="0">
                <a:solidFill>
                  <a:srgbClr val="FFC000"/>
                </a:solidFill>
              </a:rPr>
              <a:t>n</a:t>
            </a:r>
            <a:r>
              <a:rPr lang="hr-HR" sz="1200" i="1" dirty="0" smtClean="0">
                <a:solidFill>
                  <a:srgbClr val="FFC000"/>
                </a:solidFill>
              </a:rPr>
              <a:t> </a:t>
            </a:r>
            <a:r>
              <a:rPr lang="hr-HR" sz="1200" i="1" dirty="0" err="1" smtClean="0">
                <a:solidFill>
                  <a:srgbClr val="FFC000"/>
                </a:solidFill>
              </a:rPr>
              <a:t>vitro</a:t>
            </a:r>
            <a:r>
              <a:rPr lang="hr-HR" sz="1200" dirty="0" smtClean="0">
                <a:solidFill>
                  <a:srgbClr val="FFC000"/>
                </a:solidFill>
              </a:rPr>
              <a:t> direktno povećava </a:t>
            </a:r>
            <a:r>
              <a:rPr lang="hr-HR" sz="1200" dirty="0" err="1" smtClean="0">
                <a:solidFill>
                  <a:srgbClr val="FFC000"/>
                </a:solidFill>
              </a:rPr>
              <a:t>fosforilaciju</a:t>
            </a:r>
            <a:r>
              <a:rPr lang="hr-HR" sz="1200" dirty="0" smtClean="0">
                <a:solidFill>
                  <a:srgbClr val="FFC000"/>
                </a:solidFill>
              </a:rPr>
              <a:t>, cijepanje i </a:t>
            </a:r>
            <a:r>
              <a:rPr lang="hr-HR" sz="1200" dirty="0" err="1" smtClean="0">
                <a:solidFill>
                  <a:srgbClr val="FFC000"/>
                </a:solidFill>
              </a:rPr>
              <a:t>oligomerizaciju</a:t>
            </a:r>
            <a:r>
              <a:rPr lang="hr-HR" sz="1200" dirty="0" smtClean="0">
                <a:solidFill>
                  <a:srgbClr val="FFC000"/>
                </a:solidFill>
              </a:rPr>
              <a:t> </a:t>
            </a:r>
            <a:r>
              <a:rPr lang="hr-HR" sz="1200" dirty="0" err="1" smtClean="0">
                <a:solidFill>
                  <a:srgbClr val="FFC000"/>
                </a:solidFill>
              </a:rPr>
              <a:t>tau</a:t>
            </a:r>
            <a:r>
              <a:rPr lang="hr-HR" sz="1200" dirty="0" smtClean="0">
                <a:solidFill>
                  <a:srgbClr val="FFC000"/>
                </a:solidFill>
              </a:rPr>
              <a:t> proteina</a:t>
            </a:r>
          </a:p>
        </p:txBody>
      </p:sp>
      <p:sp>
        <p:nvSpPr>
          <p:cNvPr id="2" name="Down Arrow 1"/>
          <p:cNvSpPr/>
          <p:nvPr/>
        </p:nvSpPr>
        <p:spPr>
          <a:xfrm rot="2001549">
            <a:off x="3722963" y="803783"/>
            <a:ext cx="484632" cy="1354618"/>
          </a:xfrm>
          <a:prstGeom prst="downArrow">
            <a:avLst/>
          </a:prstGeom>
          <a:solidFill>
            <a:srgbClr val="FF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22331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1360" y="1412776"/>
            <a:ext cx="2621280" cy="2346960"/>
          </a:xfrm>
          <a:prstGeom prst="rect">
            <a:avLst/>
          </a:prstGeom>
        </p:spPr>
      </p:pic>
      <p:sp>
        <p:nvSpPr>
          <p:cNvPr id="5" name="TextBox 4"/>
          <p:cNvSpPr txBox="1"/>
          <p:nvPr/>
        </p:nvSpPr>
        <p:spPr>
          <a:xfrm>
            <a:off x="1475656" y="332656"/>
            <a:ext cx="6552728" cy="923330"/>
          </a:xfrm>
          <a:prstGeom prst="rect">
            <a:avLst/>
          </a:prstGeom>
          <a:noFill/>
        </p:spPr>
        <p:txBody>
          <a:bodyPr wrap="square" rtlCol="0">
            <a:spAutoFit/>
          </a:bodyPr>
          <a:lstStyle/>
          <a:p>
            <a:r>
              <a:rPr lang="hr-HR" dirty="0" smtClean="0"/>
              <a:t>B12 – </a:t>
            </a:r>
            <a:r>
              <a:rPr lang="hr-HR" dirty="0" err="1" smtClean="0"/>
              <a:t>metkobalamin</a:t>
            </a:r>
            <a:r>
              <a:rPr lang="hr-HR" dirty="0" smtClean="0"/>
              <a:t> (iz životinjskog mesa i iznutrica, </a:t>
            </a:r>
            <a:r>
              <a:rPr lang="hr-HR" u="sng" dirty="0" smtClean="0"/>
              <a:t>bolje se apsorbira</a:t>
            </a:r>
            <a:r>
              <a:rPr lang="hr-HR" dirty="0" smtClean="0"/>
              <a:t> i </a:t>
            </a:r>
            <a:r>
              <a:rPr lang="hr-HR" u="sng" dirty="0" smtClean="0"/>
              <a:t>ima dulju </a:t>
            </a:r>
            <a:r>
              <a:rPr lang="hr-HR" u="sng" dirty="0" err="1" smtClean="0"/>
              <a:t>bioraspoloživost</a:t>
            </a:r>
            <a:r>
              <a:rPr lang="hr-HR" dirty="0" smtClean="0"/>
              <a:t>) / </a:t>
            </a:r>
            <a:r>
              <a:rPr lang="hr-HR" dirty="0" err="1" smtClean="0"/>
              <a:t>cijanokobalamin</a:t>
            </a:r>
            <a:r>
              <a:rPr lang="hr-HR" dirty="0" smtClean="0"/>
              <a:t> (sintetski – u većini vitaminskih pripravaka)</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305" y="3694495"/>
            <a:ext cx="6924055" cy="3046873"/>
          </a:xfrm>
          <a:prstGeom prst="rect">
            <a:avLst/>
          </a:prstGeom>
        </p:spPr>
      </p:pic>
      <p:sp>
        <p:nvSpPr>
          <p:cNvPr id="3" name="Left Arrow 2"/>
          <p:cNvSpPr/>
          <p:nvPr/>
        </p:nvSpPr>
        <p:spPr>
          <a:xfrm>
            <a:off x="4716016" y="6453336"/>
            <a:ext cx="1656184" cy="144016"/>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57773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4312"/>
            <a:ext cx="8928992" cy="956416"/>
          </a:xfrm>
        </p:spPr>
        <p:txBody>
          <a:bodyPr>
            <a:noAutofit/>
          </a:bodyPr>
          <a:lstStyle/>
          <a:p>
            <a:r>
              <a:rPr lang="hr-HR" sz="3600" dirty="0" smtClean="0"/>
              <a:t>Rano otkrivanje uzroka demencije</a:t>
            </a:r>
            <a:endParaRPr lang="en-US" sz="3600" dirty="0"/>
          </a:p>
        </p:txBody>
      </p:sp>
      <p:sp>
        <p:nvSpPr>
          <p:cNvPr id="3" name="Content Placeholder 2"/>
          <p:cNvSpPr>
            <a:spLocks noGrp="1"/>
          </p:cNvSpPr>
          <p:nvPr>
            <p:ph idx="1"/>
          </p:nvPr>
        </p:nvSpPr>
        <p:spPr>
          <a:xfrm>
            <a:off x="179512" y="980728"/>
            <a:ext cx="8640960" cy="5472608"/>
          </a:xfrm>
        </p:spPr>
        <p:txBody>
          <a:bodyPr>
            <a:normAutofit fontScale="77500" lnSpcReduction="20000"/>
          </a:bodyPr>
          <a:lstStyle/>
          <a:p>
            <a:r>
              <a:rPr lang="en-US" dirty="0" err="1">
                <a:solidFill>
                  <a:schemeClr val="bg1">
                    <a:lumMod val="75000"/>
                  </a:schemeClr>
                </a:solidFill>
              </a:rPr>
              <a:t>Smisao</a:t>
            </a:r>
            <a:r>
              <a:rPr lang="en-US" dirty="0">
                <a:solidFill>
                  <a:schemeClr val="bg1">
                    <a:lumMod val="75000"/>
                  </a:schemeClr>
                </a:solidFill>
              </a:rPr>
              <a:t> </a:t>
            </a:r>
            <a:r>
              <a:rPr lang="en-US" dirty="0" err="1">
                <a:solidFill>
                  <a:schemeClr val="bg1">
                    <a:lumMod val="75000"/>
                  </a:schemeClr>
                </a:solidFill>
              </a:rPr>
              <a:t>ranog</a:t>
            </a:r>
            <a:r>
              <a:rPr lang="en-US" dirty="0">
                <a:solidFill>
                  <a:schemeClr val="bg1">
                    <a:lumMod val="75000"/>
                  </a:schemeClr>
                </a:solidFill>
              </a:rPr>
              <a:t> </a:t>
            </a:r>
            <a:r>
              <a:rPr lang="en-US" dirty="0" err="1">
                <a:solidFill>
                  <a:schemeClr val="bg1">
                    <a:lumMod val="75000"/>
                  </a:schemeClr>
                </a:solidFill>
              </a:rPr>
              <a:t>otkrivanja</a:t>
            </a:r>
            <a:r>
              <a:rPr lang="en-US" dirty="0">
                <a:solidFill>
                  <a:schemeClr val="bg1">
                    <a:lumMod val="75000"/>
                  </a:schemeClr>
                </a:solidFill>
              </a:rPr>
              <a:t> </a:t>
            </a:r>
            <a:r>
              <a:rPr lang="hr-HR" dirty="0" smtClean="0">
                <a:solidFill>
                  <a:schemeClr val="bg1">
                    <a:lumMod val="75000"/>
                  </a:schemeClr>
                </a:solidFill>
              </a:rPr>
              <a:t>uzroka demencije</a:t>
            </a:r>
            <a:r>
              <a:rPr lang="en-US" dirty="0" smtClean="0">
                <a:solidFill>
                  <a:schemeClr val="bg1">
                    <a:lumMod val="75000"/>
                  </a:schemeClr>
                </a:solidFill>
              </a:rPr>
              <a:t> </a:t>
            </a:r>
            <a:r>
              <a:rPr lang="en-US" dirty="0">
                <a:solidFill>
                  <a:schemeClr val="bg1">
                    <a:lumMod val="75000"/>
                  </a:schemeClr>
                </a:solidFill>
              </a:rPr>
              <a:t>jest u tome da se </a:t>
            </a:r>
            <a:r>
              <a:rPr lang="en-US" dirty="0" err="1">
                <a:solidFill>
                  <a:schemeClr val="bg1">
                    <a:lumMod val="75000"/>
                  </a:schemeClr>
                </a:solidFill>
              </a:rPr>
              <a:t>bolest</a:t>
            </a:r>
            <a:r>
              <a:rPr lang="en-US" dirty="0">
                <a:solidFill>
                  <a:schemeClr val="bg1">
                    <a:lumMod val="75000"/>
                  </a:schemeClr>
                </a:solidFill>
              </a:rPr>
              <a:t> </a:t>
            </a:r>
            <a:r>
              <a:rPr lang="en-US" dirty="0" err="1">
                <a:solidFill>
                  <a:schemeClr val="bg1">
                    <a:lumMod val="75000"/>
                  </a:schemeClr>
                </a:solidFill>
              </a:rPr>
              <a:t>zaustavi</a:t>
            </a:r>
            <a:r>
              <a:rPr lang="en-US" dirty="0">
                <a:solidFill>
                  <a:schemeClr val="bg1">
                    <a:lumMod val="75000"/>
                  </a:schemeClr>
                </a:solidFill>
              </a:rPr>
              <a:t> u </a:t>
            </a:r>
            <a:r>
              <a:rPr lang="en-US" dirty="0" err="1">
                <a:solidFill>
                  <a:schemeClr val="bg1">
                    <a:lumMod val="75000"/>
                  </a:schemeClr>
                </a:solidFill>
              </a:rPr>
              <a:t>što</a:t>
            </a:r>
            <a:r>
              <a:rPr lang="en-US" dirty="0">
                <a:solidFill>
                  <a:schemeClr val="bg1">
                    <a:lumMod val="75000"/>
                  </a:schemeClr>
                </a:solidFill>
              </a:rPr>
              <a:t> </a:t>
            </a:r>
            <a:r>
              <a:rPr lang="en-US" dirty="0" err="1">
                <a:solidFill>
                  <a:schemeClr val="bg1">
                    <a:lumMod val="75000"/>
                  </a:schemeClr>
                </a:solidFill>
              </a:rPr>
              <a:t>ranijem</a:t>
            </a:r>
            <a:r>
              <a:rPr lang="en-US" dirty="0">
                <a:solidFill>
                  <a:schemeClr val="bg1">
                    <a:lumMod val="75000"/>
                  </a:schemeClr>
                </a:solidFill>
              </a:rPr>
              <a:t> </a:t>
            </a:r>
            <a:r>
              <a:rPr lang="en-US" dirty="0" err="1">
                <a:solidFill>
                  <a:schemeClr val="bg1">
                    <a:lumMod val="75000"/>
                  </a:schemeClr>
                </a:solidFill>
              </a:rPr>
              <a:t>stadiju</a:t>
            </a:r>
            <a:r>
              <a:rPr lang="en-US" dirty="0">
                <a:solidFill>
                  <a:schemeClr val="bg1">
                    <a:lumMod val="75000"/>
                  </a:schemeClr>
                </a:solidFill>
              </a:rPr>
              <a:t> </a:t>
            </a:r>
            <a:r>
              <a:rPr lang="en-US" dirty="0" err="1">
                <a:solidFill>
                  <a:schemeClr val="bg1">
                    <a:lumMod val="75000"/>
                  </a:schemeClr>
                </a:solidFill>
              </a:rPr>
              <a:t>tj</a:t>
            </a:r>
            <a:r>
              <a:rPr lang="en-US" dirty="0">
                <a:solidFill>
                  <a:schemeClr val="bg1">
                    <a:lumMod val="75000"/>
                  </a:schemeClr>
                </a:solidFill>
              </a:rPr>
              <a:t>. </a:t>
            </a:r>
            <a:r>
              <a:rPr lang="en-US" dirty="0" err="1">
                <a:solidFill>
                  <a:schemeClr val="bg1">
                    <a:lumMod val="75000"/>
                  </a:schemeClr>
                </a:solidFill>
              </a:rPr>
              <a:t>prije</a:t>
            </a:r>
            <a:r>
              <a:rPr lang="en-US" dirty="0">
                <a:solidFill>
                  <a:schemeClr val="bg1">
                    <a:lumMod val="75000"/>
                  </a:schemeClr>
                </a:solidFill>
              </a:rPr>
              <a:t> </a:t>
            </a:r>
            <a:r>
              <a:rPr lang="en-US" dirty="0" err="1">
                <a:solidFill>
                  <a:schemeClr val="bg1">
                    <a:lumMod val="75000"/>
                  </a:schemeClr>
                </a:solidFill>
              </a:rPr>
              <a:t>nastupa</a:t>
            </a:r>
            <a:r>
              <a:rPr lang="en-US" dirty="0">
                <a:solidFill>
                  <a:schemeClr val="bg1">
                    <a:lumMod val="75000"/>
                  </a:schemeClr>
                </a:solidFill>
              </a:rPr>
              <a:t> </a:t>
            </a:r>
            <a:r>
              <a:rPr lang="en-US" dirty="0" err="1">
                <a:solidFill>
                  <a:schemeClr val="bg1">
                    <a:lumMod val="75000"/>
                  </a:schemeClr>
                </a:solidFill>
              </a:rPr>
              <a:t>nepopravljivih</a:t>
            </a:r>
            <a:r>
              <a:rPr lang="en-US" dirty="0">
                <a:solidFill>
                  <a:schemeClr val="bg1">
                    <a:lumMod val="75000"/>
                  </a:schemeClr>
                </a:solidFill>
              </a:rPr>
              <a:t> </a:t>
            </a:r>
            <a:r>
              <a:rPr lang="en-US" dirty="0" err="1">
                <a:solidFill>
                  <a:schemeClr val="bg1">
                    <a:lumMod val="75000"/>
                  </a:schemeClr>
                </a:solidFill>
              </a:rPr>
              <a:t>oštećenja</a:t>
            </a:r>
            <a:r>
              <a:rPr lang="en-US" dirty="0">
                <a:solidFill>
                  <a:schemeClr val="bg1">
                    <a:lumMod val="75000"/>
                  </a:schemeClr>
                </a:solidFill>
              </a:rPr>
              <a:t> </a:t>
            </a:r>
            <a:r>
              <a:rPr lang="en-US" dirty="0" err="1">
                <a:solidFill>
                  <a:schemeClr val="bg1">
                    <a:lumMod val="75000"/>
                  </a:schemeClr>
                </a:solidFill>
              </a:rPr>
              <a:t>mozga</a:t>
            </a:r>
            <a:r>
              <a:rPr lang="en-US" dirty="0">
                <a:solidFill>
                  <a:schemeClr val="bg1">
                    <a:lumMod val="75000"/>
                  </a:schemeClr>
                </a:solidFill>
              </a:rPr>
              <a:t> </a:t>
            </a:r>
            <a:r>
              <a:rPr lang="en-US" dirty="0" err="1">
                <a:solidFill>
                  <a:schemeClr val="bg1">
                    <a:lumMod val="75000"/>
                  </a:schemeClr>
                </a:solidFill>
              </a:rPr>
              <a:t>i</a:t>
            </a:r>
            <a:r>
              <a:rPr lang="en-US" dirty="0">
                <a:solidFill>
                  <a:schemeClr val="bg1">
                    <a:lumMod val="75000"/>
                  </a:schemeClr>
                </a:solidFill>
              </a:rPr>
              <a:t> </a:t>
            </a:r>
            <a:r>
              <a:rPr lang="en-US" dirty="0" err="1">
                <a:solidFill>
                  <a:schemeClr val="bg1">
                    <a:lumMod val="75000"/>
                  </a:schemeClr>
                </a:solidFill>
              </a:rPr>
              <a:t>posljedičnog</a:t>
            </a:r>
            <a:r>
              <a:rPr lang="en-US" dirty="0">
                <a:solidFill>
                  <a:schemeClr val="bg1">
                    <a:lumMod val="75000"/>
                  </a:schemeClr>
                </a:solidFill>
              </a:rPr>
              <a:t> </a:t>
            </a:r>
            <a:r>
              <a:rPr lang="en-US" dirty="0" err="1">
                <a:solidFill>
                  <a:schemeClr val="bg1">
                    <a:lumMod val="75000"/>
                  </a:schemeClr>
                </a:solidFill>
              </a:rPr>
              <a:t>gubitka</a:t>
            </a:r>
            <a:r>
              <a:rPr lang="en-US" dirty="0">
                <a:solidFill>
                  <a:schemeClr val="bg1">
                    <a:lumMod val="75000"/>
                  </a:schemeClr>
                </a:solidFill>
              </a:rPr>
              <a:t> </a:t>
            </a:r>
            <a:r>
              <a:rPr lang="en-US" dirty="0" err="1">
                <a:solidFill>
                  <a:schemeClr val="bg1">
                    <a:lumMod val="75000"/>
                  </a:schemeClr>
                </a:solidFill>
              </a:rPr>
              <a:t>mentalnih</a:t>
            </a:r>
            <a:r>
              <a:rPr lang="en-US" dirty="0">
                <a:solidFill>
                  <a:schemeClr val="bg1">
                    <a:lumMod val="75000"/>
                  </a:schemeClr>
                </a:solidFill>
              </a:rPr>
              <a:t> </a:t>
            </a:r>
            <a:r>
              <a:rPr lang="en-US" dirty="0" err="1" smtClean="0">
                <a:solidFill>
                  <a:schemeClr val="bg1">
                    <a:lumMod val="75000"/>
                  </a:schemeClr>
                </a:solidFill>
              </a:rPr>
              <a:t>sposobnosti</a:t>
            </a:r>
            <a:r>
              <a:rPr lang="en-US" dirty="0" smtClean="0">
                <a:solidFill>
                  <a:schemeClr val="bg1">
                    <a:lumMod val="75000"/>
                  </a:schemeClr>
                </a:solidFill>
              </a:rPr>
              <a:t>.</a:t>
            </a:r>
            <a:r>
              <a:rPr lang="hr-HR" dirty="0" smtClean="0">
                <a:solidFill>
                  <a:schemeClr val="bg1">
                    <a:lumMod val="75000"/>
                  </a:schemeClr>
                </a:solidFill>
              </a:rPr>
              <a:t> Najprije treba isključiti reverzibilne uzroke demencije!</a:t>
            </a:r>
          </a:p>
          <a:p>
            <a:endParaRPr lang="hr-HR" dirty="0" smtClean="0"/>
          </a:p>
          <a:p>
            <a:r>
              <a:rPr lang="en-US" dirty="0" err="1" smtClean="0"/>
              <a:t>Najvažnija</a:t>
            </a:r>
            <a:r>
              <a:rPr lang="en-US" dirty="0" smtClean="0"/>
              <a:t> </a:t>
            </a:r>
            <a:r>
              <a:rPr lang="en-US" dirty="0" err="1"/>
              <a:t>strategija</a:t>
            </a:r>
            <a:r>
              <a:rPr lang="en-US" dirty="0"/>
              <a:t> </a:t>
            </a:r>
            <a:r>
              <a:rPr lang="en-US" dirty="0" err="1"/>
              <a:t>za</a:t>
            </a:r>
            <a:r>
              <a:rPr lang="en-US" dirty="0"/>
              <a:t> </a:t>
            </a:r>
            <a:r>
              <a:rPr lang="en-US" dirty="0" err="1"/>
              <a:t>ostvarenje</a:t>
            </a:r>
            <a:r>
              <a:rPr lang="en-US" dirty="0"/>
              <a:t> tog </a:t>
            </a:r>
            <a:r>
              <a:rPr lang="en-US" dirty="0" err="1"/>
              <a:t>cilja</a:t>
            </a:r>
            <a:r>
              <a:rPr lang="en-US" dirty="0"/>
              <a:t> je </a:t>
            </a:r>
            <a:r>
              <a:rPr lang="en-US" dirty="0" err="1"/>
              <a:t>iznalaženje</a:t>
            </a:r>
            <a:r>
              <a:rPr lang="en-US" dirty="0"/>
              <a:t> </a:t>
            </a:r>
            <a:r>
              <a:rPr lang="en-US" dirty="0" err="1"/>
              <a:t>bioloških</a:t>
            </a:r>
            <a:r>
              <a:rPr lang="en-US" dirty="0"/>
              <a:t> </a:t>
            </a:r>
            <a:r>
              <a:rPr lang="en-US" dirty="0" err="1"/>
              <a:t>biljega</a:t>
            </a:r>
            <a:r>
              <a:rPr lang="en-US" dirty="0"/>
              <a:t> (</a:t>
            </a:r>
            <a:r>
              <a:rPr lang="en-US" dirty="0" err="1">
                <a:solidFill>
                  <a:srgbClr val="FF0000"/>
                </a:solidFill>
              </a:rPr>
              <a:t>biomarkera</a:t>
            </a:r>
            <a:r>
              <a:rPr lang="en-US" dirty="0"/>
              <a:t>) </a:t>
            </a:r>
            <a:r>
              <a:rPr lang="en-US" dirty="0" err="1"/>
              <a:t>kojima</a:t>
            </a:r>
            <a:r>
              <a:rPr lang="en-US" dirty="0"/>
              <a:t> bi se </a:t>
            </a:r>
            <a:r>
              <a:rPr lang="en-US" dirty="0" err="1"/>
              <a:t>što</a:t>
            </a:r>
            <a:r>
              <a:rPr lang="en-US" dirty="0"/>
              <a:t> </a:t>
            </a:r>
            <a:r>
              <a:rPr lang="en-US" dirty="0" err="1"/>
              <a:t>ranije</a:t>
            </a:r>
            <a:r>
              <a:rPr lang="en-US" dirty="0"/>
              <a:t> </a:t>
            </a:r>
            <a:r>
              <a:rPr lang="en-US" dirty="0" err="1"/>
              <a:t>i</a:t>
            </a:r>
            <a:r>
              <a:rPr lang="en-US" dirty="0"/>
              <a:t> </a:t>
            </a:r>
            <a:r>
              <a:rPr lang="en-US" dirty="0" err="1"/>
              <a:t>pouzdanije</a:t>
            </a:r>
            <a:r>
              <a:rPr lang="en-US" dirty="0"/>
              <a:t> </a:t>
            </a:r>
            <a:r>
              <a:rPr lang="en-US" dirty="0" err="1" smtClean="0"/>
              <a:t>otkril</a:t>
            </a:r>
            <a:r>
              <a:rPr lang="hr-HR" dirty="0" smtClean="0"/>
              <a:t>o patološki proces, po mogućnosti i prije nastupa kliničkih simptoma i znakova bolesti (</a:t>
            </a:r>
            <a:r>
              <a:rPr lang="hr-HR" dirty="0" err="1" smtClean="0"/>
              <a:t>pretklinički</a:t>
            </a:r>
            <a:r>
              <a:rPr lang="hr-HR" dirty="0" smtClean="0"/>
              <a:t>/</a:t>
            </a:r>
            <a:r>
              <a:rPr lang="hr-HR" dirty="0" err="1" smtClean="0"/>
              <a:t>prodromalni</a:t>
            </a:r>
            <a:r>
              <a:rPr lang="hr-HR" dirty="0" smtClean="0"/>
              <a:t> stadij)</a:t>
            </a:r>
            <a:r>
              <a:rPr lang="en-US" dirty="0" smtClean="0"/>
              <a:t>.</a:t>
            </a:r>
            <a:endParaRPr lang="hr-HR" dirty="0" smtClean="0"/>
          </a:p>
          <a:p>
            <a:endParaRPr lang="hr-HR" dirty="0" smtClean="0"/>
          </a:p>
          <a:p>
            <a:r>
              <a:rPr lang="en-US" dirty="0" smtClean="0">
                <a:solidFill>
                  <a:schemeClr val="bg1">
                    <a:lumMod val="75000"/>
                  </a:schemeClr>
                </a:solidFill>
              </a:rPr>
              <a:t>Da </a:t>
            </a:r>
            <a:r>
              <a:rPr lang="en-US" dirty="0">
                <a:solidFill>
                  <a:schemeClr val="bg1">
                    <a:lumMod val="75000"/>
                  </a:schemeClr>
                </a:solidFill>
              </a:rPr>
              <a:t>bi se </a:t>
            </a:r>
            <a:r>
              <a:rPr lang="en-US" dirty="0" err="1">
                <a:solidFill>
                  <a:schemeClr val="bg1">
                    <a:lumMod val="75000"/>
                  </a:schemeClr>
                </a:solidFill>
              </a:rPr>
              <a:t>neki</a:t>
            </a:r>
            <a:r>
              <a:rPr lang="en-US" dirty="0">
                <a:solidFill>
                  <a:schemeClr val="bg1">
                    <a:lumMod val="75000"/>
                  </a:schemeClr>
                </a:solidFill>
              </a:rPr>
              <a:t> biomarker </a:t>
            </a:r>
            <a:r>
              <a:rPr lang="en-US" dirty="0" err="1">
                <a:solidFill>
                  <a:schemeClr val="bg1">
                    <a:lumMod val="75000"/>
                  </a:schemeClr>
                </a:solidFill>
              </a:rPr>
              <a:t>odobrio</a:t>
            </a:r>
            <a:r>
              <a:rPr lang="en-US" dirty="0">
                <a:solidFill>
                  <a:schemeClr val="bg1">
                    <a:lumMod val="75000"/>
                  </a:schemeClr>
                </a:solidFill>
              </a:rPr>
              <a:t> </a:t>
            </a:r>
            <a:r>
              <a:rPr lang="en-US" dirty="0" err="1">
                <a:solidFill>
                  <a:schemeClr val="bg1">
                    <a:lumMod val="75000"/>
                  </a:schemeClr>
                </a:solidFill>
              </a:rPr>
              <a:t>za</a:t>
            </a:r>
            <a:r>
              <a:rPr lang="en-US" dirty="0">
                <a:solidFill>
                  <a:schemeClr val="bg1">
                    <a:lumMod val="75000"/>
                  </a:schemeClr>
                </a:solidFill>
              </a:rPr>
              <a:t> </a:t>
            </a:r>
            <a:r>
              <a:rPr lang="en-US" dirty="0" err="1">
                <a:solidFill>
                  <a:schemeClr val="bg1">
                    <a:lumMod val="75000"/>
                  </a:schemeClr>
                </a:solidFill>
              </a:rPr>
              <a:t>uporabu</a:t>
            </a:r>
            <a:r>
              <a:rPr lang="en-US" dirty="0">
                <a:solidFill>
                  <a:schemeClr val="bg1">
                    <a:lumMod val="75000"/>
                  </a:schemeClr>
                </a:solidFill>
              </a:rPr>
              <a:t> u </a:t>
            </a:r>
            <a:r>
              <a:rPr lang="en-US" dirty="0" err="1">
                <a:solidFill>
                  <a:schemeClr val="bg1">
                    <a:lumMod val="75000"/>
                  </a:schemeClr>
                </a:solidFill>
              </a:rPr>
              <a:t>kliničkoj</a:t>
            </a:r>
            <a:r>
              <a:rPr lang="en-US" dirty="0">
                <a:solidFill>
                  <a:schemeClr val="bg1">
                    <a:lumMod val="75000"/>
                  </a:schemeClr>
                </a:solidFill>
              </a:rPr>
              <a:t> </a:t>
            </a:r>
            <a:r>
              <a:rPr lang="en-US" dirty="0" err="1">
                <a:solidFill>
                  <a:schemeClr val="bg1">
                    <a:lumMod val="75000"/>
                  </a:schemeClr>
                </a:solidFill>
              </a:rPr>
              <a:t>praksi</a:t>
            </a:r>
            <a:r>
              <a:rPr lang="en-US" dirty="0">
                <a:solidFill>
                  <a:schemeClr val="bg1">
                    <a:lumMod val="75000"/>
                  </a:schemeClr>
                </a:solidFill>
              </a:rPr>
              <a:t> </a:t>
            </a:r>
            <a:r>
              <a:rPr lang="en-US" dirty="0" err="1">
                <a:solidFill>
                  <a:schemeClr val="bg1">
                    <a:lumMod val="75000"/>
                  </a:schemeClr>
                </a:solidFill>
              </a:rPr>
              <a:t>najprije</a:t>
            </a:r>
            <a:r>
              <a:rPr lang="en-US" dirty="0">
                <a:solidFill>
                  <a:schemeClr val="bg1">
                    <a:lumMod val="75000"/>
                  </a:schemeClr>
                </a:solidFill>
              </a:rPr>
              <a:t> </a:t>
            </a:r>
            <a:r>
              <a:rPr lang="en-US" dirty="0" err="1">
                <a:solidFill>
                  <a:schemeClr val="bg1">
                    <a:lumMod val="75000"/>
                  </a:schemeClr>
                </a:solidFill>
              </a:rPr>
              <a:t>mora</a:t>
            </a:r>
            <a:r>
              <a:rPr lang="en-US" dirty="0">
                <a:solidFill>
                  <a:schemeClr val="bg1">
                    <a:lumMod val="75000"/>
                  </a:schemeClr>
                </a:solidFill>
              </a:rPr>
              <a:t> </a:t>
            </a:r>
            <a:r>
              <a:rPr lang="en-US" dirty="0" err="1">
                <a:solidFill>
                  <a:schemeClr val="bg1">
                    <a:lumMod val="75000"/>
                  </a:schemeClr>
                </a:solidFill>
              </a:rPr>
              <a:t>proći</a:t>
            </a:r>
            <a:r>
              <a:rPr lang="en-US" dirty="0">
                <a:solidFill>
                  <a:schemeClr val="bg1">
                    <a:lumMod val="75000"/>
                  </a:schemeClr>
                </a:solidFill>
              </a:rPr>
              <a:t> </a:t>
            </a:r>
            <a:r>
              <a:rPr lang="en-US" dirty="0" err="1">
                <a:solidFill>
                  <a:schemeClr val="bg1">
                    <a:lumMod val="75000"/>
                  </a:schemeClr>
                </a:solidFill>
              </a:rPr>
              <a:t>postupak</a:t>
            </a:r>
            <a:r>
              <a:rPr lang="en-US" dirty="0">
                <a:solidFill>
                  <a:schemeClr val="bg1">
                    <a:lumMod val="75000"/>
                  </a:schemeClr>
                </a:solidFill>
              </a:rPr>
              <a:t> </a:t>
            </a:r>
            <a:r>
              <a:rPr lang="en-US" dirty="0" err="1">
                <a:solidFill>
                  <a:schemeClr val="bg1">
                    <a:lumMod val="75000"/>
                  </a:schemeClr>
                </a:solidFill>
              </a:rPr>
              <a:t>validacije</a:t>
            </a:r>
            <a:r>
              <a:rPr lang="en-US" dirty="0">
                <a:solidFill>
                  <a:schemeClr val="bg1">
                    <a:lumMod val="75000"/>
                  </a:schemeClr>
                </a:solidFill>
              </a:rPr>
              <a:t> </a:t>
            </a:r>
            <a:r>
              <a:rPr lang="en-US" dirty="0" err="1">
                <a:solidFill>
                  <a:schemeClr val="bg1">
                    <a:lumMod val="75000"/>
                  </a:schemeClr>
                </a:solidFill>
              </a:rPr>
              <a:t>kroz</a:t>
            </a:r>
            <a:r>
              <a:rPr lang="en-US" dirty="0">
                <a:solidFill>
                  <a:schemeClr val="bg1">
                    <a:lumMod val="75000"/>
                  </a:schemeClr>
                </a:solidFill>
              </a:rPr>
              <a:t> </a:t>
            </a:r>
            <a:r>
              <a:rPr lang="en-US" dirty="0" err="1">
                <a:solidFill>
                  <a:schemeClr val="bg1">
                    <a:lumMod val="75000"/>
                  </a:schemeClr>
                </a:solidFill>
              </a:rPr>
              <a:t>veći</a:t>
            </a:r>
            <a:r>
              <a:rPr lang="en-US" dirty="0">
                <a:solidFill>
                  <a:schemeClr val="bg1">
                    <a:lumMod val="75000"/>
                  </a:schemeClr>
                </a:solidFill>
              </a:rPr>
              <a:t> </a:t>
            </a:r>
            <a:r>
              <a:rPr lang="en-US" dirty="0" err="1">
                <a:solidFill>
                  <a:schemeClr val="bg1">
                    <a:lumMod val="75000"/>
                  </a:schemeClr>
                </a:solidFill>
              </a:rPr>
              <a:t>broj</a:t>
            </a:r>
            <a:r>
              <a:rPr lang="en-US" dirty="0">
                <a:solidFill>
                  <a:schemeClr val="bg1">
                    <a:lumMod val="75000"/>
                  </a:schemeClr>
                </a:solidFill>
              </a:rPr>
              <a:t> </a:t>
            </a:r>
            <a:r>
              <a:rPr lang="en-US" dirty="0" err="1">
                <a:solidFill>
                  <a:schemeClr val="bg1">
                    <a:lumMod val="75000"/>
                  </a:schemeClr>
                </a:solidFill>
              </a:rPr>
              <a:t>multicentričnih</a:t>
            </a:r>
            <a:r>
              <a:rPr lang="en-US" dirty="0">
                <a:solidFill>
                  <a:schemeClr val="bg1">
                    <a:lumMod val="75000"/>
                  </a:schemeClr>
                </a:solidFill>
              </a:rPr>
              <a:t> </a:t>
            </a:r>
            <a:r>
              <a:rPr lang="en-US" dirty="0" err="1">
                <a:solidFill>
                  <a:schemeClr val="bg1">
                    <a:lumMod val="75000"/>
                  </a:schemeClr>
                </a:solidFill>
              </a:rPr>
              <a:t>istraživanja</a:t>
            </a:r>
            <a:r>
              <a:rPr lang="en-US" dirty="0">
                <a:solidFill>
                  <a:schemeClr val="bg1">
                    <a:lumMod val="75000"/>
                  </a:schemeClr>
                </a:solidFill>
              </a:rPr>
              <a:t> </a:t>
            </a:r>
            <a:r>
              <a:rPr lang="en-US" dirty="0" err="1">
                <a:solidFill>
                  <a:schemeClr val="bg1">
                    <a:lumMod val="75000"/>
                  </a:schemeClr>
                </a:solidFill>
              </a:rPr>
              <a:t>na</a:t>
            </a:r>
            <a:r>
              <a:rPr lang="en-US" dirty="0">
                <a:solidFill>
                  <a:schemeClr val="bg1">
                    <a:lumMod val="75000"/>
                  </a:schemeClr>
                </a:solidFill>
              </a:rPr>
              <a:t> </a:t>
            </a:r>
            <a:r>
              <a:rPr lang="en-US" dirty="0" err="1">
                <a:solidFill>
                  <a:schemeClr val="bg1">
                    <a:lumMod val="75000"/>
                  </a:schemeClr>
                </a:solidFill>
              </a:rPr>
              <a:t>velikom</a:t>
            </a:r>
            <a:r>
              <a:rPr lang="en-US" dirty="0">
                <a:solidFill>
                  <a:schemeClr val="bg1">
                    <a:lumMod val="75000"/>
                  </a:schemeClr>
                </a:solidFill>
              </a:rPr>
              <a:t> </a:t>
            </a:r>
            <a:r>
              <a:rPr lang="en-US" dirty="0" err="1">
                <a:solidFill>
                  <a:schemeClr val="bg1">
                    <a:lumMod val="75000"/>
                  </a:schemeClr>
                </a:solidFill>
              </a:rPr>
              <a:t>broju</a:t>
            </a:r>
            <a:r>
              <a:rPr lang="en-US" dirty="0">
                <a:solidFill>
                  <a:schemeClr val="bg1">
                    <a:lumMod val="75000"/>
                  </a:schemeClr>
                </a:solidFill>
              </a:rPr>
              <a:t> </a:t>
            </a:r>
            <a:r>
              <a:rPr lang="en-US" dirty="0" err="1">
                <a:solidFill>
                  <a:schemeClr val="bg1">
                    <a:lumMod val="75000"/>
                  </a:schemeClr>
                </a:solidFill>
              </a:rPr>
              <a:t>ispitanika</a:t>
            </a:r>
            <a:r>
              <a:rPr lang="en-US" dirty="0" smtClean="0">
                <a:solidFill>
                  <a:schemeClr val="bg1">
                    <a:lumMod val="75000"/>
                  </a:schemeClr>
                </a:solidFill>
              </a:rPr>
              <a:t>.</a:t>
            </a:r>
            <a:endParaRPr lang="hr-HR" dirty="0" smtClean="0">
              <a:solidFill>
                <a:schemeClr val="bg1">
                  <a:lumMod val="75000"/>
                </a:schemeClr>
              </a:solidFill>
            </a:endParaRPr>
          </a:p>
        </p:txBody>
      </p:sp>
    </p:spTree>
    <p:extLst>
      <p:ext uri="{BB962C8B-B14F-4D97-AF65-F5344CB8AC3E}">
        <p14:creationId xmlns:p14="http://schemas.microsoft.com/office/powerpoint/2010/main" val="39795455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143000"/>
          </a:xfrm>
        </p:spPr>
        <p:txBody>
          <a:bodyPr>
            <a:noAutofit/>
          </a:bodyPr>
          <a:lstStyle/>
          <a:p>
            <a:r>
              <a:rPr lang="hr-HR" sz="3200" dirty="0" smtClean="0"/>
              <a:t>Uskoro </a:t>
            </a:r>
            <a:r>
              <a:rPr lang="en-US" sz="3200" dirty="0" err="1" smtClean="0"/>
              <a:t>će</a:t>
            </a:r>
            <a:r>
              <a:rPr lang="en-US" sz="3200" dirty="0" smtClean="0"/>
              <a:t> </a:t>
            </a:r>
            <a:r>
              <a:rPr lang="en-US" sz="3200" dirty="0"/>
              <a:t>FDA </a:t>
            </a:r>
            <a:r>
              <a:rPr lang="en-US" sz="3200" dirty="0" err="1"/>
              <a:t>gledati</a:t>
            </a:r>
            <a:r>
              <a:rPr lang="en-US" sz="3200" dirty="0"/>
              <a:t> </a:t>
            </a:r>
            <a:r>
              <a:rPr lang="en-US" sz="3200" dirty="0" err="1"/>
              <a:t>učinak</a:t>
            </a:r>
            <a:r>
              <a:rPr lang="en-US" sz="3200" dirty="0"/>
              <a:t> </a:t>
            </a:r>
            <a:r>
              <a:rPr lang="en-US" sz="3200" dirty="0" err="1"/>
              <a:t>liječenja</a:t>
            </a:r>
            <a:r>
              <a:rPr lang="en-US" sz="3200" dirty="0"/>
              <a:t> </a:t>
            </a:r>
            <a:r>
              <a:rPr lang="hr-HR" sz="3200" dirty="0" smtClean="0"/>
              <a:t>Alzheimerove bolesti </a:t>
            </a:r>
            <a:r>
              <a:rPr lang="en-US" sz="3200" dirty="0" err="1" smtClean="0"/>
              <a:t>prema</a:t>
            </a:r>
            <a:r>
              <a:rPr lang="hr-HR" sz="3200" dirty="0" smtClean="0"/>
              <a:t> nalazu</a:t>
            </a:r>
            <a:r>
              <a:rPr lang="en-US" sz="3200" dirty="0" smtClean="0"/>
              <a:t> biomarker</a:t>
            </a:r>
            <a:r>
              <a:rPr lang="hr-HR" sz="3200" dirty="0" smtClean="0"/>
              <a:t>a</a:t>
            </a:r>
            <a:r>
              <a:rPr lang="en-US" sz="3200" dirty="0" smtClean="0"/>
              <a:t>, </a:t>
            </a:r>
            <a:r>
              <a:rPr lang="en-US" sz="3200" dirty="0"/>
              <a:t>a ne </a:t>
            </a:r>
            <a:r>
              <a:rPr lang="hr-HR" sz="3200" dirty="0" smtClean="0"/>
              <a:t>prema </a:t>
            </a:r>
            <a:r>
              <a:rPr lang="en-US" sz="3200" dirty="0" err="1" smtClean="0"/>
              <a:t>kliničkom</a:t>
            </a:r>
            <a:r>
              <a:rPr lang="en-US" sz="3200" dirty="0" smtClean="0"/>
              <a:t> </a:t>
            </a:r>
            <a:r>
              <a:rPr lang="en-US" sz="3200" dirty="0" err="1"/>
              <a:t>statusu</a:t>
            </a:r>
            <a:r>
              <a:rPr lang="en-US" sz="3200" dirty="0"/>
              <a:t>:</a:t>
            </a:r>
          </a:p>
        </p:txBody>
      </p:sp>
      <p:sp>
        <p:nvSpPr>
          <p:cNvPr id="3" name="Content Placeholder 2"/>
          <p:cNvSpPr>
            <a:spLocks noGrp="1"/>
          </p:cNvSpPr>
          <p:nvPr>
            <p:ph idx="1"/>
          </p:nvPr>
        </p:nvSpPr>
        <p:spPr>
          <a:xfrm>
            <a:off x="457200" y="5704656"/>
            <a:ext cx="8229600" cy="1108720"/>
          </a:xfrm>
        </p:spPr>
        <p:txBody>
          <a:bodyPr>
            <a:normAutofit/>
          </a:bodyPr>
          <a:lstStyle/>
          <a:p>
            <a:r>
              <a:rPr lang="en-US" sz="1600" dirty="0">
                <a:hlinkClick r:id="rId2"/>
              </a:rPr>
              <a:t>http://www.sciencemag.org/news/2018/02/fda-floats-new-rules-testing-alzheimers-drugs?utm_campaign=news_weekly_2018-02-16&amp;et_rid=40182222&amp;et_cid=1855583</a:t>
            </a:r>
            <a:endParaRPr lang="en-US" sz="1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698529"/>
            <a:ext cx="9144000" cy="1197562"/>
          </a:xfrm>
          <a:prstGeom prst="rect">
            <a:avLst/>
          </a:prstGeom>
        </p:spPr>
      </p:pic>
    </p:spTree>
    <p:extLst>
      <p:ext uri="{BB962C8B-B14F-4D97-AF65-F5344CB8AC3E}">
        <p14:creationId xmlns:p14="http://schemas.microsoft.com/office/powerpoint/2010/main" val="36515537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4312"/>
            <a:ext cx="8928992" cy="956416"/>
          </a:xfrm>
        </p:spPr>
        <p:txBody>
          <a:bodyPr>
            <a:noAutofit/>
          </a:bodyPr>
          <a:lstStyle/>
          <a:p>
            <a:r>
              <a:rPr lang="hr-HR" sz="3600" dirty="0" smtClean="0"/>
              <a:t>Rano otkrivanje uzroka demencije</a:t>
            </a:r>
            <a:endParaRPr lang="en-US" sz="3600" dirty="0"/>
          </a:p>
        </p:txBody>
      </p:sp>
      <p:sp>
        <p:nvSpPr>
          <p:cNvPr id="3" name="Content Placeholder 2"/>
          <p:cNvSpPr>
            <a:spLocks noGrp="1"/>
          </p:cNvSpPr>
          <p:nvPr>
            <p:ph idx="1"/>
          </p:nvPr>
        </p:nvSpPr>
        <p:spPr>
          <a:xfrm>
            <a:off x="179512" y="980728"/>
            <a:ext cx="8640960" cy="5472608"/>
          </a:xfrm>
        </p:spPr>
        <p:txBody>
          <a:bodyPr>
            <a:normAutofit fontScale="77500" lnSpcReduction="20000"/>
          </a:bodyPr>
          <a:lstStyle/>
          <a:p>
            <a:r>
              <a:rPr lang="en-US" dirty="0" err="1">
                <a:solidFill>
                  <a:schemeClr val="bg1">
                    <a:lumMod val="75000"/>
                  </a:schemeClr>
                </a:solidFill>
              </a:rPr>
              <a:t>Smisao</a:t>
            </a:r>
            <a:r>
              <a:rPr lang="en-US" dirty="0">
                <a:solidFill>
                  <a:schemeClr val="bg1">
                    <a:lumMod val="75000"/>
                  </a:schemeClr>
                </a:solidFill>
              </a:rPr>
              <a:t> </a:t>
            </a:r>
            <a:r>
              <a:rPr lang="en-US" dirty="0" err="1">
                <a:solidFill>
                  <a:schemeClr val="bg1">
                    <a:lumMod val="75000"/>
                  </a:schemeClr>
                </a:solidFill>
              </a:rPr>
              <a:t>ranog</a:t>
            </a:r>
            <a:r>
              <a:rPr lang="en-US" dirty="0">
                <a:solidFill>
                  <a:schemeClr val="bg1">
                    <a:lumMod val="75000"/>
                  </a:schemeClr>
                </a:solidFill>
              </a:rPr>
              <a:t> </a:t>
            </a:r>
            <a:r>
              <a:rPr lang="en-US" dirty="0" err="1">
                <a:solidFill>
                  <a:schemeClr val="bg1">
                    <a:lumMod val="75000"/>
                  </a:schemeClr>
                </a:solidFill>
              </a:rPr>
              <a:t>otkrivanja</a:t>
            </a:r>
            <a:r>
              <a:rPr lang="en-US" dirty="0">
                <a:solidFill>
                  <a:schemeClr val="bg1">
                    <a:lumMod val="75000"/>
                  </a:schemeClr>
                </a:solidFill>
              </a:rPr>
              <a:t> </a:t>
            </a:r>
            <a:r>
              <a:rPr lang="hr-HR" dirty="0" smtClean="0">
                <a:solidFill>
                  <a:schemeClr val="bg1">
                    <a:lumMod val="75000"/>
                  </a:schemeClr>
                </a:solidFill>
              </a:rPr>
              <a:t>uzroka demencije</a:t>
            </a:r>
            <a:r>
              <a:rPr lang="en-US" dirty="0" smtClean="0">
                <a:solidFill>
                  <a:schemeClr val="bg1">
                    <a:lumMod val="75000"/>
                  </a:schemeClr>
                </a:solidFill>
              </a:rPr>
              <a:t> </a:t>
            </a:r>
            <a:r>
              <a:rPr lang="en-US" dirty="0">
                <a:solidFill>
                  <a:schemeClr val="bg1">
                    <a:lumMod val="75000"/>
                  </a:schemeClr>
                </a:solidFill>
              </a:rPr>
              <a:t>jest u tome da se </a:t>
            </a:r>
            <a:r>
              <a:rPr lang="en-US" dirty="0" err="1">
                <a:solidFill>
                  <a:schemeClr val="bg1">
                    <a:lumMod val="75000"/>
                  </a:schemeClr>
                </a:solidFill>
              </a:rPr>
              <a:t>bolest</a:t>
            </a:r>
            <a:r>
              <a:rPr lang="en-US" dirty="0">
                <a:solidFill>
                  <a:schemeClr val="bg1">
                    <a:lumMod val="75000"/>
                  </a:schemeClr>
                </a:solidFill>
              </a:rPr>
              <a:t> </a:t>
            </a:r>
            <a:r>
              <a:rPr lang="en-US" dirty="0" err="1">
                <a:solidFill>
                  <a:schemeClr val="bg1">
                    <a:lumMod val="75000"/>
                  </a:schemeClr>
                </a:solidFill>
              </a:rPr>
              <a:t>zaustavi</a:t>
            </a:r>
            <a:r>
              <a:rPr lang="en-US" dirty="0">
                <a:solidFill>
                  <a:schemeClr val="bg1">
                    <a:lumMod val="75000"/>
                  </a:schemeClr>
                </a:solidFill>
              </a:rPr>
              <a:t> u </a:t>
            </a:r>
            <a:r>
              <a:rPr lang="en-US" dirty="0" err="1">
                <a:solidFill>
                  <a:schemeClr val="bg1">
                    <a:lumMod val="75000"/>
                  </a:schemeClr>
                </a:solidFill>
              </a:rPr>
              <a:t>što</a:t>
            </a:r>
            <a:r>
              <a:rPr lang="en-US" dirty="0">
                <a:solidFill>
                  <a:schemeClr val="bg1">
                    <a:lumMod val="75000"/>
                  </a:schemeClr>
                </a:solidFill>
              </a:rPr>
              <a:t> </a:t>
            </a:r>
            <a:r>
              <a:rPr lang="en-US" dirty="0" err="1">
                <a:solidFill>
                  <a:schemeClr val="bg1">
                    <a:lumMod val="75000"/>
                  </a:schemeClr>
                </a:solidFill>
              </a:rPr>
              <a:t>ranijem</a:t>
            </a:r>
            <a:r>
              <a:rPr lang="en-US" dirty="0">
                <a:solidFill>
                  <a:schemeClr val="bg1">
                    <a:lumMod val="75000"/>
                  </a:schemeClr>
                </a:solidFill>
              </a:rPr>
              <a:t> </a:t>
            </a:r>
            <a:r>
              <a:rPr lang="en-US" dirty="0" err="1">
                <a:solidFill>
                  <a:schemeClr val="bg1">
                    <a:lumMod val="75000"/>
                  </a:schemeClr>
                </a:solidFill>
              </a:rPr>
              <a:t>stadiju</a:t>
            </a:r>
            <a:r>
              <a:rPr lang="en-US" dirty="0">
                <a:solidFill>
                  <a:schemeClr val="bg1">
                    <a:lumMod val="75000"/>
                  </a:schemeClr>
                </a:solidFill>
              </a:rPr>
              <a:t> </a:t>
            </a:r>
            <a:r>
              <a:rPr lang="en-US" dirty="0" err="1">
                <a:solidFill>
                  <a:schemeClr val="bg1">
                    <a:lumMod val="75000"/>
                  </a:schemeClr>
                </a:solidFill>
              </a:rPr>
              <a:t>tj</a:t>
            </a:r>
            <a:r>
              <a:rPr lang="en-US" dirty="0">
                <a:solidFill>
                  <a:schemeClr val="bg1">
                    <a:lumMod val="75000"/>
                  </a:schemeClr>
                </a:solidFill>
              </a:rPr>
              <a:t>. </a:t>
            </a:r>
            <a:r>
              <a:rPr lang="en-US" dirty="0" err="1">
                <a:solidFill>
                  <a:schemeClr val="bg1">
                    <a:lumMod val="75000"/>
                  </a:schemeClr>
                </a:solidFill>
              </a:rPr>
              <a:t>prije</a:t>
            </a:r>
            <a:r>
              <a:rPr lang="en-US" dirty="0">
                <a:solidFill>
                  <a:schemeClr val="bg1">
                    <a:lumMod val="75000"/>
                  </a:schemeClr>
                </a:solidFill>
              </a:rPr>
              <a:t> </a:t>
            </a:r>
            <a:r>
              <a:rPr lang="en-US" dirty="0" err="1">
                <a:solidFill>
                  <a:schemeClr val="bg1">
                    <a:lumMod val="75000"/>
                  </a:schemeClr>
                </a:solidFill>
              </a:rPr>
              <a:t>nastupa</a:t>
            </a:r>
            <a:r>
              <a:rPr lang="en-US" dirty="0">
                <a:solidFill>
                  <a:schemeClr val="bg1">
                    <a:lumMod val="75000"/>
                  </a:schemeClr>
                </a:solidFill>
              </a:rPr>
              <a:t> </a:t>
            </a:r>
            <a:r>
              <a:rPr lang="en-US" dirty="0" err="1">
                <a:solidFill>
                  <a:schemeClr val="bg1">
                    <a:lumMod val="75000"/>
                  </a:schemeClr>
                </a:solidFill>
              </a:rPr>
              <a:t>nepopravljivih</a:t>
            </a:r>
            <a:r>
              <a:rPr lang="en-US" dirty="0">
                <a:solidFill>
                  <a:schemeClr val="bg1">
                    <a:lumMod val="75000"/>
                  </a:schemeClr>
                </a:solidFill>
              </a:rPr>
              <a:t> </a:t>
            </a:r>
            <a:r>
              <a:rPr lang="en-US" dirty="0" err="1">
                <a:solidFill>
                  <a:schemeClr val="bg1">
                    <a:lumMod val="75000"/>
                  </a:schemeClr>
                </a:solidFill>
              </a:rPr>
              <a:t>oštećenja</a:t>
            </a:r>
            <a:r>
              <a:rPr lang="en-US" dirty="0">
                <a:solidFill>
                  <a:schemeClr val="bg1">
                    <a:lumMod val="75000"/>
                  </a:schemeClr>
                </a:solidFill>
              </a:rPr>
              <a:t> </a:t>
            </a:r>
            <a:r>
              <a:rPr lang="en-US" dirty="0" err="1">
                <a:solidFill>
                  <a:schemeClr val="bg1">
                    <a:lumMod val="75000"/>
                  </a:schemeClr>
                </a:solidFill>
              </a:rPr>
              <a:t>mozga</a:t>
            </a:r>
            <a:r>
              <a:rPr lang="en-US" dirty="0">
                <a:solidFill>
                  <a:schemeClr val="bg1">
                    <a:lumMod val="75000"/>
                  </a:schemeClr>
                </a:solidFill>
              </a:rPr>
              <a:t> </a:t>
            </a:r>
            <a:r>
              <a:rPr lang="en-US" dirty="0" err="1">
                <a:solidFill>
                  <a:schemeClr val="bg1">
                    <a:lumMod val="75000"/>
                  </a:schemeClr>
                </a:solidFill>
              </a:rPr>
              <a:t>i</a:t>
            </a:r>
            <a:r>
              <a:rPr lang="en-US" dirty="0">
                <a:solidFill>
                  <a:schemeClr val="bg1">
                    <a:lumMod val="75000"/>
                  </a:schemeClr>
                </a:solidFill>
              </a:rPr>
              <a:t> </a:t>
            </a:r>
            <a:r>
              <a:rPr lang="en-US" dirty="0" err="1">
                <a:solidFill>
                  <a:schemeClr val="bg1">
                    <a:lumMod val="75000"/>
                  </a:schemeClr>
                </a:solidFill>
              </a:rPr>
              <a:t>posljedičnog</a:t>
            </a:r>
            <a:r>
              <a:rPr lang="en-US" dirty="0">
                <a:solidFill>
                  <a:schemeClr val="bg1">
                    <a:lumMod val="75000"/>
                  </a:schemeClr>
                </a:solidFill>
              </a:rPr>
              <a:t> </a:t>
            </a:r>
            <a:r>
              <a:rPr lang="en-US" dirty="0" err="1">
                <a:solidFill>
                  <a:schemeClr val="bg1">
                    <a:lumMod val="75000"/>
                  </a:schemeClr>
                </a:solidFill>
              </a:rPr>
              <a:t>gubitka</a:t>
            </a:r>
            <a:r>
              <a:rPr lang="en-US" dirty="0">
                <a:solidFill>
                  <a:schemeClr val="bg1">
                    <a:lumMod val="75000"/>
                  </a:schemeClr>
                </a:solidFill>
              </a:rPr>
              <a:t> </a:t>
            </a:r>
            <a:r>
              <a:rPr lang="en-US" dirty="0" err="1">
                <a:solidFill>
                  <a:schemeClr val="bg1">
                    <a:lumMod val="75000"/>
                  </a:schemeClr>
                </a:solidFill>
              </a:rPr>
              <a:t>mentalnih</a:t>
            </a:r>
            <a:r>
              <a:rPr lang="en-US" dirty="0">
                <a:solidFill>
                  <a:schemeClr val="bg1">
                    <a:lumMod val="75000"/>
                  </a:schemeClr>
                </a:solidFill>
              </a:rPr>
              <a:t> </a:t>
            </a:r>
            <a:r>
              <a:rPr lang="en-US" dirty="0" err="1" smtClean="0">
                <a:solidFill>
                  <a:schemeClr val="bg1">
                    <a:lumMod val="75000"/>
                  </a:schemeClr>
                </a:solidFill>
              </a:rPr>
              <a:t>sposobnosti</a:t>
            </a:r>
            <a:r>
              <a:rPr lang="en-US" dirty="0" smtClean="0">
                <a:solidFill>
                  <a:schemeClr val="bg1">
                    <a:lumMod val="75000"/>
                  </a:schemeClr>
                </a:solidFill>
              </a:rPr>
              <a:t>.</a:t>
            </a:r>
            <a:r>
              <a:rPr lang="hr-HR" dirty="0" smtClean="0">
                <a:solidFill>
                  <a:schemeClr val="bg1">
                    <a:lumMod val="75000"/>
                  </a:schemeClr>
                </a:solidFill>
              </a:rPr>
              <a:t> Najprije treba isključiti reverzibilne uzroke demencije!</a:t>
            </a:r>
          </a:p>
          <a:p>
            <a:endParaRPr lang="hr-HR" dirty="0" smtClean="0">
              <a:solidFill>
                <a:schemeClr val="bg1">
                  <a:lumMod val="75000"/>
                </a:schemeClr>
              </a:solidFill>
            </a:endParaRPr>
          </a:p>
          <a:p>
            <a:r>
              <a:rPr lang="en-US" dirty="0" err="1" smtClean="0">
                <a:solidFill>
                  <a:schemeClr val="bg1">
                    <a:lumMod val="75000"/>
                  </a:schemeClr>
                </a:solidFill>
              </a:rPr>
              <a:t>Najvažnija</a:t>
            </a:r>
            <a:r>
              <a:rPr lang="en-US" dirty="0" smtClean="0">
                <a:solidFill>
                  <a:schemeClr val="bg1">
                    <a:lumMod val="75000"/>
                  </a:schemeClr>
                </a:solidFill>
              </a:rPr>
              <a:t> </a:t>
            </a:r>
            <a:r>
              <a:rPr lang="en-US" dirty="0" err="1">
                <a:solidFill>
                  <a:schemeClr val="bg1">
                    <a:lumMod val="75000"/>
                  </a:schemeClr>
                </a:solidFill>
              </a:rPr>
              <a:t>strategija</a:t>
            </a:r>
            <a:r>
              <a:rPr lang="en-US" dirty="0">
                <a:solidFill>
                  <a:schemeClr val="bg1">
                    <a:lumMod val="75000"/>
                  </a:schemeClr>
                </a:solidFill>
              </a:rPr>
              <a:t> </a:t>
            </a:r>
            <a:r>
              <a:rPr lang="en-US" dirty="0" err="1">
                <a:solidFill>
                  <a:schemeClr val="bg1">
                    <a:lumMod val="75000"/>
                  </a:schemeClr>
                </a:solidFill>
              </a:rPr>
              <a:t>za</a:t>
            </a:r>
            <a:r>
              <a:rPr lang="en-US" dirty="0">
                <a:solidFill>
                  <a:schemeClr val="bg1">
                    <a:lumMod val="75000"/>
                  </a:schemeClr>
                </a:solidFill>
              </a:rPr>
              <a:t> </a:t>
            </a:r>
            <a:r>
              <a:rPr lang="en-US" dirty="0" err="1">
                <a:solidFill>
                  <a:schemeClr val="bg1">
                    <a:lumMod val="75000"/>
                  </a:schemeClr>
                </a:solidFill>
              </a:rPr>
              <a:t>ostvarenje</a:t>
            </a:r>
            <a:r>
              <a:rPr lang="en-US" dirty="0">
                <a:solidFill>
                  <a:schemeClr val="bg1">
                    <a:lumMod val="75000"/>
                  </a:schemeClr>
                </a:solidFill>
              </a:rPr>
              <a:t> tog </a:t>
            </a:r>
            <a:r>
              <a:rPr lang="en-US" dirty="0" err="1">
                <a:solidFill>
                  <a:schemeClr val="bg1">
                    <a:lumMod val="75000"/>
                  </a:schemeClr>
                </a:solidFill>
              </a:rPr>
              <a:t>cilja</a:t>
            </a:r>
            <a:r>
              <a:rPr lang="en-US" dirty="0">
                <a:solidFill>
                  <a:schemeClr val="bg1">
                    <a:lumMod val="75000"/>
                  </a:schemeClr>
                </a:solidFill>
              </a:rPr>
              <a:t> je </a:t>
            </a:r>
            <a:r>
              <a:rPr lang="en-US" dirty="0" err="1">
                <a:solidFill>
                  <a:schemeClr val="bg1">
                    <a:lumMod val="75000"/>
                  </a:schemeClr>
                </a:solidFill>
              </a:rPr>
              <a:t>iznalaženje</a:t>
            </a:r>
            <a:r>
              <a:rPr lang="en-US" dirty="0">
                <a:solidFill>
                  <a:schemeClr val="bg1">
                    <a:lumMod val="75000"/>
                  </a:schemeClr>
                </a:solidFill>
              </a:rPr>
              <a:t> </a:t>
            </a:r>
            <a:r>
              <a:rPr lang="en-US" dirty="0" err="1">
                <a:solidFill>
                  <a:schemeClr val="bg1">
                    <a:lumMod val="75000"/>
                  </a:schemeClr>
                </a:solidFill>
              </a:rPr>
              <a:t>bioloških</a:t>
            </a:r>
            <a:r>
              <a:rPr lang="en-US" dirty="0">
                <a:solidFill>
                  <a:schemeClr val="bg1">
                    <a:lumMod val="75000"/>
                  </a:schemeClr>
                </a:solidFill>
              </a:rPr>
              <a:t> </a:t>
            </a:r>
            <a:r>
              <a:rPr lang="en-US" dirty="0" err="1">
                <a:solidFill>
                  <a:schemeClr val="bg1">
                    <a:lumMod val="75000"/>
                  </a:schemeClr>
                </a:solidFill>
              </a:rPr>
              <a:t>biljega</a:t>
            </a:r>
            <a:r>
              <a:rPr lang="en-US" dirty="0">
                <a:solidFill>
                  <a:schemeClr val="bg1">
                    <a:lumMod val="75000"/>
                  </a:schemeClr>
                </a:solidFill>
              </a:rPr>
              <a:t> (</a:t>
            </a:r>
            <a:r>
              <a:rPr lang="en-US" dirty="0" err="1">
                <a:solidFill>
                  <a:schemeClr val="bg1">
                    <a:lumMod val="75000"/>
                  </a:schemeClr>
                </a:solidFill>
              </a:rPr>
              <a:t>biomarkera</a:t>
            </a:r>
            <a:r>
              <a:rPr lang="en-US" dirty="0">
                <a:solidFill>
                  <a:schemeClr val="bg1">
                    <a:lumMod val="75000"/>
                  </a:schemeClr>
                </a:solidFill>
              </a:rPr>
              <a:t>) </a:t>
            </a:r>
            <a:r>
              <a:rPr lang="en-US" dirty="0" err="1">
                <a:solidFill>
                  <a:schemeClr val="bg1">
                    <a:lumMod val="75000"/>
                  </a:schemeClr>
                </a:solidFill>
              </a:rPr>
              <a:t>kojima</a:t>
            </a:r>
            <a:r>
              <a:rPr lang="en-US" dirty="0">
                <a:solidFill>
                  <a:schemeClr val="bg1">
                    <a:lumMod val="75000"/>
                  </a:schemeClr>
                </a:solidFill>
              </a:rPr>
              <a:t> bi se </a:t>
            </a:r>
            <a:r>
              <a:rPr lang="en-US" dirty="0" err="1">
                <a:solidFill>
                  <a:schemeClr val="bg1">
                    <a:lumMod val="75000"/>
                  </a:schemeClr>
                </a:solidFill>
              </a:rPr>
              <a:t>što</a:t>
            </a:r>
            <a:r>
              <a:rPr lang="en-US" dirty="0">
                <a:solidFill>
                  <a:schemeClr val="bg1">
                    <a:lumMod val="75000"/>
                  </a:schemeClr>
                </a:solidFill>
              </a:rPr>
              <a:t> </a:t>
            </a:r>
            <a:r>
              <a:rPr lang="en-US" dirty="0" err="1">
                <a:solidFill>
                  <a:schemeClr val="bg1">
                    <a:lumMod val="75000"/>
                  </a:schemeClr>
                </a:solidFill>
              </a:rPr>
              <a:t>ranije</a:t>
            </a:r>
            <a:r>
              <a:rPr lang="en-US" dirty="0">
                <a:solidFill>
                  <a:schemeClr val="bg1">
                    <a:lumMod val="75000"/>
                  </a:schemeClr>
                </a:solidFill>
              </a:rPr>
              <a:t> </a:t>
            </a:r>
            <a:r>
              <a:rPr lang="en-US" dirty="0" err="1">
                <a:solidFill>
                  <a:schemeClr val="bg1">
                    <a:lumMod val="75000"/>
                  </a:schemeClr>
                </a:solidFill>
              </a:rPr>
              <a:t>i</a:t>
            </a:r>
            <a:r>
              <a:rPr lang="en-US" dirty="0">
                <a:solidFill>
                  <a:schemeClr val="bg1">
                    <a:lumMod val="75000"/>
                  </a:schemeClr>
                </a:solidFill>
              </a:rPr>
              <a:t> </a:t>
            </a:r>
            <a:r>
              <a:rPr lang="en-US" dirty="0" err="1">
                <a:solidFill>
                  <a:schemeClr val="bg1">
                    <a:lumMod val="75000"/>
                  </a:schemeClr>
                </a:solidFill>
              </a:rPr>
              <a:t>pouzdanije</a:t>
            </a:r>
            <a:r>
              <a:rPr lang="en-US" dirty="0">
                <a:solidFill>
                  <a:schemeClr val="bg1">
                    <a:lumMod val="75000"/>
                  </a:schemeClr>
                </a:solidFill>
              </a:rPr>
              <a:t> </a:t>
            </a:r>
            <a:r>
              <a:rPr lang="en-US" dirty="0" err="1" smtClean="0">
                <a:solidFill>
                  <a:schemeClr val="bg1">
                    <a:lumMod val="75000"/>
                  </a:schemeClr>
                </a:solidFill>
              </a:rPr>
              <a:t>otkril</a:t>
            </a:r>
            <a:r>
              <a:rPr lang="hr-HR" dirty="0" smtClean="0">
                <a:solidFill>
                  <a:schemeClr val="bg1">
                    <a:lumMod val="75000"/>
                  </a:schemeClr>
                </a:solidFill>
              </a:rPr>
              <a:t>o patološki proces, po mogućnosti i prije nastupa kliničkih simptoma i znakova bolesti (</a:t>
            </a:r>
            <a:r>
              <a:rPr lang="hr-HR" dirty="0" err="1" smtClean="0">
                <a:solidFill>
                  <a:schemeClr val="bg1">
                    <a:lumMod val="75000"/>
                  </a:schemeClr>
                </a:solidFill>
              </a:rPr>
              <a:t>pretklinički</a:t>
            </a:r>
            <a:r>
              <a:rPr lang="hr-HR" dirty="0" smtClean="0">
                <a:solidFill>
                  <a:schemeClr val="bg1">
                    <a:lumMod val="75000"/>
                  </a:schemeClr>
                </a:solidFill>
              </a:rPr>
              <a:t>/</a:t>
            </a:r>
            <a:r>
              <a:rPr lang="hr-HR" dirty="0" err="1" smtClean="0">
                <a:solidFill>
                  <a:schemeClr val="bg1">
                    <a:lumMod val="75000"/>
                  </a:schemeClr>
                </a:solidFill>
              </a:rPr>
              <a:t>prodromalni</a:t>
            </a:r>
            <a:r>
              <a:rPr lang="hr-HR" dirty="0" smtClean="0">
                <a:solidFill>
                  <a:schemeClr val="bg1">
                    <a:lumMod val="75000"/>
                  </a:schemeClr>
                </a:solidFill>
              </a:rPr>
              <a:t> stadij)</a:t>
            </a:r>
            <a:r>
              <a:rPr lang="en-US" dirty="0" smtClean="0">
                <a:solidFill>
                  <a:schemeClr val="bg1">
                    <a:lumMod val="75000"/>
                  </a:schemeClr>
                </a:solidFill>
              </a:rPr>
              <a:t>.</a:t>
            </a:r>
            <a:endParaRPr lang="hr-HR" dirty="0" smtClean="0">
              <a:solidFill>
                <a:schemeClr val="bg1">
                  <a:lumMod val="75000"/>
                </a:schemeClr>
              </a:solidFill>
            </a:endParaRPr>
          </a:p>
          <a:p>
            <a:endParaRPr lang="hr-HR" dirty="0" smtClean="0"/>
          </a:p>
          <a:p>
            <a:r>
              <a:rPr lang="en-US" dirty="0" smtClean="0"/>
              <a:t>Da </a:t>
            </a:r>
            <a:r>
              <a:rPr lang="en-US" dirty="0"/>
              <a:t>bi se </a:t>
            </a:r>
            <a:r>
              <a:rPr lang="en-US" dirty="0" err="1"/>
              <a:t>neki</a:t>
            </a:r>
            <a:r>
              <a:rPr lang="en-US" dirty="0"/>
              <a:t> biomarker </a:t>
            </a:r>
            <a:r>
              <a:rPr lang="en-US" dirty="0" err="1"/>
              <a:t>odobrio</a:t>
            </a:r>
            <a:r>
              <a:rPr lang="en-US" dirty="0"/>
              <a:t> </a:t>
            </a:r>
            <a:r>
              <a:rPr lang="en-US" dirty="0" err="1"/>
              <a:t>za</a:t>
            </a:r>
            <a:r>
              <a:rPr lang="en-US" dirty="0"/>
              <a:t> </a:t>
            </a:r>
            <a:r>
              <a:rPr lang="en-US" dirty="0" err="1"/>
              <a:t>uporabu</a:t>
            </a:r>
            <a:r>
              <a:rPr lang="en-US" dirty="0"/>
              <a:t> u </a:t>
            </a:r>
            <a:r>
              <a:rPr lang="en-US" dirty="0" err="1"/>
              <a:t>kliničkoj</a:t>
            </a:r>
            <a:r>
              <a:rPr lang="en-US" dirty="0"/>
              <a:t> </a:t>
            </a:r>
            <a:r>
              <a:rPr lang="en-US" dirty="0" err="1"/>
              <a:t>praksi</a:t>
            </a:r>
            <a:r>
              <a:rPr lang="en-US" dirty="0"/>
              <a:t> </a:t>
            </a:r>
            <a:r>
              <a:rPr lang="en-US" dirty="0" err="1"/>
              <a:t>najprije</a:t>
            </a:r>
            <a:r>
              <a:rPr lang="en-US" dirty="0"/>
              <a:t> mora </a:t>
            </a:r>
            <a:r>
              <a:rPr lang="en-US" dirty="0" err="1"/>
              <a:t>proći</a:t>
            </a:r>
            <a:r>
              <a:rPr lang="en-US" dirty="0"/>
              <a:t> </a:t>
            </a:r>
            <a:r>
              <a:rPr lang="en-US" dirty="0" err="1">
                <a:solidFill>
                  <a:srgbClr val="FF0000"/>
                </a:solidFill>
              </a:rPr>
              <a:t>postupak</a:t>
            </a:r>
            <a:r>
              <a:rPr lang="en-US" dirty="0">
                <a:solidFill>
                  <a:srgbClr val="FF0000"/>
                </a:solidFill>
              </a:rPr>
              <a:t> </a:t>
            </a:r>
            <a:r>
              <a:rPr lang="en-US" dirty="0" err="1">
                <a:solidFill>
                  <a:srgbClr val="FF0000"/>
                </a:solidFill>
              </a:rPr>
              <a:t>validacije</a:t>
            </a:r>
            <a:r>
              <a:rPr lang="en-US" dirty="0"/>
              <a:t> </a:t>
            </a:r>
            <a:r>
              <a:rPr lang="hr-HR" dirty="0" smtClean="0"/>
              <a:t>(osjetljivost, specifičnost, korelacija s napredovanjem bolesti) </a:t>
            </a:r>
            <a:r>
              <a:rPr lang="en-US" dirty="0" err="1" smtClean="0"/>
              <a:t>kroz</a:t>
            </a:r>
            <a:r>
              <a:rPr lang="en-US" dirty="0" smtClean="0"/>
              <a:t> </a:t>
            </a:r>
            <a:r>
              <a:rPr lang="en-US" dirty="0" err="1"/>
              <a:t>veći</a:t>
            </a:r>
            <a:r>
              <a:rPr lang="en-US" dirty="0"/>
              <a:t> </a:t>
            </a:r>
            <a:r>
              <a:rPr lang="en-US" dirty="0" err="1"/>
              <a:t>broj</a:t>
            </a:r>
            <a:r>
              <a:rPr lang="en-US" dirty="0"/>
              <a:t> </a:t>
            </a:r>
            <a:r>
              <a:rPr lang="en-US" dirty="0" err="1"/>
              <a:t>multicentričnih</a:t>
            </a:r>
            <a:r>
              <a:rPr lang="en-US" dirty="0"/>
              <a:t> </a:t>
            </a:r>
            <a:r>
              <a:rPr lang="en-US" dirty="0" err="1"/>
              <a:t>istraživanja</a:t>
            </a:r>
            <a:r>
              <a:rPr lang="en-US" dirty="0"/>
              <a:t> </a:t>
            </a:r>
            <a:r>
              <a:rPr lang="en-US" dirty="0" err="1"/>
              <a:t>na</a:t>
            </a:r>
            <a:r>
              <a:rPr lang="en-US" dirty="0"/>
              <a:t> </a:t>
            </a:r>
            <a:r>
              <a:rPr lang="en-US" dirty="0" err="1"/>
              <a:t>velikom</a:t>
            </a:r>
            <a:r>
              <a:rPr lang="en-US" dirty="0"/>
              <a:t> </a:t>
            </a:r>
            <a:r>
              <a:rPr lang="en-US" dirty="0" err="1"/>
              <a:t>broju</a:t>
            </a:r>
            <a:r>
              <a:rPr lang="en-US" dirty="0"/>
              <a:t> </a:t>
            </a:r>
            <a:r>
              <a:rPr lang="en-US" dirty="0" err="1"/>
              <a:t>ispitanika</a:t>
            </a:r>
            <a:r>
              <a:rPr lang="en-US" dirty="0" smtClean="0"/>
              <a:t>.</a:t>
            </a:r>
            <a:endParaRPr lang="hr-HR" dirty="0" smtClean="0"/>
          </a:p>
        </p:txBody>
      </p:sp>
    </p:spTree>
    <p:extLst>
      <p:ext uri="{BB962C8B-B14F-4D97-AF65-F5344CB8AC3E}">
        <p14:creationId xmlns:p14="http://schemas.microsoft.com/office/powerpoint/2010/main" val="23130087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936104"/>
          </a:xfrm>
        </p:spPr>
        <p:txBody>
          <a:bodyPr>
            <a:normAutofit fontScale="90000"/>
          </a:bodyPr>
          <a:lstStyle/>
          <a:p>
            <a:r>
              <a:rPr lang="hr-HR" dirty="0" smtClean="0"/>
              <a:t>Glavna obilježja svih bioloških biljega</a:t>
            </a:r>
            <a:endParaRPr lang="en-US" dirty="0"/>
          </a:p>
        </p:txBody>
      </p:sp>
      <p:sp>
        <p:nvSpPr>
          <p:cNvPr id="3" name="Content Placeholder 2"/>
          <p:cNvSpPr>
            <a:spLocks noGrp="1"/>
          </p:cNvSpPr>
          <p:nvPr>
            <p:ph idx="1"/>
          </p:nvPr>
        </p:nvSpPr>
        <p:spPr>
          <a:xfrm>
            <a:off x="107504" y="1772816"/>
            <a:ext cx="3672408" cy="720080"/>
          </a:xfrm>
        </p:spPr>
        <p:txBody>
          <a:bodyPr>
            <a:noAutofit/>
          </a:bodyPr>
          <a:lstStyle/>
          <a:p>
            <a:pPr marL="0" indent="0">
              <a:buNone/>
            </a:pPr>
            <a:r>
              <a:rPr lang="hr-HR" sz="1800" dirty="0" smtClean="0">
                <a:solidFill>
                  <a:srgbClr val="FF0000"/>
                </a:solidFill>
              </a:rPr>
              <a:t>1</a:t>
            </a:r>
            <a:r>
              <a:rPr lang="hr-HR" sz="1800" dirty="0" smtClean="0"/>
              <a:t> (Patološka) specifičnost</a:t>
            </a:r>
          </a:p>
          <a:p>
            <a:pPr marL="0" indent="0">
              <a:buNone/>
            </a:pPr>
            <a:endParaRPr lang="hr-HR" sz="1800" dirty="0"/>
          </a:p>
          <a:p>
            <a:pPr marL="0" indent="0">
              <a:buNone/>
            </a:pPr>
            <a:endParaRPr lang="hr-HR" sz="1800" dirty="0" smtClean="0"/>
          </a:p>
          <a:p>
            <a:pPr marL="0" indent="0">
              <a:buNone/>
            </a:pPr>
            <a:endParaRPr lang="hr-HR" sz="1800" dirty="0"/>
          </a:p>
          <a:p>
            <a:pPr marL="0" indent="0">
              <a:buNone/>
            </a:pPr>
            <a:endParaRPr lang="hr-HR" sz="1800" dirty="0"/>
          </a:p>
          <a:p>
            <a:pPr marL="0" indent="0">
              <a:buNone/>
            </a:pPr>
            <a:r>
              <a:rPr lang="hr-HR" sz="1800" dirty="0" smtClean="0">
                <a:solidFill>
                  <a:srgbClr val="92D050"/>
                </a:solidFill>
              </a:rPr>
              <a:t>2</a:t>
            </a:r>
            <a:r>
              <a:rPr lang="hr-HR" sz="1800" dirty="0" smtClean="0"/>
              <a:t> (Rana dijagnostička) osjetljivost</a:t>
            </a:r>
          </a:p>
          <a:p>
            <a:pPr marL="0" indent="0">
              <a:buNone/>
            </a:pPr>
            <a:endParaRPr lang="hr-HR" sz="1800" dirty="0"/>
          </a:p>
          <a:p>
            <a:pPr marL="0" indent="0">
              <a:buNone/>
            </a:pPr>
            <a:endParaRPr lang="hr-HR" sz="1800" dirty="0" smtClean="0"/>
          </a:p>
          <a:p>
            <a:pPr marL="0" indent="0">
              <a:buNone/>
            </a:pPr>
            <a:endParaRPr lang="hr-HR" sz="1800" dirty="0" smtClean="0"/>
          </a:p>
          <a:p>
            <a:pPr marL="0" indent="0">
              <a:buNone/>
            </a:pPr>
            <a:endParaRPr lang="hr-HR" sz="1800" dirty="0"/>
          </a:p>
          <a:p>
            <a:pPr marL="0" indent="0">
              <a:buNone/>
            </a:pPr>
            <a:endParaRPr lang="hr-HR" sz="1800" dirty="0" smtClean="0"/>
          </a:p>
          <a:p>
            <a:pPr marL="0" indent="0">
              <a:buNone/>
            </a:pPr>
            <a:endParaRPr lang="hr-HR" sz="1800" dirty="0"/>
          </a:p>
          <a:p>
            <a:pPr marL="0" indent="0">
              <a:buNone/>
            </a:pPr>
            <a:r>
              <a:rPr lang="hr-HR" sz="1800" dirty="0" smtClean="0">
                <a:solidFill>
                  <a:srgbClr val="00B0F0"/>
                </a:solidFill>
              </a:rPr>
              <a:t>3</a:t>
            </a:r>
            <a:r>
              <a:rPr lang="hr-HR" sz="1800" dirty="0" smtClean="0"/>
              <a:t> Korelacija s progresijom bolesti</a:t>
            </a:r>
          </a:p>
          <a:p>
            <a:pPr marL="0" indent="0">
              <a:buNone/>
            </a:pPr>
            <a:endParaRPr lang="hr-HR"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7904" y="692696"/>
            <a:ext cx="5328592" cy="275501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286" y="2127031"/>
            <a:ext cx="3468618" cy="108367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1" y="3958123"/>
            <a:ext cx="3528391" cy="112706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9912" y="3802514"/>
            <a:ext cx="5112568" cy="1930742"/>
          </a:xfrm>
          <a:prstGeom prst="rect">
            <a:avLst/>
          </a:prstGeom>
        </p:spPr>
      </p:pic>
      <p:sp>
        <p:nvSpPr>
          <p:cNvPr id="8" name="TextBox 7"/>
          <p:cNvSpPr txBox="1"/>
          <p:nvPr/>
        </p:nvSpPr>
        <p:spPr>
          <a:xfrm>
            <a:off x="3959932" y="5736158"/>
            <a:ext cx="4752528"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600" b="0" i="0" u="none" strike="noStrike" kern="1200" cap="none" spc="0" normalizeH="0" baseline="0" noProof="0" dirty="0" smtClean="0">
                <a:ln>
                  <a:noFill/>
                </a:ln>
                <a:solidFill>
                  <a:prstClr val="black"/>
                </a:solidFill>
                <a:effectLst/>
                <a:uLnTx/>
                <a:uFillTx/>
                <a:latin typeface="Calibri"/>
                <a:ea typeface="+mn-ea"/>
                <a:cs typeface="+mn-cs"/>
              </a:rPr>
              <a:t>Specifičnost i osjetljivost nekog biljega ne mogu se promatrati odvojeno. Prema preporukama međunarodnih konzorcija „idealan” biološki biljeg bi trebao imati i specifičnost i osjetljivost </a:t>
            </a:r>
            <a:r>
              <a:rPr kumimoji="0" lang="hr-HR" sz="1600" b="1" i="0" u="sng" strike="noStrike" kern="1200" cap="none" spc="0" normalizeH="0" baseline="0" noProof="0" dirty="0" smtClean="0">
                <a:ln>
                  <a:noFill/>
                </a:ln>
                <a:solidFill>
                  <a:prstClr val="black"/>
                </a:solidFill>
                <a:effectLst/>
                <a:uLnTx/>
                <a:uFillTx/>
                <a:latin typeface="Calibri"/>
                <a:ea typeface="+mn-ea"/>
                <a:cs typeface="+mn-cs"/>
              </a:rPr>
              <a:t>veću od 85%</a:t>
            </a:r>
            <a:r>
              <a:rPr kumimoji="0" lang="hr-HR" sz="1600" b="0" i="0" u="none" strike="noStrike" kern="1200" cap="none" spc="0" normalizeH="0" baseline="0" noProof="0" dirty="0" smtClean="0">
                <a:ln>
                  <a:noFill/>
                </a:ln>
                <a:solidFill>
                  <a:prstClr val="black"/>
                </a:solidFill>
                <a:effectLst/>
                <a:uLnTx/>
                <a:uFillTx/>
                <a:latin typeface="Calibri"/>
                <a:ea typeface="+mn-ea"/>
                <a:cs typeface="+mn-cs"/>
              </a:rPr>
              <a:t>.</a:t>
            </a:r>
            <a:endParaRPr kumimoji="0" lang="hr-HR"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8"/>
          <p:cNvSpPr txBox="1"/>
          <p:nvPr/>
        </p:nvSpPr>
        <p:spPr>
          <a:xfrm>
            <a:off x="3707904" y="3433727"/>
            <a:ext cx="237626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000" b="0" i="0" u="none" strike="noStrike" kern="1200" cap="none" spc="0" normalizeH="0" baseline="0" noProof="0" dirty="0" err="1" smtClean="0">
                <a:ln>
                  <a:noFill/>
                </a:ln>
                <a:solidFill>
                  <a:prstClr val="black"/>
                </a:solidFill>
                <a:effectLst/>
                <a:uLnTx/>
                <a:uFillTx/>
                <a:latin typeface="Calibri"/>
                <a:ea typeface="+mn-ea"/>
                <a:cs typeface="+mn-cs"/>
              </a:rPr>
              <a:t>Sensitivity</a:t>
            </a:r>
            <a:r>
              <a:rPr kumimoji="0" lang="hr-HR" sz="1000" b="0" i="0" u="none" strike="noStrike" kern="1200" cap="none" spc="0" normalizeH="0" baseline="0" noProof="0" dirty="0" smtClean="0">
                <a:ln>
                  <a:noFill/>
                </a:ln>
                <a:solidFill>
                  <a:prstClr val="black"/>
                </a:solidFill>
                <a:effectLst/>
                <a:uLnTx/>
                <a:uFillTx/>
                <a:latin typeface="Calibri"/>
                <a:ea typeface="+mn-ea"/>
                <a:cs typeface="+mn-cs"/>
              </a:rPr>
              <a:t> = hit rate=</a:t>
            </a:r>
            <a:r>
              <a:rPr kumimoji="0" lang="hr-HR" sz="1000" b="1" i="0" u="none" strike="noStrike" kern="1200" cap="none" spc="0" normalizeH="0" baseline="0" noProof="0" dirty="0" smtClean="0">
                <a:ln>
                  <a:noFill/>
                </a:ln>
                <a:solidFill>
                  <a:prstClr val="black"/>
                </a:solidFill>
                <a:effectLst/>
                <a:uLnTx/>
                <a:uFillTx/>
                <a:latin typeface="Calibri"/>
                <a:ea typeface="+mn-ea"/>
                <a:cs typeface="+mn-cs"/>
              </a:rPr>
              <a:t>TPR</a:t>
            </a:r>
            <a:r>
              <a:rPr kumimoji="0" lang="hr-HR" sz="1000" b="0" i="0" u="none" strike="noStrike" kern="1200" cap="none" spc="0" normalizeH="0" baseline="0" noProof="0" dirty="0" smtClean="0">
                <a:ln>
                  <a:noFill/>
                </a:ln>
                <a:solidFill>
                  <a:prstClr val="black"/>
                </a:solidFill>
                <a:effectLst/>
                <a:uLnTx/>
                <a:uFillTx/>
                <a:latin typeface="Calibri"/>
                <a:ea typeface="+mn-ea"/>
                <a:cs typeface="+mn-cs"/>
              </a:rPr>
              <a:t>=TP/P=TP(</a:t>
            </a:r>
            <a:r>
              <a:rPr kumimoji="0" lang="hr-HR" sz="1000" b="0" i="0" u="none" strike="noStrike" kern="1200" cap="none" spc="0" normalizeH="0" baseline="0" noProof="0" dirty="0" err="1" smtClean="0">
                <a:ln>
                  <a:noFill/>
                </a:ln>
                <a:solidFill>
                  <a:prstClr val="black"/>
                </a:solidFill>
                <a:effectLst/>
                <a:uLnTx/>
                <a:uFillTx/>
                <a:latin typeface="Calibri"/>
                <a:ea typeface="+mn-ea"/>
                <a:cs typeface="+mn-cs"/>
              </a:rPr>
              <a:t>TP</a:t>
            </a:r>
            <a:r>
              <a:rPr kumimoji="0" lang="hr-HR" sz="1000" b="0" i="0" u="none" strike="noStrike" kern="1200" cap="none" spc="0" normalizeH="0" baseline="0" noProof="0" dirty="0" smtClean="0">
                <a:ln>
                  <a:noFill/>
                </a:ln>
                <a:solidFill>
                  <a:prstClr val="black"/>
                </a:solidFill>
                <a:effectLst/>
                <a:uLnTx/>
                <a:uFillTx/>
                <a:latin typeface="Calibri"/>
                <a:ea typeface="+mn-ea"/>
                <a:cs typeface="+mn-cs"/>
              </a:rPr>
              <a:t>+FN)</a:t>
            </a:r>
            <a:endParaRPr kumimoji="0" lang="hr-HR"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extBox 9"/>
          <p:cNvSpPr txBox="1"/>
          <p:nvPr/>
        </p:nvSpPr>
        <p:spPr>
          <a:xfrm>
            <a:off x="5940152" y="3429000"/>
            <a:ext cx="108012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000" b="1" i="0" u="none" strike="noStrike" kern="1200" cap="none" spc="0" normalizeH="0" baseline="0" noProof="0" dirty="0" smtClean="0">
                <a:ln>
                  <a:noFill/>
                </a:ln>
                <a:solidFill>
                  <a:prstClr val="black"/>
                </a:solidFill>
                <a:effectLst/>
                <a:uLnTx/>
                <a:uFillTx/>
                <a:latin typeface="Calibri"/>
                <a:ea typeface="+mn-ea"/>
                <a:cs typeface="+mn-cs"/>
              </a:rPr>
              <a:t>FPR</a:t>
            </a:r>
            <a:r>
              <a:rPr kumimoji="0" lang="hr-HR" sz="1000" b="0" i="0" u="none" strike="noStrike" kern="1200" cap="none" spc="0" normalizeH="0" baseline="0" noProof="0" dirty="0" smtClean="0">
                <a:ln>
                  <a:noFill/>
                </a:ln>
                <a:solidFill>
                  <a:prstClr val="black"/>
                </a:solidFill>
                <a:effectLst/>
                <a:uLnTx/>
                <a:uFillTx/>
                <a:latin typeface="Calibri"/>
                <a:ea typeface="+mn-ea"/>
                <a:cs typeface="+mn-cs"/>
              </a:rPr>
              <a:t>=1-TPR=FP/N</a:t>
            </a:r>
            <a:endParaRPr kumimoji="0" lang="hr-HR"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TextBox 10"/>
          <p:cNvSpPr txBox="1"/>
          <p:nvPr/>
        </p:nvSpPr>
        <p:spPr>
          <a:xfrm>
            <a:off x="683568" y="3182779"/>
            <a:ext cx="201622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000" b="0" i="0" u="none" strike="noStrike" kern="1200" cap="none" spc="0" normalizeH="0" baseline="0" noProof="0" dirty="0" smtClean="0">
                <a:ln>
                  <a:noFill/>
                </a:ln>
                <a:solidFill>
                  <a:prstClr val="black"/>
                </a:solidFill>
                <a:effectLst/>
                <a:uLnTx/>
                <a:uFillTx/>
                <a:latin typeface="Calibri"/>
                <a:ea typeface="+mn-ea"/>
                <a:cs typeface="+mn-cs"/>
              </a:rPr>
              <a:t>= da su negativni stvarno negativni</a:t>
            </a:r>
            <a:endParaRPr kumimoji="0" lang="hr-HR"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TextBox 11"/>
          <p:cNvSpPr txBox="1"/>
          <p:nvPr/>
        </p:nvSpPr>
        <p:spPr>
          <a:xfrm>
            <a:off x="755576" y="5126995"/>
            <a:ext cx="201622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000" b="0" i="0" u="none" strike="noStrike" kern="1200" cap="none" spc="0" normalizeH="0" baseline="0" noProof="0" dirty="0" smtClean="0">
                <a:ln>
                  <a:noFill/>
                </a:ln>
                <a:solidFill>
                  <a:prstClr val="black"/>
                </a:solidFill>
                <a:effectLst/>
                <a:uLnTx/>
                <a:uFillTx/>
                <a:latin typeface="Calibri"/>
                <a:ea typeface="+mn-ea"/>
                <a:cs typeface="+mn-cs"/>
              </a:rPr>
              <a:t>= da su pozitivni stvarno pozitivni</a:t>
            </a:r>
            <a:endParaRPr kumimoji="0" lang="hr-HR"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55002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1143000"/>
          </a:xfrm>
        </p:spPr>
        <p:txBody>
          <a:bodyPr>
            <a:noAutofit/>
          </a:bodyPr>
          <a:lstStyle/>
          <a:p>
            <a:r>
              <a:rPr lang="hr-HR" sz="3600" dirty="0" smtClean="0"/>
              <a:t>Grafički prikaz klasifikacijske f-je biljega (međuodnosa specifičnosti i osjetljivosti)</a:t>
            </a:r>
            <a:endParaRPr lang="hr-HR" sz="3600" dirty="0"/>
          </a:p>
        </p:txBody>
      </p:sp>
      <p:sp>
        <p:nvSpPr>
          <p:cNvPr id="5" name="TextBox 4"/>
          <p:cNvSpPr txBox="1"/>
          <p:nvPr/>
        </p:nvSpPr>
        <p:spPr>
          <a:xfrm rot="16200000">
            <a:off x="238419" y="3370096"/>
            <a:ext cx="284380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dirty="0" smtClean="0">
                <a:ln>
                  <a:noFill/>
                </a:ln>
                <a:solidFill>
                  <a:prstClr val="black"/>
                </a:solidFill>
                <a:effectLst/>
                <a:uLnTx/>
                <a:uFillTx/>
                <a:latin typeface="Calibri"/>
                <a:ea typeface="+mn-ea"/>
                <a:cs typeface="+mn-cs"/>
              </a:rPr>
              <a:t>Točno klasificirani ispitanici</a:t>
            </a:r>
            <a:endParaRPr kumimoji="0" lang="hr-HR"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1203323"/>
            <a:ext cx="4985859" cy="4990420"/>
          </a:xfrm>
          <a:prstGeom prst="rect">
            <a:avLst/>
          </a:prstGeom>
        </p:spPr>
      </p:pic>
      <p:sp>
        <p:nvSpPr>
          <p:cNvPr id="7" name="TextBox 6"/>
          <p:cNvSpPr txBox="1"/>
          <p:nvPr/>
        </p:nvSpPr>
        <p:spPr>
          <a:xfrm>
            <a:off x="2627784" y="5877272"/>
            <a:ext cx="352839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600" b="0" i="0" u="none" strike="noStrike" kern="1200" cap="none" spc="0" normalizeH="0" baseline="0" noProof="0" dirty="0" smtClean="0">
                <a:ln>
                  <a:noFill/>
                </a:ln>
                <a:solidFill>
                  <a:prstClr val="black"/>
                </a:solidFill>
                <a:effectLst/>
                <a:uLnTx/>
                <a:uFillTx/>
                <a:latin typeface="Calibri"/>
                <a:ea typeface="+mn-ea"/>
                <a:cs typeface="+mn-cs"/>
              </a:rPr>
              <a:t>Svi negativni + lažno pozitivni ispitanici</a:t>
            </a:r>
            <a:endParaRPr kumimoji="0" lang="hr-HR" sz="1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19094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5656" y="0"/>
            <a:ext cx="5575433" cy="238472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0022" y="2364480"/>
            <a:ext cx="5378242" cy="4376888"/>
          </a:xfrm>
          <a:prstGeom prst="rect">
            <a:avLst/>
          </a:prstGeom>
        </p:spPr>
      </p:pic>
    </p:spTree>
    <p:extLst>
      <p:ext uri="{BB962C8B-B14F-4D97-AF65-F5344CB8AC3E}">
        <p14:creationId xmlns:p14="http://schemas.microsoft.com/office/powerpoint/2010/main" val="28865926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solidFill>
                  <a:srgbClr val="FFFF00"/>
                </a:solidFill>
              </a:rPr>
              <a:t>6 </a:t>
            </a:r>
            <a:r>
              <a:rPr lang="hr-HR" dirty="0" err="1" smtClean="0">
                <a:solidFill>
                  <a:srgbClr val="FFFF00"/>
                </a:solidFill>
              </a:rPr>
              <a:t>main</a:t>
            </a:r>
            <a:r>
              <a:rPr lang="hr-HR" dirty="0" smtClean="0">
                <a:solidFill>
                  <a:srgbClr val="FFFF00"/>
                </a:solidFill>
              </a:rPr>
              <a:t> </a:t>
            </a:r>
            <a:r>
              <a:rPr lang="hr-HR" dirty="0" err="1" smtClean="0">
                <a:solidFill>
                  <a:srgbClr val="FFFF00"/>
                </a:solidFill>
              </a:rPr>
              <a:t>biomarker</a:t>
            </a:r>
            <a:r>
              <a:rPr lang="hr-HR" dirty="0" smtClean="0">
                <a:solidFill>
                  <a:srgbClr val="FFFF00"/>
                </a:solidFill>
              </a:rPr>
              <a:t> </a:t>
            </a:r>
            <a:r>
              <a:rPr lang="hr-HR" dirty="0" err="1" smtClean="0">
                <a:solidFill>
                  <a:srgbClr val="FFFF00"/>
                </a:solidFill>
              </a:rPr>
              <a:t>approaches</a:t>
            </a:r>
            <a:r>
              <a:rPr lang="hr-HR" dirty="0" smtClean="0">
                <a:solidFill>
                  <a:srgbClr val="FFFF00"/>
                </a:solidFill>
              </a:rPr>
              <a:t/>
            </a:r>
            <a:br>
              <a:rPr lang="hr-HR" dirty="0" smtClean="0">
                <a:solidFill>
                  <a:srgbClr val="FFFF00"/>
                </a:solidFill>
              </a:rPr>
            </a:br>
            <a:r>
              <a:rPr lang="hr-HR" sz="2700" dirty="0" smtClean="0">
                <a:solidFill>
                  <a:srgbClr val="FFFF00"/>
                </a:solidFill>
              </a:rPr>
              <a:t>to </a:t>
            </a:r>
            <a:r>
              <a:rPr lang="hr-HR" sz="2700" dirty="0" err="1" smtClean="0">
                <a:solidFill>
                  <a:srgbClr val="FFFF00"/>
                </a:solidFill>
              </a:rPr>
              <a:t>the</a:t>
            </a:r>
            <a:r>
              <a:rPr lang="hr-HR" sz="2700" dirty="0" smtClean="0">
                <a:solidFill>
                  <a:srgbClr val="FFFF00"/>
                </a:solidFill>
              </a:rPr>
              <a:t> </a:t>
            </a:r>
            <a:r>
              <a:rPr lang="hr-HR" sz="2700" dirty="0" err="1" smtClean="0">
                <a:solidFill>
                  <a:srgbClr val="FFFF00"/>
                </a:solidFill>
              </a:rPr>
              <a:t>diagnosis</a:t>
            </a:r>
            <a:r>
              <a:rPr lang="hr-HR" sz="2700" dirty="0" smtClean="0">
                <a:solidFill>
                  <a:srgbClr val="FFFF00"/>
                </a:solidFill>
              </a:rPr>
              <a:t> </a:t>
            </a:r>
            <a:r>
              <a:rPr lang="hr-HR" sz="2700" dirty="0" err="1" smtClean="0">
                <a:solidFill>
                  <a:srgbClr val="FFFF00"/>
                </a:solidFill>
              </a:rPr>
              <a:t>and</a:t>
            </a:r>
            <a:r>
              <a:rPr lang="hr-HR" sz="2700" dirty="0" smtClean="0">
                <a:solidFill>
                  <a:srgbClr val="FFFF00"/>
                </a:solidFill>
              </a:rPr>
              <a:t> </a:t>
            </a:r>
            <a:r>
              <a:rPr lang="hr-HR" sz="2700" dirty="0" err="1" smtClean="0">
                <a:solidFill>
                  <a:srgbClr val="FFFF00"/>
                </a:solidFill>
              </a:rPr>
              <a:t>monitoring</a:t>
            </a:r>
            <a:r>
              <a:rPr lang="hr-HR" sz="2700" dirty="0" smtClean="0">
                <a:solidFill>
                  <a:srgbClr val="FFFF00"/>
                </a:solidFill>
              </a:rPr>
              <a:t> </a:t>
            </a:r>
            <a:r>
              <a:rPr lang="hr-HR" sz="2700" dirty="0" err="1" smtClean="0">
                <a:solidFill>
                  <a:srgbClr val="FFFF00"/>
                </a:solidFill>
              </a:rPr>
              <a:t>potential</a:t>
            </a:r>
            <a:r>
              <a:rPr lang="hr-HR" sz="2700" dirty="0" smtClean="0">
                <a:solidFill>
                  <a:srgbClr val="FFFF00"/>
                </a:solidFill>
              </a:rPr>
              <a:t> </a:t>
            </a:r>
            <a:r>
              <a:rPr lang="hr-HR" sz="2700" dirty="0" err="1" smtClean="0">
                <a:solidFill>
                  <a:srgbClr val="FFFF00"/>
                </a:solidFill>
              </a:rPr>
              <a:t>treatments</a:t>
            </a:r>
            <a:r>
              <a:rPr lang="hr-HR" sz="2700" dirty="0" smtClean="0">
                <a:solidFill>
                  <a:srgbClr val="FFFF00"/>
                </a:solidFill>
              </a:rPr>
              <a:t> </a:t>
            </a:r>
            <a:r>
              <a:rPr lang="hr-HR" sz="2700" dirty="0" err="1" smtClean="0">
                <a:solidFill>
                  <a:srgbClr val="FFFF00"/>
                </a:solidFill>
              </a:rPr>
              <a:t>of</a:t>
            </a:r>
            <a:r>
              <a:rPr lang="hr-HR" sz="2700" dirty="0" smtClean="0">
                <a:solidFill>
                  <a:srgbClr val="FFFF00"/>
                </a:solidFill>
              </a:rPr>
              <a:t> AD</a:t>
            </a:r>
            <a:endParaRPr lang="en-US" sz="2700" dirty="0">
              <a:solidFill>
                <a:srgbClr val="FFFF00"/>
              </a:solidFill>
            </a:endParaRPr>
          </a:p>
        </p:txBody>
      </p:sp>
      <p:sp>
        <p:nvSpPr>
          <p:cNvPr id="3" name="Content Placeholder 2"/>
          <p:cNvSpPr>
            <a:spLocks noGrp="1"/>
          </p:cNvSpPr>
          <p:nvPr>
            <p:ph idx="1"/>
          </p:nvPr>
        </p:nvSpPr>
        <p:spPr>
          <a:xfrm>
            <a:off x="457200" y="1600200"/>
            <a:ext cx="8229600" cy="5069160"/>
          </a:xfrm>
        </p:spPr>
        <p:txBody>
          <a:bodyPr>
            <a:normAutofit fontScale="92500" lnSpcReduction="10000"/>
          </a:bodyPr>
          <a:lstStyle/>
          <a:p>
            <a:pPr marL="514350" indent="-514350">
              <a:buAutoNum type="arabicParenR"/>
            </a:pPr>
            <a:r>
              <a:rPr lang="en-US" dirty="0" smtClean="0"/>
              <a:t>behavioral </a:t>
            </a:r>
            <a:r>
              <a:rPr lang="en-US" dirty="0"/>
              <a:t>assessment, </a:t>
            </a:r>
            <a:r>
              <a:rPr lang="en-US" sz="1800" dirty="0"/>
              <a:t>including measurement of cognitive status using various neuropsychological scales (MMSE, ADAS-Cog, etc</a:t>
            </a:r>
            <a:r>
              <a:rPr lang="en-US" sz="1800" dirty="0" smtClean="0"/>
              <a:t>.)</a:t>
            </a:r>
            <a:endParaRPr lang="hr-HR" sz="1800" dirty="0" smtClean="0"/>
          </a:p>
          <a:p>
            <a:pPr marL="514350" indent="-514350">
              <a:buAutoNum type="arabicParenR"/>
            </a:pPr>
            <a:r>
              <a:rPr lang="en-US" dirty="0" smtClean="0"/>
              <a:t>changes </a:t>
            </a:r>
            <a:r>
              <a:rPr lang="en-US" dirty="0"/>
              <a:t>in brain structure </a:t>
            </a:r>
            <a:r>
              <a:rPr lang="en-US" sz="1800" dirty="0"/>
              <a:t>(mainly volume of the cerebral cortex, particularly </a:t>
            </a:r>
            <a:r>
              <a:rPr lang="en-US" sz="1800" dirty="0" err="1"/>
              <a:t>entorhinal</a:t>
            </a:r>
            <a:r>
              <a:rPr lang="en-US" sz="1800" dirty="0"/>
              <a:t> cortex and hippocampus</a:t>
            </a:r>
            <a:r>
              <a:rPr lang="en-US" sz="1800" dirty="0" smtClean="0"/>
              <a:t>)</a:t>
            </a:r>
            <a:endParaRPr lang="hr-HR" sz="1800" dirty="0" smtClean="0"/>
          </a:p>
          <a:p>
            <a:pPr marL="514350" indent="-514350">
              <a:buAutoNum type="arabicParenR"/>
            </a:pPr>
            <a:r>
              <a:rPr lang="en-US" dirty="0" smtClean="0"/>
              <a:t>alterations </a:t>
            </a:r>
            <a:r>
              <a:rPr lang="en-US" dirty="0"/>
              <a:t>in </a:t>
            </a:r>
            <a:r>
              <a:rPr lang="en-US" dirty="0" smtClean="0"/>
              <a:t>brain</a:t>
            </a:r>
            <a:r>
              <a:rPr lang="hr-HR" dirty="0" smtClean="0"/>
              <a:t>’s </a:t>
            </a:r>
            <a:r>
              <a:rPr lang="hr-HR" dirty="0" err="1" smtClean="0"/>
              <a:t>functional</a:t>
            </a:r>
            <a:r>
              <a:rPr lang="hr-HR" dirty="0" smtClean="0"/>
              <a:t> (</a:t>
            </a:r>
            <a:r>
              <a:rPr lang="hr-HR" dirty="0" err="1" smtClean="0"/>
              <a:t>fMRI</a:t>
            </a:r>
            <a:r>
              <a:rPr lang="hr-HR" dirty="0" smtClean="0"/>
              <a:t>) </a:t>
            </a:r>
            <a:r>
              <a:rPr lang="hr-HR" dirty="0" err="1" smtClean="0"/>
              <a:t>and</a:t>
            </a:r>
            <a:r>
              <a:rPr lang="hr-HR" dirty="0" smtClean="0"/>
              <a:t> </a:t>
            </a:r>
            <a:r>
              <a:rPr lang="hr-HR" dirty="0" err="1" smtClean="0"/>
              <a:t>structural</a:t>
            </a:r>
            <a:r>
              <a:rPr lang="hr-HR" dirty="0" smtClean="0"/>
              <a:t> (DTI) </a:t>
            </a:r>
            <a:r>
              <a:rPr lang="hr-HR" dirty="0" err="1" smtClean="0"/>
              <a:t>connectivity</a:t>
            </a:r>
            <a:r>
              <a:rPr lang="hr-HR" dirty="0" smtClean="0"/>
              <a:t>,  </a:t>
            </a:r>
            <a:r>
              <a:rPr lang="hr-HR" dirty="0" err="1" smtClean="0"/>
              <a:t>and</a:t>
            </a:r>
            <a:r>
              <a:rPr lang="hr-HR" dirty="0" smtClean="0"/>
              <a:t> </a:t>
            </a:r>
            <a:r>
              <a:rPr lang="en-US" dirty="0" smtClean="0"/>
              <a:t>metabolism </a:t>
            </a:r>
            <a:r>
              <a:rPr lang="en-US" sz="3000" dirty="0" smtClean="0"/>
              <a:t>(</a:t>
            </a:r>
            <a:r>
              <a:rPr lang="hr-HR" sz="3000" dirty="0" smtClean="0"/>
              <a:t>FDG-PET</a:t>
            </a:r>
            <a:r>
              <a:rPr lang="en-US" sz="3000" dirty="0" smtClean="0"/>
              <a:t>)</a:t>
            </a:r>
            <a:r>
              <a:rPr lang="en-US" sz="1600" dirty="0" smtClean="0"/>
              <a:t> </a:t>
            </a:r>
            <a:r>
              <a:rPr lang="en-US" sz="1600" dirty="0"/>
              <a:t>most notably within the default mode network</a:t>
            </a:r>
            <a:endParaRPr lang="hr-HR" sz="1600" dirty="0" smtClean="0"/>
          </a:p>
          <a:p>
            <a:pPr marL="514350" indent="-514350">
              <a:buFont typeface="Arial" pitchFamily="34" charset="0"/>
              <a:buAutoNum type="arabicParenR"/>
            </a:pPr>
            <a:r>
              <a:rPr lang="en-US" dirty="0" smtClean="0"/>
              <a:t>measurement </a:t>
            </a:r>
            <a:r>
              <a:rPr lang="en-US" dirty="0"/>
              <a:t>of β-amyloid load </a:t>
            </a:r>
            <a:r>
              <a:rPr lang="en-US" sz="1600" dirty="0"/>
              <a:t>within the brain </a:t>
            </a:r>
            <a:r>
              <a:rPr lang="hr-HR" sz="3000" dirty="0" smtClean="0"/>
              <a:t>(P</a:t>
            </a:r>
            <a:r>
              <a:rPr lang="en-US" sz="3000" dirty="0" smtClean="0"/>
              <a:t>IB-PET</a:t>
            </a:r>
            <a:r>
              <a:rPr lang="hr-HR" sz="3000" dirty="0" smtClean="0"/>
              <a:t>), </a:t>
            </a:r>
            <a:r>
              <a:rPr lang="hr-HR" sz="3000" dirty="0" err="1" smtClean="0"/>
              <a:t>and</a:t>
            </a:r>
            <a:r>
              <a:rPr lang="hr-HR" sz="3000" dirty="0" smtClean="0"/>
              <a:t> </a:t>
            </a:r>
            <a:r>
              <a:rPr lang="hr-HR" sz="3000" dirty="0" err="1" smtClean="0"/>
              <a:t>of</a:t>
            </a:r>
            <a:r>
              <a:rPr lang="hr-HR" sz="3000" dirty="0" smtClean="0"/>
              <a:t> </a:t>
            </a:r>
            <a:r>
              <a:rPr lang="hr-HR" sz="3000" dirty="0" err="1" smtClean="0"/>
              <a:t>neurofibrillary</a:t>
            </a:r>
            <a:r>
              <a:rPr lang="hr-HR" sz="3000" dirty="0" smtClean="0"/>
              <a:t> </a:t>
            </a:r>
            <a:r>
              <a:rPr lang="hr-HR" sz="3000" dirty="0" err="1" smtClean="0"/>
              <a:t>tangles</a:t>
            </a:r>
            <a:r>
              <a:rPr lang="hr-HR" sz="3000" dirty="0" smtClean="0"/>
              <a:t> (FDDNP-PET)</a:t>
            </a:r>
          </a:p>
          <a:p>
            <a:pPr marL="514350" indent="-514350">
              <a:buAutoNum type="arabicParenR"/>
            </a:pPr>
            <a:r>
              <a:rPr lang="en-US" dirty="0" smtClean="0"/>
              <a:t>CSF </a:t>
            </a:r>
            <a:r>
              <a:rPr lang="en-US" dirty="0"/>
              <a:t>biomarker profiles </a:t>
            </a:r>
            <a:r>
              <a:rPr lang="en-US" sz="1500" dirty="0"/>
              <a:t>(the three main CSF biomarkers of AD being β-amyloid, total tau, and phosphorylated forms of tau proteins</a:t>
            </a:r>
            <a:r>
              <a:rPr lang="en-US" sz="1500" dirty="0" smtClean="0"/>
              <a:t>)</a:t>
            </a:r>
            <a:endParaRPr lang="hr-HR" sz="1500" dirty="0" smtClean="0"/>
          </a:p>
          <a:p>
            <a:pPr marL="514350" indent="-514350">
              <a:buAutoNum type="arabicParenR"/>
            </a:pPr>
            <a:r>
              <a:rPr lang="hr-HR" dirty="0" smtClean="0">
                <a:solidFill>
                  <a:schemeClr val="tx1">
                    <a:lumMod val="65000"/>
                  </a:schemeClr>
                </a:solidFill>
              </a:rPr>
              <a:t>(</a:t>
            </a:r>
            <a:r>
              <a:rPr lang="en-US" dirty="0" smtClean="0">
                <a:solidFill>
                  <a:schemeClr val="tx1">
                    <a:lumMod val="65000"/>
                  </a:schemeClr>
                </a:solidFill>
              </a:rPr>
              <a:t>post-mortem </a:t>
            </a:r>
            <a:r>
              <a:rPr lang="en-US" dirty="0">
                <a:solidFill>
                  <a:schemeClr val="tx1">
                    <a:lumMod val="65000"/>
                  </a:schemeClr>
                </a:solidFill>
              </a:rPr>
              <a:t>confirmation </a:t>
            </a:r>
            <a:r>
              <a:rPr lang="en-US" sz="1500" dirty="0">
                <a:solidFill>
                  <a:schemeClr val="tx1">
                    <a:lumMod val="65000"/>
                  </a:schemeClr>
                </a:solidFill>
              </a:rPr>
              <a:t>of characteristic AD </a:t>
            </a:r>
            <a:r>
              <a:rPr lang="en-US" sz="1500" dirty="0" smtClean="0">
                <a:solidFill>
                  <a:schemeClr val="tx1">
                    <a:lumMod val="65000"/>
                  </a:schemeClr>
                </a:solidFill>
              </a:rPr>
              <a:t>histopathology</a:t>
            </a:r>
            <a:r>
              <a:rPr lang="hr-HR" sz="1500" dirty="0" smtClean="0">
                <a:solidFill>
                  <a:schemeClr val="tx1">
                    <a:lumMod val="65000"/>
                  </a:schemeClr>
                </a:solidFill>
              </a:rPr>
              <a:t>)</a:t>
            </a:r>
            <a:r>
              <a:rPr lang="en-US" sz="1500" dirty="0" smtClean="0">
                <a:solidFill>
                  <a:schemeClr val="tx1">
                    <a:lumMod val="65000"/>
                  </a:schemeClr>
                </a:solidFill>
              </a:rPr>
              <a:t>.</a:t>
            </a:r>
            <a:r>
              <a:rPr lang="en-US" dirty="0" smtClean="0">
                <a:solidFill>
                  <a:schemeClr val="tx1">
                    <a:lumMod val="65000"/>
                  </a:schemeClr>
                </a:solidFill>
              </a:rPr>
              <a:t> </a:t>
            </a:r>
            <a:endParaRPr lang="en-US" dirty="0">
              <a:solidFill>
                <a:schemeClr val="tx1">
                  <a:lumMod val="65000"/>
                </a:schemeClr>
              </a:solidFill>
            </a:endParaRPr>
          </a:p>
        </p:txBody>
      </p:sp>
    </p:spTree>
    <p:extLst>
      <p:ext uri="{BB962C8B-B14F-4D97-AF65-F5344CB8AC3E}">
        <p14:creationId xmlns:p14="http://schemas.microsoft.com/office/powerpoint/2010/main" val="3202972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752"/>
            <a:ext cx="8229600" cy="1143000"/>
          </a:xfrm>
        </p:spPr>
        <p:txBody>
          <a:bodyPr>
            <a:normAutofit fontScale="90000"/>
          </a:bodyPr>
          <a:lstStyle/>
          <a:p>
            <a:r>
              <a:rPr lang="hr-HR" dirty="0" err="1" smtClean="0">
                <a:solidFill>
                  <a:srgbClr val="FFFF00"/>
                </a:solidFill>
              </a:rPr>
              <a:t>Conclusions</a:t>
            </a:r>
            <a:r>
              <a:rPr lang="hr-HR" dirty="0" smtClean="0">
                <a:solidFill>
                  <a:srgbClr val="FFFF00"/>
                </a:solidFill>
              </a:rPr>
              <a:t> on 6 </a:t>
            </a:r>
            <a:r>
              <a:rPr lang="hr-HR" dirty="0" err="1" smtClean="0">
                <a:solidFill>
                  <a:srgbClr val="FFFF00"/>
                </a:solidFill>
              </a:rPr>
              <a:t>main</a:t>
            </a:r>
            <a:r>
              <a:rPr lang="hr-HR" dirty="0" smtClean="0">
                <a:solidFill>
                  <a:srgbClr val="FFFF00"/>
                </a:solidFill>
              </a:rPr>
              <a:t> </a:t>
            </a:r>
            <a:r>
              <a:rPr lang="hr-HR" dirty="0" err="1" smtClean="0">
                <a:solidFill>
                  <a:srgbClr val="FFFF00"/>
                </a:solidFill>
              </a:rPr>
              <a:t>approaches</a:t>
            </a:r>
            <a:r>
              <a:rPr lang="hr-HR" dirty="0" smtClean="0">
                <a:solidFill>
                  <a:srgbClr val="FFFF00"/>
                </a:solidFill>
              </a:rPr>
              <a:t/>
            </a:r>
            <a:br>
              <a:rPr lang="hr-HR" dirty="0" smtClean="0">
                <a:solidFill>
                  <a:srgbClr val="FFFF00"/>
                </a:solidFill>
              </a:rPr>
            </a:br>
            <a:r>
              <a:rPr lang="hr-HR" sz="2700" dirty="0" smtClean="0">
                <a:solidFill>
                  <a:srgbClr val="FFFF00"/>
                </a:solidFill>
              </a:rPr>
              <a:t>for </a:t>
            </a:r>
            <a:r>
              <a:rPr lang="hr-HR" sz="2700" dirty="0" err="1" smtClean="0">
                <a:solidFill>
                  <a:srgbClr val="FFFF00"/>
                </a:solidFill>
              </a:rPr>
              <a:t>diagnosing</a:t>
            </a:r>
            <a:r>
              <a:rPr lang="hr-HR" sz="2700" dirty="0" smtClean="0">
                <a:solidFill>
                  <a:srgbClr val="FFFF00"/>
                </a:solidFill>
              </a:rPr>
              <a:t> </a:t>
            </a:r>
            <a:r>
              <a:rPr lang="hr-HR" sz="2700" dirty="0" err="1" smtClean="0">
                <a:solidFill>
                  <a:srgbClr val="FFFF00"/>
                </a:solidFill>
              </a:rPr>
              <a:t>and</a:t>
            </a:r>
            <a:r>
              <a:rPr lang="hr-HR" sz="2700" dirty="0" smtClean="0">
                <a:solidFill>
                  <a:srgbClr val="FFFF00"/>
                </a:solidFill>
              </a:rPr>
              <a:t> </a:t>
            </a:r>
            <a:r>
              <a:rPr lang="hr-HR" sz="2700" dirty="0" err="1" smtClean="0">
                <a:solidFill>
                  <a:srgbClr val="FFFF00"/>
                </a:solidFill>
              </a:rPr>
              <a:t>monitoring</a:t>
            </a:r>
            <a:r>
              <a:rPr lang="hr-HR" sz="2700" dirty="0" smtClean="0">
                <a:solidFill>
                  <a:srgbClr val="FFFF00"/>
                </a:solidFill>
              </a:rPr>
              <a:t> </a:t>
            </a:r>
            <a:r>
              <a:rPr lang="hr-HR" sz="2700" dirty="0" err="1" smtClean="0">
                <a:solidFill>
                  <a:srgbClr val="FFFF00"/>
                </a:solidFill>
              </a:rPr>
              <a:t>potential</a:t>
            </a:r>
            <a:r>
              <a:rPr lang="hr-HR" sz="2700" dirty="0" smtClean="0">
                <a:solidFill>
                  <a:srgbClr val="FFFF00"/>
                </a:solidFill>
              </a:rPr>
              <a:t> </a:t>
            </a:r>
            <a:r>
              <a:rPr lang="hr-HR" sz="2700" dirty="0" err="1" smtClean="0">
                <a:solidFill>
                  <a:srgbClr val="FFFF00"/>
                </a:solidFill>
              </a:rPr>
              <a:t>treatments</a:t>
            </a:r>
            <a:r>
              <a:rPr lang="hr-HR" sz="2700" dirty="0" smtClean="0">
                <a:solidFill>
                  <a:srgbClr val="FFFF00"/>
                </a:solidFill>
              </a:rPr>
              <a:t> </a:t>
            </a:r>
            <a:r>
              <a:rPr lang="hr-HR" sz="2700" dirty="0" err="1" smtClean="0">
                <a:solidFill>
                  <a:srgbClr val="FFFF00"/>
                </a:solidFill>
              </a:rPr>
              <a:t>of</a:t>
            </a:r>
            <a:r>
              <a:rPr lang="hr-HR" sz="2700" dirty="0" smtClean="0">
                <a:solidFill>
                  <a:srgbClr val="FFFF00"/>
                </a:solidFill>
              </a:rPr>
              <a:t> AD</a:t>
            </a:r>
            <a:endParaRPr lang="en-US" sz="2700" dirty="0">
              <a:solidFill>
                <a:srgbClr val="FFFF00"/>
              </a:solidFill>
            </a:endParaRPr>
          </a:p>
        </p:txBody>
      </p:sp>
      <p:sp>
        <p:nvSpPr>
          <p:cNvPr id="3" name="Content Placeholder 2"/>
          <p:cNvSpPr>
            <a:spLocks noGrp="1"/>
          </p:cNvSpPr>
          <p:nvPr>
            <p:ph idx="1"/>
          </p:nvPr>
        </p:nvSpPr>
        <p:spPr>
          <a:xfrm>
            <a:off x="179512" y="1456184"/>
            <a:ext cx="8928992" cy="5069160"/>
          </a:xfrm>
        </p:spPr>
        <p:txBody>
          <a:bodyPr>
            <a:normAutofit fontScale="92500" lnSpcReduction="20000"/>
          </a:bodyPr>
          <a:lstStyle/>
          <a:p>
            <a:pPr marL="0" indent="0">
              <a:buNone/>
            </a:pPr>
            <a:r>
              <a:rPr lang="hr-HR" sz="1300" dirty="0">
                <a:solidFill>
                  <a:srgbClr val="FF0000"/>
                </a:solidFill>
              </a:rPr>
              <a:t>1</a:t>
            </a:r>
            <a:r>
              <a:rPr lang="hr-HR" sz="1300" dirty="0">
                <a:solidFill>
                  <a:srgbClr val="92D050"/>
                </a:solidFill>
              </a:rPr>
              <a:t>2</a:t>
            </a:r>
            <a:r>
              <a:rPr lang="hr-HR" sz="2600" dirty="0">
                <a:solidFill>
                  <a:srgbClr val="00B0F0"/>
                </a:solidFill>
              </a:rPr>
              <a:t>3</a:t>
            </a:r>
            <a:r>
              <a:rPr lang="hr-HR" dirty="0">
                <a:solidFill>
                  <a:srgbClr val="00B0F0"/>
                </a:solidFill>
              </a:rPr>
              <a:t> </a:t>
            </a:r>
            <a:r>
              <a:rPr lang="hr-HR" dirty="0" smtClean="0">
                <a:solidFill>
                  <a:srgbClr val="00B0F0"/>
                </a:solidFill>
              </a:rPr>
              <a:t> 	</a:t>
            </a:r>
            <a:r>
              <a:rPr lang="en-US" dirty="0" smtClean="0"/>
              <a:t>behavioral </a:t>
            </a:r>
            <a:r>
              <a:rPr lang="en-US" dirty="0"/>
              <a:t>assessment, </a:t>
            </a:r>
            <a:r>
              <a:rPr lang="en-US" sz="1800" dirty="0"/>
              <a:t>including measurement of cognitive status using various neuropsychological scales (MMSE, ADAS-Cog, etc</a:t>
            </a:r>
            <a:r>
              <a:rPr lang="en-US" sz="1800" dirty="0" smtClean="0"/>
              <a:t>.)</a:t>
            </a:r>
            <a:endParaRPr lang="hr-HR" sz="2700" dirty="0" smtClean="0"/>
          </a:p>
          <a:p>
            <a:pPr marL="0" indent="0">
              <a:buNone/>
            </a:pPr>
            <a:r>
              <a:rPr lang="hr-HR" sz="2600" dirty="0">
                <a:solidFill>
                  <a:srgbClr val="FF0000"/>
                </a:solidFill>
              </a:rPr>
              <a:t>1</a:t>
            </a:r>
            <a:r>
              <a:rPr lang="hr-HR" sz="2600" dirty="0">
                <a:solidFill>
                  <a:srgbClr val="92D050"/>
                </a:solidFill>
              </a:rPr>
              <a:t>2</a:t>
            </a:r>
            <a:r>
              <a:rPr lang="hr-HR" sz="3900" dirty="0">
                <a:solidFill>
                  <a:srgbClr val="00B0F0"/>
                </a:solidFill>
              </a:rPr>
              <a:t>3</a:t>
            </a:r>
            <a:r>
              <a:rPr lang="hr-HR" dirty="0" smtClean="0">
                <a:solidFill>
                  <a:srgbClr val="00B0F0"/>
                </a:solidFill>
              </a:rPr>
              <a:t> 	</a:t>
            </a:r>
            <a:r>
              <a:rPr lang="en-US" dirty="0" smtClean="0"/>
              <a:t>changes </a:t>
            </a:r>
            <a:r>
              <a:rPr lang="en-US" dirty="0"/>
              <a:t>in brain structure </a:t>
            </a:r>
            <a:r>
              <a:rPr lang="en-US" sz="1800" dirty="0"/>
              <a:t>(mainly volume of the cerebral cortex, particularly </a:t>
            </a:r>
            <a:r>
              <a:rPr lang="en-US" sz="1800" dirty="0" err="1"/>
              <a:t>entorhinal</a:t>
            </a:r>
            <a:r>
              <a:rPr lang="en-US" sz="1800" dirty="0"/>
              <a:t> cortex and </a:t>
            </a:r>
            <a:r>
              <a:rPr lang="en-US" sz="1800" dirty="0" smtClean="0"/>
              <a:t>hippocampus)</a:t>
            </a:r>
            <a:endParaRPr lang="hr-HR" sz="1800" dirty="0" smtClean="0"/>
          </a:p>
          <a:p>
            <a:pPr marL="0" indent="0">
              <a:buNone/>
            </a:pPr>
            <a:r>
              <a:rPr lang="hr-HR" sz="3000" dirty="0" smtClean="0">
                <a:solidFill>
                  <a:srgbClr val="FF0000"/>
                </a:solidFill>
              </a:rPr>
              <a:t>1</a:t>
            </a:r>
            <a:r>
              <a:rPr lang="hr-HR" sz="4300" dirty="0" smtClean="0">
                <a:solidFill>
                  <a:srgbClr val="92D050"/>
                </a:solidFill>
              </a:rPr>
              <a:t>2</a:t>
            </a:r>
            <a:r>
              <a:rPr lang="hr-HR" sz="3900" dirty="0" smtClean="0">
                <a:solidFill>
                  <a:srgbClr val="00B0F0"/>
                </a:solidFill>
              </a:rPr>
              <a:t>3</a:t>
            </a:r>
            <a:r>
              <a:rPr lang="hr-HR" sz="1800" dirty="0" smtClean="0">
                <a:solidFill>
                  <a:srgbClr val="00B0F0"/>
                </a:solidFill>
              </a:rPr>
              <a:t>  	</a:t>
            </a:r>
            <a:r>
              <a:rPr lang="en-US" dirty="0" smtClean="0"/>
              <a:t>alterations in brain</a:t>
            </a:r>
            <a:r>
              <a:rPr lang="hr-HR" dirty="0" smtClean="0"/>
              <a:t>’s </a:t>
            </a:r>
            <a:r>
              <a:rPr lang="hr-HR" dirty="0" err="1" smtClean="0"/>
              <a:t>functional</a:t>
            </a:r>
            <a:r>
              <a:rPr lang="hr-HR" dirty="0" smtClean="0"/>
              <a:t> (</a:t>
            </a:r>
            <a:r>
              <a:rPr lang="hr-HR" dirty="0" err="1" smtClean="0"/>
              <a:t>fMRI</a:t>
            </a:r>
            <a:r>
              <a:rPr lang="hr-HR" dirty="0" smtClean="0"/>
              <a:t>) </a:t>
            </a:r>
            <a:r>
              <a:rPr lang="hr-HR" dirty="0" err="1" smtClean="0"/>
              <a:t>and</a:t>
            </a:r>
            <a:r>
              <a:rPr lang="hr-HR" dirty="0" smtClean="0"/>
              <a:t> </a:t>
            </a:r>
            <a:r>
              <a:rPr lang="hr-HR" dirty="0" err="1" smtClean="0"/>
              <a:t>structural</a:t>
            </a:r>
            <a:r>
              <a:rPr lang="hr-HR" dirty="0" smtClean="0"/>
              <a:t> (DTI) </a:t>
            </a:r>
            <a:r>
              <a:rPr lang="hr-HR" dirty="0" err="1" smtClean="0"/>
              <a:t>connectivity</a:t>
            </a:r>
            <a:r>
              <a:rPr lang="hr-HR" dirty="0" smtClean="0"/>
              <a:t>,  </a:t>
            </a:r>
            <a:r>
              <a:rPr lang="hr-HR" dirty="0" err="1" smtClean="0"/>
              <a:t>and</a:t>
            </a:r>
            <a:r>
              <a:rPr lang="hr-HR" dirty="0" smtClean="0"/>
              <a:t> </a:t>
            </a:r>
            <a:r>
              <a:rPr lang="en-US" dirty="0" smtClean="0"/>
              <a:t>metabolism </a:t>
            </a:r>
            <a:r>
              <a:rPr lang="en-US" sz="3000" dirty="0" smtClean="0"/>
              <a:t>(</a:t>
            </a:r>
            <a:r>
              <a:rPr lang="hr-HR" sz="3000" dirty="0" smtClean="0"/>
              <a:t>FDG-PET</a:t>
            </a:r>
            <a:r>
              <a:rPr lang="en-US" sz="3000" dirty="0" smtClean="0"/>
              <a:t>)</a:t>
            </a:r>
            <a:r>
              <a:rPr lang="en-US" sz="1600" dirty="0" smtClean="0"/>
              <a:t> most notably within the default mode network</a:t>
            </a:r>
            <a:endParaRPr lang="hr-HR" sz="1600" dirty="0" smtClean="0"/>
          </a:p>
          <a:p>
            <a:pPr marL="0" indent="0">
              <a:buNone/>
            </a:pPr>
            <a:r>
              <a:rPr lang="hr-HR" sz="2200" dirty="0" smtClean="0">
                <a:solidFill>
                  <a:srgbClr val="FF0000"/>
                </a:solidFill>
              </a:rPr>
              <a:t>1</a:t>
            </a:r>
            <a:r>
              <a:rPr lang="hr-HR" sz="1700" dirty="0" smtClean="0">
                <a:solidFill>
                  <a:srgbClr val="92D050"/>
                </a:solidFill>
              </a:rPr>
              <a:t>2</a:t>
            </a:r>
            <a:r>
              <a:rPr lang="hr-HR" sz="1700" dirty="0" smtClean="0">
                <a:solidFill>
                  <a:srgbClr val="00B0F0"/>
                </a:solidFill>
              </a:rPr>
              <a:t>3</a:t>
            </a:r>
            <a:r>
              <a:rPr lang="hr-HR" dirty="0" smtClean="0"/>
              <a:t>   	</a:t>
            </a:r>
            <a:r>
              <a:rPr lang="en-US" dirty="0" smtClean="0"/>
              <a:t>measurement </a:t>
            </a:r>
            <a:r>
              <a:rPr lang="en-US" dirty="0"/>
              <a:t>of β-amyloid load </a:t>
            </a:r>
            <a:r>
              <a:rPr lang="en-US" sz="1600" dirty="0"/>
              <a:t>within the brain </a:t>
            </a:r>
            <a:r>
              <a:rPr lang="hr-HR" sz="3000" dirty="0" smtClean="0"/>
              <a:t>(P</a:t>
            </a:r>
            <a:r>
              <a:rPr lang="en-US" sz="3000" dirty="0" smtClean="0"/>
              <a:t>IB-PET</a:t>
            </a:r>
            <a:r>
              <a:rPr lang="hr-HR" sz="3000" dirty="0" smtClean="0"/>
              <a:t>)</a:t>
            </a:r>
          </a:p>
          <a:p>
            <a:pPr marL="0" indent="0">
              <a:buNone/>
            </a:pPr>
            <a:r>
              <a:rPr lang="hr-HR" sz="3000" dirty="0"/>
              <a:t>	</a:t>
            </a:r>
            <a:r>
              <a:rPr lang="hr-HR" sz="3000" dirty="0" smtClean="0"/>
              <a:t>(FDDNP-PET - </a:t>
            </a:r>
            <a:r>
              <a:rPr lang="hr-HR" sz="3000" dirty="0" err="1" smtClean="0"/>
              <a:t>not</a:t>
            </a:r>
            <a:r>
              <a:rPr lang="hr-HR" sz="3000" dirty="0" smtClean="0"/>
              <a:t> </a:t>
            </a:r>
            <a:r>
              <a:rPr lang="hr-HR" sz="3000" dirty="0" err="1" smtClean="0"/>
              <a:t>enough</a:t>
            </a:r>
            <a:r>
              <a:rPr lang="hr-HR" sz="3000" dirty="0" smtClean="0"/>
              <a:t> </a:t>
            </a:r>
            <a:r>
              <a:rPr lang="hr-HR" sz="3000" dirty="0" err="1" smtClean="0"/>
              <a:t>data</a:t>
            </a:r>
            <a:r>
              <a:rPr lang="hr-HR" sz="3000" dirty="0" smtClean="0"/>
              <a:t> for </a:t>
            </a:r>
            <a:r>
              <a:rPr lang="hr-HR" sz="3000" dirty="0" err="1" smtClean="0"/>
              <a:t>firm</a:t>
            </a:r>
            <a:r>
              <a:rPr lang="hr-HR" sz="3000" dirty="0" smtClean="0"/>
              <a:t> </a:t>
            </a:r>
            <a:r>
              <a:rPr lang="hr-HR" sz="3000" dirty="0" err="1" smtClean="0"/>
              <a:t>conclusions</a:t>
            </a:r>
            <a:r>
              <a:rPr lang="hr-HR" sz="3000" dirty="0" smtClean="0"/>
              <a:t>)</a:t>
            </a:r>
          </a:p>
          <a:p>
            <a:pPr marL="0" indent="0">
              <a:buNone/>
            </a:pPr>
            <a:r>
              <a:rPr lang="hr-HR" sz="3900" dirty="0" smtClean="0">
                <a:solidFill>
                  <a:srgbClr val="FF0000"/>
                </a:solidFill>
              </a:rPr>
              <a:t>1</a:t>
            </a:r>
            <a:r>
              <a:rPr lang="hr-HR" sz="4300" dirty="0" smtClean="0">
                <a:solidFill>
                  <a:srgbClr val="92D050"/>
                </a:solidFill>
              </a:rPr>
              <a:t>2</a:t>
            </a:r>
            <a:r>
              <a:rPr lang="hr-HR" sz="2600" dirty="0" smtClean="0">
                <a:solidFill>
                  <a:srgbClr val="00B0F0"/>
                </a:solidFill>
              </a:rPr>
              <a:t>3</a:t>
            </a:r>
            <a:r>
              <a:rPr lang="hr-HR" sz="1800" dirty="0" smtClean="0">
                <a:solidFill>
                  <a:srgbClr val="00B0F0"/>
                </a:solidFill>
              </a:rPr>
              <a:t> 	</a:t>
            </a:r>
            <a:r>
              <a:rPr lang="en-US" dirty="0" smtClean="0"/>
              <a:t>CSF biomarker profiles </a:t>
            </a:r>
            <a:r>
              <a:rPr lang="en-US" sz="1500" dirty="0" smtClean="0"/>
              <a:t>(the three main CSF biomarkers of AD being β-amyloid, total tau, and phosphorylated forms of tau proteins)</a:t>
            </a:r>
            <a:endParaRPr lang="hr-HR" sz="1500" dirty="0" smtClean="0"/>
          </a:p>
          <a:p>
            <a:pPr marL="0" indent="0">
              <a:buNone/>
            </a:pPr>
            <a:r>
              <a:rPr lang="hr-HR" sz="4300" dirty="0" smtClean="0">
                <a:solidFill>
                  <a:srgbClr val="FF0000"/>
                </a:solidFill>
              </a:rPr>
              <a:t>1</a:t>
            </a:r>
            <a:r>
              <a:rPr lang="hr-HR" sz="1900" dirty="0" smtClean="0">
                <a:solidFill>
                  <a:srgbClr val="92D050"/>
                </a:solidFill>
              </a:rPr>
              <a:t>2</a:t>
            </a:r>
            <a:r>
              <a:rPr lang="hr-HR" sz="4300" dirty="0" smtClean="0">
                <a:solidFill>
                  <a:srgbClr val="00B0F0"/>
                </a:solidFill>
              </a:rPr>
              <a:t>3</a:t>
            </a:r>
            <a:r>
              <a:rPr lang="hr-HR" sz="1800" dirty="0" smtClean="0">
                <a:solidFill>
                  <a:srgbClr val="00B0F0"/>
                </a:solidFill>
              </a:rPr>
              <a:t>	</a:t>
            </a:r>
            <a:r>
              <a:rPr lang="en-US" dirty="0" smtClean="0">
                <a:solidFill>
                  <a:schemeClr val="tx1">
                    <a:lumMod val="65000"/>
                  </a:schemeClr>
                </a:solidFill>
              </a:rPr>
              <a:t>post-mortem </a:t>
            </a:r>
            <a:r>
              <a:rPr lang="en-US" dirty="0">
                <a:solidFill>
                  <a:schemeClr val="tx1">
                    <a:lumMod val="65000"/>
                  </a:schemeClr>
                </a:solidFill>
              </a:rPr>
              <a:t>confirmation </a:t>
            </a:r>
            <a:r>
              <a:rPr lang="en-US" sz="1500" dirty="0">
                <a:solidFill>
                  <a:schemeClr val="tx1">
                    <a:lumMod val="65000"/>
                  </a:schemeClr>
                </a:solidFill>
              </a:rPr>
              <a:t>of characteristic AD histopathology.</a:t>
            </a:r>
            <a:r>
              <a:rPr lang="en-US" dirty="0">
                <a:solidFill>
                  <a:schemeClr val="tx1">
                    <a:lumMod val="65000"/>
                  </a:schemeClr>
                </a:solidFill>
              </a:rPr>
              <a:t> </a:t>
            </a:r>
          </a:p>
        </p:txBody>
      </p:sp>
    </p:spTree>
    <p:extLst>
      <p:ext uri="{BB962C8B-B14F-4D97-AF65-F5344CB8AC3E}">
        <p14:creationId xmlns:p14="http://schemas.microsoft.com/office/powerpoint/2010/main" val="2082912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431"/>
            <a:ext cx="8229600" cy="1143000"/>
          </a:xfrm>
        </p:spPr>
        <p:txBody>
          <a:bodyPr/>
          <a:lstStyle/>
          <a:p>
            <a:r>
              <a:rPr lang="hr-HR" dirty="0" smtClean="0"/>
              <a:t>Reverzibilni uzroci demencije</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864626080"/>
              </p:ext>
            </p:extLst>
          </p:nvPr>
        </p:nvGraphicFramePr>
        <p:xfrm>
          <a:off x="18845" y="1196752"/>
          <a:ext cx="8784976" cy="5400601"/>
        </p:xfrm>
        <a:graphic>
          <a:graphicData uri="http://schemas.openxmlformats.org/drawingml/2006/table">
            <a:tbl>
              <a:tblPr firstRow="1" bandRow="1">
                <a:tableStyleId>{5C22544A-7EE6-4342-B048-85BDC9FD1C3A}</a:tableStyleId>
              </a:tblPr>
              <a:tblGrid>
                <a:gridCol w="2232248">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2232248">
                  <a:extLst>
                    <a:ext uri="{9D8B030D-6E8A-4147-A177-3AD203B41FA5}">
                      <a16:colId xmlns:a16="http://schemas.microsoft.com/office/drawing/2014/main" val="20002"/>
                    </a:ext>
                  </a:extLst>
                </a:gridCol>
                <a:gridCol w="2448272">
                  <a:extLst>
                    <a:ext uri="{9D8B030D-6E8A-4147-A177-3AD203B41FA5}">
                      <a16:colId xmlns:a16="http://schemas.microsoft.com/office/drawing/2014/main" val="20003"/>
                    </a:ext>
                  </a:extLst>
                </a:gridCol>
              </a:tblGrid>
              <a:tr h="854214">
                <a:tc>
                  <a:txBody>
                    <a:bodyPr/>
                    <a:lstStyle/>
                    <a:p>
                      <a:pPr algn="ctr"/>
                      <a:r>
                        <a:rPr lang="hr-HR" sz="1600" dirty="0" smtClean="0"/>
                        <a:t>„Neurokirurška” stanja</a:t>
                      </a:r>
                      <a:endParaRPr lang="en-US" sz="1600" dirty="0"/>
                    </a:p>
                  </a:txBody>
                  <a:tcPr/>
                </a:tc>
                <a:tc>
                  <a:txBody>
                    <a:bodyPr/>
                    <a:lstStyle/>
                    <a:p>
                      <a:pPr algn="ctr"/>
                      <a:r>
                        <a:rPr lang="hr-HR" sz="1600" dirty="0" smtClean="0"/>
                        <a:t>Infekcije</a:t>
                      </a:r>
                      <a:endParaRPr lang="en-US" sz="1600" dirty="0"/>
                    </a:p>
                  </a:txBody>
                  <a:tcPr/>
                </a:tc>
                <a:tc>
                  <a:txBody>
                    <a:bodyPr/>
                    <a:lstStyle/>
                    <a:p>
                      <a:pPr algn="ctr"/>
                      <a:r>
                        <a:rPr lang="hr-HR" sz="1600" dirty="0" smtClean="0"/>
                        <a:t>Metabolički</a:t>
                      </a:r>
                      <a:r>
                        <a:rPr lang="hr-HR" sz="1600" baseline="0" dirty="0" smtClean="0"/>
                        <a:t> uzroci</a:t>
                      </a:r>
                      <a:endParaRPr lang="en-US" sz="1600" dirty="0"/>
                    </a:p>
                  </a:txBody>
                  <a:tcPr/>
                </a:tc>
                <a:tc>
                  <a:txBody>
                    <a:bodyPr/>
                    <a:lstStyle/>
                    <a:p>
                      <a:pPr algn="ctr"/>
                      <a:r>
                        <a:rPr lang="hr-HR" sz="1600" dirty="0" smtClean="0"/>
                        <a:t>Ostali</a:t>
                      </a:r>
                      <a:r>
                        <a:rPr lang="hr-HR" sz="1600" baseline="0" dirty="0" smtClean="0"/>
                        <a:t> uzroci</a:t>
                      </a:r>
                      <a:endParaRPr lang="en-US" sz="1600" dirty="0"/>
                    </a:p>
                  </a:txBody>
                  <a:tcPr/>
                </a:tc>
                <a:extLst>
                  <a:ext uri="{0D108BD9-81ED-4DB2-BD59-A6C34878D82A}">
                    <a16:rowId xmlns:a16="http://schemas.microsoft.com/office/drawing/2014/main" val="10000"/>
                  </a:ext>
                </a:extLst>
              </a:tr>
              <a:tr h="483658">
                <a:tc>
                  <a:txBody>
                    <a:bodyPr/>
                    <a:lstStyle/>
                    <a:p>
                      <a:r>
                        <a:rPr lang="hr-HR" sz="1200" dirty="0" smtClean="0"/>
                        <a:t>subduralni</a:t>
                      </a:r>
                      <a:r>
                        <a:rPr lang="hr-HR" sz="1200" baseline="0" dirty="0" smtClean="0"/>
                        <a:t> hematom ili </a:t>
                      </a:r>
                      <a:r>
                        <a:rPr lang="hr-HR" sz="1200" baseline="0" dirty="0" err="1" smtClean="0"/>
                        <a:t>empijem</a:t>
                      </a:r>
                      <a:endParaRPr lang="en-US" sz="1200" dirty="0"/>
                    </a:p>
                  </a:txBody>
                  <a:tcPr/>
                </a:tc>
                <a:tc>
                  <a:txBody>
                    <a:bodyPr/>
                    <a:lstStyle/>
                    <a:p>
                      <a:r>
                        <a:rPr lang="hr-HR" sz="1200" dirty="0" smtClean="0"/>
                        <a:t>meningitis (TBC,</a:t>
                      </a:r>
                      <a:r>
                        <a:rPr lang="hr-HR" sz="1200" baseline="0" dirty="0" smtClean="0"/>
                        <a:t> gljivični, itd.)</a:t>
                      </a:r>
                      <a:endParaRPr lang="en-US" sz="1200" dirty="0"/>
                    </a:p>
                  </a:txBody>
                  <a:tcPr/>
                </a:tc>
                <a:tc>
                  <a:txBody>
                    <a:bodyPr/>
                    <a:lstStyle/>
                    <a:p>
                      <a:r>
                        <a:rPr lang="hr-HR" sz="1200" baseline="0" dirty="0" err="1" smtClean="0">
                          <a:solidFill>
                            <a:srgbClr val="FF0000"/>
                          </a:solidFill>
                        </a:rPr>
                        <a:t>hipotireoza</a:t>
                      </a:r>
                      <a:endParaRPr lang="en-US" sz="1200" baseline="0" dirty="0">
                        <a:solidFill>
                          <a:srgbClr val="FF0000"/>
                        </a:solidFill>
                      </a:endParaRPr>
                    </a:p>
                  </a:txBody>
                  <a:tcPr/>
                </a:tc>
                <a:tc>
                  <a:txBody>
                    <a:bodyPr/>
                    <a:lstStyle/>
                    <a:p>
                      <a:r>
                        <a:rPr lang="hr-HR" sz="1200" baseline="0" dirty="0" smtClean="0">
                          <a:solidFill>
                            <a:srgbClr val="FF0000"/>
                          </a:solidFill>
                        </a:rPr>
                        <a:t>depresija (</a:t>
                      </a:r>
                      <a:r>
                        <a:rPr lang="hr-HR" sz="1200" baseline="0" dirty="0" err="1" smtClean="0">
                          <a:solidFill>
                            <a:srgbClr val="FF0000"/>
                          </a:solidFill>
                        </a:rPr>
                        <a:t>pseudodemencija</a:t>
                      </a:r>
                      <a:r>
                        <a:rPr lang="hr-HR" sz="1200" baseline="0" dirty="0" smtClean="0">
                          <a:solidFill>
                            <a:srgbClr val="FF0000"/>
                          </a:solidFill>
                        </a:rPr>
                        <a:t>)</a:t>
                      </a:r>
                      <a:endParaRPr lang="en-US" sz="1200" baseline="0" dirty="0">
                        <a:solidFill>
                          <a:srgbClr val="FF0000"/>
                        </a:solidFill>
                      </a:endParaRPr>
                    </a:p>
                  </a:txBody>
                  <a:tcPr/>
                </a:tc>
                <a:extLst>
                  <a:ext uri="{0D108BD9-81ED-4DB2-BD59-A6C34878D82A}">
                    <a16:rowId xmlns:a16="http://schemas.microsoft.com/office/drawing/2014/main" val="10001"/>
                  </a:ext>
                </a:extLst>
              </a:tr>
              <a:tr h="483658">
                <a:tc>
                  <a:txBody>
                    <a:bodyPr/>
                    <a:lstStyle/>
                    <a:p>
                      <a:r>
                        <a:rPr lang="hr-HR" sz="1200" dirty="0" err="1" smtClean="0">
                          <a:solidFill>
                            <a:schemeClr val="tx1"/>
                          </a:solidFill>
                        </a:rPr>
                        <a:t>idiopatski</a:t>
                      </a:r>
                      <a:r>
                        <a:rPr lang="hr-HR" sz="1200" dirty="0" smtClean="0">
                          <a:solidFill>
                            <a:schemeClr val="tx1"/>
                          </a:solidFill>
                        </a:rPr>
                        <a:t> </a:t>
                      </a:r>
                      <a:r>
                        <a:rPr lang="hr-HR" sz="1200" dirty="0" err="1" smtClean="0">
                          <a:solidFill>
                            <a:schemeClr val="tx1"/>
                          </a:solidFill>
                        </a:rPr>
                        <a:t>normotenzivni</a:t>
                      </a:r>
                      <a:r>
                        <a:rPr lang="hr-HR" sz="1200" baseline="0" dirty="0" smtClean="0">
                          <a:solidFill>
                            <a:schemeClr val="tx1"/>
                          </a:solidFill>
                        </a:rPr>
                        <a:t> </a:t>
                      </a:r>
                      <a:r>
                        <a:rPr lang="hr-HR" sz="1200" baseline="0" dirty="0" err="1" smtClean="0">
                          <a:solidFill>
                            <a:schemeClr val="tx1"/>
                          </a:solidFill>
                        </a:rPr>
                        <a:t>hidrocefalus</a:t>
                      </a:r>
                      <a:endParaRPr lang="en-US" sz="1200" dirty="0">
                        <a:solidFill>
                          <a:schemeClr val="tx1"/>
                        </a:solidFill>
                      </a:endParaRPr>
                    </a:p>
                  </a:txBody>
                  <a:tcPr/>
                </a:tc>
                <a:tc>
                  <a:txBody>
                    <a:bodyPr/>
                    <a:lstStyle/>
                    <a:p>
                      <a:r>
                        <a:rPr lang="hr-HR" sz="1200" dirty="0" smtClean="0"/>
                        <a:t>encefalitis</a:t>
                      </a:r>
                      <a:r>
                        <a:rPr lang="hr-HR" sz="1200" baseline="0" dirty="0" smtClean="0"/>
                        <a:t> (HIV, herpes)</a:t>
                      </a:r>
                      <a:endParaRPr lang="en-US" sz="1200" dirty="0"/>
                    </a:p>
                  </a:txBody>
                  <a:tcPr/>
                </a:tc>
                <a:tc>
                  <a:txBody>
                    <a:bodyPr/>
                    <a:lstStyle/>
                    <a:p>
                      <a:r>
                        <a:rPr lang="hr-HR" sz="1200" dirty="0" err="1" smtClean="0"/>
                        <a:t>Hashimoto</a:t>
                      </a:r>
                      <a:r>
                        <a:rPr lang="hr-HR" sz="1200" dirty="0" smtClean="0"/>
                        <a:t> encefalitis</a:t>
                      </a:r>
                      <a:endParaRPr lang="en-US" sz="1200" dirty="0"/>
                    </a:p>
                  </a:txBody>
                  <a:tcPr/>
                </a:tc>
                <a:tc>
                  <a:txBody>
                    <a:bodyPr/>
                    <a:lstStyle/>
                    <a:p>
                      <a:r>
                        <a:rPr lang="hr-HR" sz="1200" dirty="0" smtClean="0"/>
                        <a:t>epilepsija</a:t>
                      </a:r>
                      <a:endParaRPr lang="en-US" sz="1200" dirty="0"/>
                    </a:p>
                  </a:txBody>
                  <a:tcPr/>
                </a:tc>
                <a:extLst>
                  <a:ext uri="{0D108BD9-81ED-4DB2-BD59-A6C34878D82A}">
                    <a16:rowId xmlns:a16="http://schemas.microsoft.com/office/drawing/2014/main" val="10002"/>
                  </a:ext>
                </a:extLst>
              </a:tr>
              <a:tr h="483658">
                <a:tc>
                  <a:txBody>
                    <a:bodyPr/>
                    <a:lstStyle/>
                    <a:p>
                      <a:r>
                        <a:rPr lang="hr-HR" sz="1200" dirty="0" err="1" smtClean="0"/>
                        <a:t>Intrakranijalne</a:t>
                      </a:r>
                      <a:r>
                        <a:rPr lang="hr-HR" sz="1200" baseline="0" dirty="0" smtClean="0"/>
                        <a:t> mase (tumori, apscesi)</a:t>
                      </a:r>
                      <a:endParaRPr lang="en-US" sz="1200" dirty="0"/>
                    </a:p>
                  </a:txBody>
                  <a:tcPr/>
                </a:tc>
                <a:tc>
                  <a:txBody>
                    <a:bodyPr/>
                    <a:lstStyle/>
                    <a:p>
                      <a:r>
                        <a:rPr lang="hr-HR" sz="1200" dirty="0" smtClean="0"/>
                        <a:t>cerebralni </a:t>
                      </a:r>
                      <a:r>
                        <a:rPr lang="hr-HR" sz="1200" dirty="0" err="1" smtClean="0"/>
                        <a:t>vaskulitis</a:t>
                      </a:r>
                      <a:endParaRPr lang="en-US" sz="1200" dirty="0"/>
                    </a:p>
                  </a:txBody>
                  <a:tcPr/>
                </a:tc>
                <a:tc>
                  <a:txBody>
                    <a:bodyPr/>
                    <a:lstStyle/>
                    <a:p>
                      <a:r>
                        <a:rPr lang="hr-HR" sz="1200" dirty="0" err="1" smtClean="0"/>
                        <a:t>hipertireoza</a:t>
                      </a:r>
                      <a:endParaRPr lang="en-US" sz="1200" dirty="0"/>
                    </a:p>
                  </a:txBody>
                  <a:tcPr/>
                </a:tc>
                <a:tc>
                  <a:txBody>
                    <a:bodyPr/>
                    <a:lstStyle/>
                    <a:p>
                      <a:r>
                        <a:rPr lang="hr-HR" sz="1200" dirty="0" smtClean="0"/>
                        <a:t>lijekovi (s </a:t>
                      </a:r>
                      <a:r>
                        <a:rPr lang="hr-HR" sz="1200" dirty="0" err="1" smtClean="0"/>
                        <a:t>antikolinergičkim</a:t>
                      </a:r>
                      <a:r>
                        <a:rPr lang="hr-HR" sz="1200" dirty="0" smtClean="0"/>
                        <a:t> učinkom)</a:t>
                      </a:r>
                      <a:endParaRPr lang="en-US" sz="1200" dirty="0"/>
                    </a:p>
                  </a:txBody>
                  <a:tcPr/>
                </a:tc>
                <a:extLst>
                  <a:ext uri="{0D108BD9-81ED-4DB2-BD59-A6C34878D82A}">
                    <a16:rowId xmlns:a16="http://schemas.microsoft.com/office/drawing/2014/main" val="10003"/>
                  </a:ext>
                </a:extLst>
              </a:tr>
              <a:tr h="290195">
                <a:tc>
                  <a:txBody>
                    <a:bodyPr/>
                    <a:lstStyle/>
                    <a:p>
                      <a:endParaRPr lang="en-US" sz="1200"/>
                    </a:p>
                  </a:txBody>
                  <a:tcPr/>
                </a:tc>
                <a:tc>
                  <a:txBody>
                    <a:bodyPr/>
                    <a:lstStyle/>
                    <a:p>
                      <a:r>
                        <a:rPr lang="hr-HR" sz="1200" dirty="0" err="1" smtClean="0"/>
                        <a:t>neurosifilis</a:t>
                      </a:r>
                      <a:endParaRPr lang="en-US" sz="1200" dirty="0"/>
                    </a:p>
                  </a:txBody>
                  <a:tcPr/>
                </a:tc>
                <a:tc>
                  <a:txBody>
                    <a:bodyPr/>
                    <a:lstStyle/>
                    <a:p>
                      <a:r>
                        <a:rPr lang="hr-HR" sz="1200" dirty="0" err="1" smtClean="0"/>
                        <a:t>hipo</a:t>
                      </a:r>
                      <a:r>
                        <a:rPr lang="hr-HR" sz="1200" dirty="0" smtClean="0"/>
                        <a:t>- i </a:t>
                      </a:r>
                      <a:r>
                        <a:rPr lang="hr-HR" sz="1200" dirty="0" err="1" smtClean="0"/>
                        <a:t>hiperperatiroidizam</a:t>
                      </a:r>
                      <a:endParaRPr lang="en-US" sz="1200" dirty="0"/>
                    </a:p>
                  </a:txBody>
                  <a:tcPr/>
                </a:tc>
                <a:tc>
                  <a:txBody>
                    <a:bodyPr/>
                    <a:lstStyle/>
                    <a:p>
                      <a:r>
                        <a:rPr lang="hr-HR" sz="1200" dirty="0" smtClean="0"/>
                        <a:t>alkoholizam</a:t>
                      </a:r>
                      <a:endParaRPr lang="en-US" sz="1200" dirty="0"/>
                    </a:p>
                  </a:txBody>
                  <a:tcPr/>
                </a:tc>
                <a:extLst>
                  <a:ext uri="{0D108BD9-81ED-4DB2-BD59-A6C34878D82A}">
                    <a16:rowId xmlns:a16="http://schemas.microsoft.com/office/drawing/2014/main" val="10004"/>
                  </a:ext>
                </a:extLst>
              </a:tr>
              <a:tr h="290195">
                <a:tc>
                  <a:txBody>
                    <a:bodyPr/>
                    <a:lstStyle/>
                    <a:p>
                      <a:endParaRPr lang="en-US" sz="1200"/>
                    </a:p>
                  </a:txBody>
                  <a:tcPr/>
                </a:tc>
                <a:tc>
                  <a:txBody>
                    <a:bodyPr/>
                    <a:lstStyle/>
                    <a:p>
                      <a:r>
                        <a:rPr lang="hr-HR" sz="1200" dirty="0" err="1" smtClean="0"/>
                        <a:t>Lajmska</a:t>
                      </a:r>
                      <a:r>
                        <a:rPr lang="hr-HR" sz="1200" baseline="0" dirty="0" smtClean="0"/>
                        <a:t> bolest (</a:t>
                      </a:r>
                      <a:r>
                        <a:rPr lang="hr-HR" sz="1200" baseline="0" dirty="0" err="1" smtClean="0"/>
                        <a:t>borelioza</a:t>
                      </a:r>
                      <a:r>
                        <a:rPr lang="hr-HR" sz="1200" baseline="0" dirty="0" smtClean="0"/>
                        <a:t>)</a:t>
                      </a:r>
                      <a:endParaRPr lang="en-US" sz="1200" dirty="0"/>
                    </a:p>
                  </a:txBody>
                  <a:tcPr/>
                </a:tc>
                <a:tc>
                  <a:txBody>
                    <a:bodyPr/>
                    <a:lstStyle/>
                    <a:p>
                      <a:r>
                        <a:rPr lang="hr-HR" sz="1200" dirty="0" err="1" smtClean="0"/>
                        <a:t>hiperkalcemija</a:t>
                      </a:r>
                      <a:endParaRPr lang="en-US" sz="1200" dirty="0"/>
                    </a:p>
                  </a:txBody>
                  <a:tcPr/>
                </a:tc>
                <a:tc>
                  <a:txBody>
                    <a:bodyPr/>
                    <a:lstStyle/>
                    <a:p>
                      <a:r>
                        <a:rPr lang="hr-HR" sz="1200" dirty="0" smtClean="0"/>
                        <a:t>autoimuni</a:t>
                      </a:r>
                      <a:r>
                        <a:rPr lang="hr-HR" sz="1200" baseline="0" dirty="0" smtClean="0"/>
                        <a:t> encefalitisi</a:t>
                      </a:r>
                      <a:endParaRPr lang="en-US" sz="1200" dirty="0"/>
                    </a:p>
                  </a:txBody>
                  <a:tcPr/>
                </a:tc>
                <a:extLst>
                  <a:ext uri="{0D108BD9-81ED-4DB2-BD59-A6C34878D82A}">
                    <a16:rowId xmlns:a16="http://schemas.microsoft.com/office/drawing/2014/main" val="10005"/>
                  </a:ext>
                </a:extLst>
              </a:tr>
              <a:tr h="290195">
                <a:tc>
                  <a:txBody>
                    <a:bodyPr/>
                    <a:lstStyle/>
                    <a:p>
                      <a:endParaRPr lang="en-US" sz="1200"/>
                    </a:p>
                  </a:txBody>
                  <a:tcPr/>
                </a:tc>
                <a:tc>
                  <a:txBody>
                    <a:bodyPr/>
                    <a:lstStyle/>
                    <a:p>
                      <a:r>
                        <a:rPr lang="hr-HR" sz="1200" dirty="0" err="1" smtClean="0"/>
                        <a:t>sarkoidoza</a:t>
                      </a:r>
                      <a:endParaRPr lang="en-US" sz="1200" dirty="0"/>
                    </a:p>
                  </a:txBody>
                  <a:tcPr/>
                </a:tc>
                <a:tc>
                  <a:txBody>
                    <a:bodyPr/>
                    <a:lstStyle/>
                    <a:p>
                      <a:r>
                        <a:rPr lang="hr-HR" sz="1200" dirty="0" err="1" smtClean="0"/>
                        <a:t>Cushingova</a:t>
                      </a:r>
                      <a:r>
                        <a:rPr lang="hr-HR" sz="1200" dirty="0" smtClean="0"/>
                        <a:t> bolest</a:t>
                      </a:r>
                      <a:endParaRPr lang="en-US" sz="1200" dirty="0"/>
                    </a:p>
                  </a:txBody>
                  <a:tcPr/>
                </a:tc>
                <a:tc>
                  <a:txBody>
                    <a:bodyPr/>
                    <a:lstStyle/>
                    <a:p>
                      <a:r>
                        <a:rPr lang="hr-HR" sz="1200" dirty="0" err="1" smtClean="0"/>
                        <a:t>paraneoplastički</a:t>
                      </a:r>
                      <a:r>
                        <a:rPr lang="hr-HR" sz="1200" dirty="0" smtClean="0"/>
                        <a:t> </a:t>
                      </a:r>
                      <a:r>
                        <a:rPr lang="hr-HR" sz="1200" dirty="0" err="1" smtClean="0"/>
                        <a:t>sy</a:t>
                      </a:r>
                      <a:endParaRPr lang="en-US" sz="1200" dirty="0"/>
                    </a:p>
                  </a:txBody>
                  <a:tcPr/>
                </a:tc>
                <a:extLst>
                  <a:ext uri="{0D108BD9-81ED-4DB2-BD59-A6C34878D82A}">
                    <a16:rowId xmlns:a16="http://schemas.microsoft.com/office/drawing/2014/main" val="10006"/>
                  </a:ext>
                </a:extLst>
              </a:tr>
              <a:tr h="290195">
                <a:tc>
                  <a:txBody>
                    <a:bodyPr/>
                    <a:lstStyle/>
                    <a:p>
                      <a:endParaRPr lang="en-US" sz="1200" dirty="0"/>
                    </a:p>
                  </a:txBody>
                  <a:tcPr/>
                </a:tc>
                <a:tc>
                  <a:txBody>
                    <a:bodyPr/>
                    <a:lstStyle/>
                    <a:p>
                      <a:endParaRPr lang="en-US" sz="1200" dirty="0"/>
                    </a:p>
                  </a:txBody>
                  <a:tcPr/>
                </a:tc>
                <a:tc>
                  <a:txBody>
                    <a:bodyPr/>
                    <a:lstStyle/>
                    <a:p>
                      <a:r>
                        <a:rPr lang="hr-HR" sz="1200" dirty="0" err="1" smtClean="0"/>
                        <a:t>Addisonova</a:t>
                      </a:r>
                      <a:r>
                        <a:rPr lang="hr-HR" sz="1200" dirty="0" smtClean="0"/>
                        <a:t> bolest</a:t>
                      </a:r>
                      <a:endParaRPr lang="en-US" sz="1200" dirty="0"/>
                    </a:p>
                  </a:txBody>
                  <a:tcPr/>
                </a:tc>
                <a:tc>
                  <a:txBody>
                    <a:bodyPr/>
                    <a:lstStyle/>
                    <a:p>
                      <a:endParaRPr lang="en-US" sz="1200" dirty="0"/>
                    </a:p>
                  </a:txBody>
                  <a:tcPr/>
                </a:tc>
                <a:extLst>
                  <a:ext uri="{0D108BD9-81ED-4DB2-BD59-A6C34878D82A}">
                    <a16:rowId xmlns:a16="http://schemas.microsoft.com/office/drawing/2014/main" val="10007"/>
                  </a:ext>
                </a:extLst>
              </a:tr>
              <a:tr h="290195">
                <a:tc>
                  <a:txBody>
                    <a:bodyPr/>
                    <a:lstStyle/>
                    <a:p>
                      <a:endParaRPr lang="en-US" sz="1200" dirty="0"/>
                    </a:p>
                  </a:txBody>
                  <a:tcPr/>
                </a:tc>
                <a:tc>
                  <a:txBody>
                    <a:bodyPr/>
                    <a:lstStyle/>
                    <a:p>
                      <a:endParaRPr lang="en-US" sz="1200" dirty="0"/>
                    </a:p>
                  </a:txBody>
                  <a:tcPr/>
                </a:tc>
                <a:tc>
                  <a:txBody>
                    <a:bodyPr/>
                    <a:lstStyle/>
                    <a:p>
                      <a:r>
                        <a:rPr lang="hr-HR" sz="1200" dirty="0" smtClean="0"/>
                        <a:t>hipoglikemija</a:t>
                      </a:r>
                      <a:endParaRPr lang="en-US" sz="1200" dirty="0"/>
                    </a:p>
                  </a:txBody>
                  <a:tcPr/>
                </a:tc>
                <a:tc>
                  <a:txBody>
                    <a:bodyPr/>
                    <a:lstStyle/>
                    <a:p>
                      <a:endParaRPr lang="en-US" sz="1200" dirty="0"/>
                    </a:p>
                  </a:txBody>
                  <a:tcPr/>
                </a:tc>
                <a:extLst>
                  <a:ext uri="{0D108BD9-81ED-4DB2-BD59-A6C34878D82A}">
                    <a16:rowId xmlns:a16="http://schemas.microsoft.com/office/drawing/2014/main" val="10008"/>
                  </a:ext>
                </a:extLst>
              </a:tr>
              <a:tr h="483658">
                <a:tc>
                  <a:txBody>
                    <a:bodyPr/>
                    <a:lstStyle/>
                    <a:p>
                      <a:endParaRPr lang="en-US" sz="1200" dirty="0"/>
                    </a:p>
                  </a:txBody>
                  <a:tcPr/>
                </a:tc>
                <a:tc>
                  <a:txBody>
                    <a:bodyPr/>
                    <a:lstStyle/>
                    <a:p>
                      <a:endParaRPr lang="en-US" sz="1200" dirty="0"/>
                    </a:p>
                  </a:txBody>
                  <a:tcPr/>
                </a:tc>
                <a:tc>
                  <a:txBody>
                    <a:bodyPr/>
                    <a:lstStyle/>
                    <a:p>
                      <a:r>
                        <a:rPr lang="hr-HR" sz="1200" baseline="0" dirty="0" smtClean="0">
                          <a:solidFill>
                            <a:schemeClr val="tx1"/>
                          </a:solidFill>
                        </a:rPr>
                        <a:t>Deficijencija vitamina B1, B6, </a:t>
                      </a:r>
                      <a:r>
                        <a:rPr lang="hr-HR" sz="1200" baseline="0" dirty="0" err="1" smtClean="0">
                          <a:solidFill>
                            <a:schemeClr val="tx1"/>
                          </a:solidFill>
                        </a:rPr>
                        <a:t>B9</a:t>
                      </a:r>
                      <a:r>
                        <a:rPr lang="hr-HR" sz="1200" baseline="0" dirty="0" smtClean="0">
                          <a:solidFill>
                            <a:schemeClr val="tx1"/>
                          </a:solidFill>
                        </a:rPr>
                        <a:t>, B12 </a:t>
                      </a:r>
                      <a:endParaRPr lang="en-US" sz="1200" baseline="0" dirty="0">
                        <a:solidFill>
                          <a:schemeClr val="tx1"/>
                        </a:solidFill>
                      </a:endParaRPr>
                    </a:p>
                  </a:txBody>
                  <a:tcPr/>
                </a:tc>
                <a:tc>
                  <a:txBody>
                    <a:bodyPr/>
                    <a:lstStyle/>
                    <a:p>
                      <a:endParaRPr lang="en-US" sz="1200" dirty="0"/>
                    </a:p>
                  </a:txBody>
                  <a:tcPr/>
                </a:tc>
                <a:extLst>
                  <a:ext uri="{0D108BD9-81ED-4DB2-BD59-A6C34878D82A}">
                    <a16:rowId xmlns:a16="http://schemas.microsoft.com/office/drawing/2014/main" val="10009"/>
                  </a:ext>
                </a:extLst>
              </a:tr>
              <a:tr h="290195">
                <a:tc>
                  <a:txBody>
                    <a:bodyPr/>
                    <a:lstStyle/>
                    <a:p>
                      <a:endParaRPr lang="en-US" sz="1200" dirty="0"/>
                    </a:p>
                  </a:txBody>
                  <a:tcPr/>
                </a:tc>
                <a:tc>
                  <a:txBody>
                    <a:bodyPr/>
                    <a:lstStyle/>
                    <a:p>
                      <a:endParaRPr lang="en-US" sz="1200" dirty="0"/>
                    </a:p>
                  </a:txBody>
                  <a:tcPr/>
                </a:tc>
                <a:tc>
                  <a:txBody>
                    <a:bodyPr/>
                    <a:lstStyle/>
                    <a:p>
                      <a:r>
                        <a:rPr lang="hr-HR" sz="1200" dirty="0" smtClean="0"/>
                        <a:t>kronična</a:t>
                      </a:r>
                      <a:r>
                        <a:rPr lang="hr-HR" sz="1200" baseline="0" dirty="0" smtClean="0"/>
                        <a:t> bolest </a:t>
                      </a:r>
                      <a:r>
                        <a:rPr lang="hr-HR" sz="1200" baseline="0" dirty="0" err="1" smtClean="0"/>
                        <a:t>jetre</a:t>
                      </a:r>
                      <a:endParaRPr lang="en-US" sz="1200" dirty="0"/>
                    </a:p>
                  </a:txBody>
                  <a:tcPr/>
                </a:tc>
                <a:tc>
                  <a:txBody>
                    <a:bodyPr/>
                    <a:lstStyle/>
                    <a:p>
                      <a:endParaRPr lang="en-US" sz="1200" dirty="0"/>
                    </a:p>
                  </a:txBody>
                  <a:tcPr/>
                </a:tc>
                <a:extLst>
                  <a:ext uri="{0D108BD9-81ED-4DB2-BD59-A6C34878D82A}">
                    <a16:rowId xmlns:a16="http://schemas.microsoft.com/office/drawing/2014/main" val="10010"/>
                  </a:ext>
                </a:extLst>
              </a:tr>
              <a:tr h="290195">
                <a:tc>
                  <a:txBody>
                    <a:bodyPr/>
                    <a:lstStyle/>
                    <a:p>
                      <a:endParaRPr lang="en-US" sz="1200" dirty="0"/>
                    </a:p>
                  </a:txBody>
                  <a:tcPr/>
                </a:tc>
                <a:tc>
                  <a:txBody>
                    <a:bodyPr/>
                    <a:lstStyle/>
                    <a:p>
                      <a:endParaRPr lang="en-US" sz="1200" dirty="0"/>
                    </a:p>
                  </a:txBody>
                  <a:tcPr/>
                </a:tc>
                <a:tc>
                  <a:txBody>
                    <a:bodyPr/>
                    <a:lstStyle/>
                    <a:p>
                      <a:r>
                        <a:rPr lang="hr-HR" sz="1200" dirty="0" smtClean="0"/>
                        <a:t>kronična plućna bolest</a:t>
                      </a:r>
                      <a:endParaRPr lang="en-US" sz="1200" dirty="0"/>
                    </a:p>
                  </a:txBody>
                  <a:tcPr/>
                </a:tc>
                <a:tc>
                  <a:txBody>
                    <a:bodyPr/>
                    <a:lstStyle/>
                    <a:p>
                      <a:endParaRPr lang="en-US" sz="1200" dirty="0"/>
                    </a:p>
                  </a:txBody>
                  <a:tcPr/>
                </a:tc>
                <a:extLst>
                  <a:ext uri="{0D108BD9-81ED-4DB2-BD59-A6C34878D82A}">
                    <a16:rowId xmlns:a16="http://schemas.microsoft.com/office/drawing/2014/main" val="10011"/>
                  </a:ext>
                </a:extLst>
              </a:tr>
              <a:tr h="290195">
                <a:tc>
                  <a:txBody>
                    <a:bodyPr/>
                    <a:lstStyle/>
                    <a:p>
                      <a:endParaRPr lang="en-US" sz="1200" dirty="0"/>
                    </a:p>
                  </a:txBody>
                  <a:tcPr/>
                </a:tc>
                <a:tc>
                  <a:txBody>
                    <a:bodyPr/>
                    <a:lstStyle/>
                    <a:p>
                      <a:endParaRPr lang="en-US" sz="1200" dirty="0"/>
                    </a:p>
                  </a:txBody>
                  <a:tcPr/>
                </a:tc>
                <a:tc>
                  <a:txBody>
                    <a:bodyPr/>
                    <a:lstStyle/>
                    <a:p>
                      <a:r>
                        <a:rPr lang="hr-HR" sz="1200" dirty="0" smtClean="0"/>
                        <a:t>kronična renalna bolest</a:t>
                      </a:r>
                      <a:endParaRPr lang="en-US" sz="1200" dirty="0"/>
                    </a:p>
                  </a:txBody>
                  <a:tcPr/>
                </a:tc>
                <a:tc>
                  <a:txBody>
                    <a:bodyPr/>
                    <a:lstStyle/>
                    <a:p>
                      <a:endParaRPr lang="en-US" sz="1200" dirty="0"/>
                    </a:p>
                  </a:txBody>
                  <a:tcPr/>
                </a:tc>
                <a:extLst>
                  <a:ext uri="{0D108BD9-81ED-4DB2-BD59-A6C34878D82A}">
                    <a16:rowId xmlns:a16="http://schemas.microsoft.com/office/drawing/2014/main" val="10012"/>
                  </a:ext>
                </a:extLst>
              </a:tr>
              <a:tr h="290195">
                <a:tc>
                  <a:txBody>
                    <a:bodyPr/>
                    <a:lstStyle/>
                    <a:p>
                      <a:endParaRPr lang="en-US" sz="1200" dirty="0"/>
                    </a:p>
                  </a:txBody>
                  <a:tcPr/>
                </a:tc>
                <a:tc>
                  <a:txBody>
                    <a:bodyPr/>
                    <a:lstStyle/>
                    <a:p>
                      <a:endParaRPr lang="en-US" sz="1200" dirty="0"/>
                    </a:p>
                  </a:txBody>
                  <a:tcPr/>
                </a:tc>
                <a:tc>
                  <a:txBody>
                    <a:bodyPr/>
                    <a:lstStyle/>
                    <a:p>
                      <a:r>
                        <a:rPr lang="hr-HR" sz="1200" dirty="0" err="1" smtClean="0"/>
                        <a:t>Wilsonova</a:t>
                      </a:r>
                      <a:r>
                        <a:rPr lang="hr-HR" sz="1200" dirty="0" smtClean="0"/>
                        <a:t> bolest</a:t>
                      </a:r>
                      <a:endParaRPr lang="en-US" sz="1200" dirty="0"/>
                    </a:p>
                  </a:txBody>
                  <a:tcPr/>
                </a:tc>
                <a:tc>
                  <a:txBody>
                    <a:bodyPr/>
                    <a:lstStyle/>
                    <a:p>
                      <a:endParaRPr lang="en-US" sz="1200" dirty="0"/>
                    </a:p>
                  </a:txBody>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1965823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752"/>
            <a:ext cx="8229600" cy="1143000"/>
          </a:xfrm>
        </p:spPr>
        <p:txBody>
          <a:bodyPr>
            <a:normAutofit fontScale="90000"/>
          </a:bodyPr>
          <a:lstStyle/>
          <a:p>
            <a:r>
              <a:rPr lang="hr-HR" dirty="0" err="1" smtClean="0">
                <a:solidFill>
                  <a:srgbClr val="FFFF00"/>
                </a:solidFill>
              </a:rPr>
              <a:t>Conclusions</a:t>
            </a:r>
            <a:r>
              <a:rPr lang="hr-HR" dirty="0" smtClean="0">
                <a:solidFill>
                  <a:srgbClr val="FFFF00"/>
                </a:solidFill>
              </a:rPr>
              <a:t> on 6 </a:t>
            </a:r>
            <a:r>
              <a:rPr lang="hr-HR" dirty="0" err="1" smtClean="0">
                <a:solidFill>
                  <a:srgbClr val="FFFF00"/>
                </a:solidFill>
              </a:rPr>
              <a:t>main</a:t>
            </a:r>
            <a:r>
              <a:rPr lang="hr-HR" dirty="0" smtClean="0">
                <a:solidFill>
                  <a:srgbClr val="FFFF00"/>
                </a:solidFill>
              </a:rPr>
              <a:t> </a:t>
            </a:r>
            <a:r>
              <a:rPr lang="hr-HR" dirty="0" err="1" smtClean="0">
                <a:solidFill>
                  <a:srgbClr val="FFFF00"/>
                </a:solidFill>
              </a:rPr>
              <a:t>approaches</a:t>
            </a:r>
            <a:r>
              <a:rPr lang="hr-HR" dirty="0" smtClean="0">
                <a:solidFill>
                  <a:srgbClr val="FFFF00"/>
                </a:solidFill>
              </a:rPr>
              <a:t/>
            </a:r>
            <a:br>
              <a:rPr lang="hr-HR" dirty="0" smtClean="0">
                <a:solidFill>
                  <a:srgbClr val="FFFF00"/>
                </a:solidFill>
              </a:rPr>
            </a:br>
            <a:r>
              <a:rPr lang="hr-HR" sz="2700" dirty="0" smtClean="0">
                <a:solidFill>
                  <a:srgbClr val="FFFF00"/>
                </a:solidFill>
              </a:rPr>
              <a:t>for </a:t>
            </a:r>
            <a:r>
              <a:rPr lang="hr-HR" sz="2700" dirty="0" err="1" smtClean="0">
                <a:solidFill>
                  <a:srgbClr val="FFFF00"/>
                </a:solidFill>
              </a:rPr>
              <a:t>diagnosing</a:t>
            </a:r>
            <a:r>
              <a:rPr lang="hr-HR" sz="2700" dirty="0" smtClean="0">
                <a:solidFill>
                  <a:srgbClr val="FFFF00"/>
                </a:solidFill>
              </a:rPr>
              <a:t> </a:t>
            </a:r>
            <a:r>
              <a:rPr lang="hr-HR" sz="2700" dirty="0" err="1" smtClean="0">
                <a:solidFill>
                  <a:srgbClr val="FFFF00"/>
                </a:solidFill>
              </a:rPr>
              <a:t>and</a:t>
            </a:r>
            <a:r>
              <a:rPr lang="hr-HR" sz="2700" dirty="0" smtClean="0">
                <a:solidFill>
                  <a:srgbClr val="FFFF00"/>
                </a:solidFill>
              </a:rPr>
              <a:t> </a:t>
            </a:r>
            <a:r>
              <a:rPr lang="hr-HR" sz="2700" dirty="0" err="1" smtClean="0">
                <a:solidFill>
                  <a:srgbClr val="FFFF00"/>
                </a:solidFill>
              </a:rPr>
              <a:t>monitoring</a:t>
            </a:r>
            <a:r>
              <a:rPr lang="hr-HR" sz="2700" dirty="0" smtClean="0">
                <a:solidFill>
                  <a:srgbClr val="FFFF00"/>
                </a:solidFill>
              </a:rPr>
              <a:t> </a:t>
            </a:r>
            <a:r>
              <a:rPr lang="hr-HR" sz="2700" dirty="0" err="1" smtClean="0">
                <a:solidFill>
                  <a:srgbClr val="FFFF00"/>
                </a:solidFill>
              </a:rPr>
              <a:t>potential</a:t>
            </a:r>
            <a:r>
              <a:rPr lang="hr-HR" sz="2700" dirty="0" smtClean="0">
                <a:solidFill>
                  <a:srgbClr val="FFFF00"/>
                </a:solidFill>
              </a:rPr>
              <a:t> </a:t>
            </a:r>
            <a:r>
              <a:rPr lang="hr-HR" sz="2700" dirty="0" err="1" smtClean="0">
                <a:solidFill>
                  <a:srgbClr val="FFFF00"/>
                </a:solidFill>
              </a:rPr>
              <a:t>treatments</a:t>
            </a:r>
            <a:r>
              <a:rPr lang="hr-HR" sz="2700" dirty="0" smtClean="0">
                <a:solidFill>
                  <a:srgbClr val="FFFF00"/>
                </a:solidFill>
              </a:rPr>
              <a:t> </a:t>
            </a:r>
            <a:r>
              <a:rPr lang="hr-HR" sz="2700" dirty="0" err="1" smtClean="0">
                <a:solidFill>
                  <a:srgbClr val="FFFF00"/>
                </a:solidFill>
              </a:rPr>
              <a:t>of</a:t>
            </a:r>
            <a:r>
              <a:rPr lang="hr-HR" sz="2700" dirty="0" smtClean="0">
                <a:solidFill>
                  <a:srgbClr val="FFFF00"/>
                </a:solidFill>
              </a:rPr>
              <a:t> AD</a:t>
            </a:r>
            <a:endParaRPr lang="en-US" sz="2700" dirty="0">
              <a:solidFill>
                <a:srgbClr val="FFFF00"/>
              </a:solidFill>
            </a:endParaRPr>
          </a:p>
        </p:txBody>
      </p:sp>
      <p:sp>
        <p:nvSpPr>
          <p:cNvPr id="3" name="Content Placeholder 2"/>
          <p:cNvSpPr>
            <a:spLocks noGrp="1"/>
          </p:cNvSpPr>
          <p:nvPr>
            <p:ph idx="1"/>
          </p:nvPr>
        </p:nvSpPr>
        <p:spPr>
          <a:xfrm>
            <a:off x="179512" y="1456184"/>
            <a:ext cx="8928992" cy="5069160"/>
          </a:xfrm>
        </p:spPr>
        <p:txBody>
          <a:bodyPr>
            <a:normAutofit fontScale="92500" lnSpcReduction="20000"/>
          </a:bodyPr>
          <a:lstStyle/>
          <a:p>
            <a:pPr marL="0" indent="0">
              <a:buNone/>
            </a:pPr>
            <a:r>
              <a:rPr lang="hr-HR" sz="1300" dirty="0">
                <a:solidFill>
                  <a:srgbClr val="FF0000"/>
                </a:solidFill>
              </a:rPr>
              <a:t>1</a:t>
            </a:r>
            <a:r>
              <a:rPr lang="hr-HR" sz="1300" dirty="0">
                <a:solidFill>
                  <a:srgbClr val="92D050"/>
                </a:solidFill>
              </a:rPr>
              <a:t>2</a:t>
            </a:r>
            <a:r>
              <a:rPr lang="hr-HR" sz="2600" dirty="0">
                <a:solidFill>
                  <a:srgbClr val="00B0F0"/>
                </a:solidFill>
              </a:rPr>
              <a:t>3</a:t>
            </a:r>
            <a:r>
              <a:rPr lang="hr-HR" dirty="0">
                <a:solidFill>
                  <a:srgbClr val="00B0F0"/>
                </a:solidFill>
              </a:rPr>
              <a:t> </a:t>
            </a:r>
            <a:r>
              <a:rPr lang="hr-HR" dirty="0" smtClean="0">
                <a:solidFill>
                  <a:srgbClr val="00B0F0"/>
                </a:solidFill>
              </a:rPr>
              <a:t> 	</a:t>
            </a:r>
            <a:r>
              <a:rPr lang="en-US" dirty="0" smtClean="0"/>
              <a:t>behavioral </a:t>
            </a:r>
            <a:r>
              <a:rPr lang="en-US" dirty="0"/>
              <a:t>assessment, </a:t>
            </a:r>
            <a:r>
              <a:rPr lang="en-US" sz="1800" dirty="0"/>
              <a:t>including measurement of cognitive status using various neuropsychological scales (MMSE, ADAS-Cog, etc</a:t>
            </a:r>
            <a:r>
              <a:rPr lang="en-US" sz="1800" dirty="0" smtClean="0"/>
              <a:t>.)</a:t>
            </a:r>
            <a:endParaRPr lang="hr-HR" sz="2700" dirty="0" smtClean="0"/>
          </a:p>
          <a:p>
            <a:pPr marL="0" indent="0">
              <a:buNone/>
            </a:pPr>
            <a:r>
              <a:rPr lang="hr-HR" sz="2600" dirty="0">
                <a:solidFill>
                  <a:srgbClr val="FF0000"/>
                </a:solidFill>
              </a:rPr>
              <a:t>1</a:t>
            </a:r>
            <a:r>
              <a:rPr lang="hr-HR" sz="2600" dirty="0">
                <a:solidFill>
                  <a:srgbClr val="92D050"/>
                </a:solidFill>
              </a:rPr>
              <a:t>2</a:t>
            </a:r>
            <a:r>
              <a:rPr lang="hr-HR" sz="3900" dirty="0">
                <a:solidFill>
                  <a:srgbClr val="00B0F0"/>
                </a:solidFill>
              </a:rPr>
              <a:t>3</a:t>
            </a:r>
            <a:r>
              <a:rPr lang="hr-HR" dirty="0" smtClean="0">
                <a:solidFill>
                  <a:srgbClr val="00B0F0"/>
                </a:solidFill>
              </a:rPr>
              <a:t> 	</a:t>
            </a:r>
            <a:r>
              <a:rPr lang="en-US" dirty="0" smtClean="0"/>
              <a:t>changes </a:t>
            </a:r>
            <a:r>
              <a:rPr lang="en-US" dirty="0"/>
              <a:t>in brain structure </a:t>
            </a:r>
            <a:r>
              <a:rPr lang="en-US" sz="1800" dirty="0"/>
              <a:t>(mainly volume of the cerebral cortex, particularly </a:t>
            </a:r>
            <a:r>
              <a:rPr lang="en-US" sz="1800" dirty="0" err="1"/>
              <a:t>entorhinal</a:t>
            </a:r>
            <a:r>
              <a:rPr lang="en-US" sz="1800" dirty="0"/>
              <a:t> cortex and </a:t>
            </a:r>
            <a:r>
              <a:rPr lang="en-US" sz="1800" dirty="0" smtClean="0"/>
              <a:t>hippocampus)</a:t>
            </a:r>
            <a:endParaRPr lang="hr-HR" sz="1800" dirty="0" smtClean="0"/>
          </a:p>
          <a:p>
            <a:pPr marL="0" indent="0">
              <a:buNone/>
            </a:pPr>
            <a:r>
              <a:rPr lang="hr-HR" sz="3000" dirty="0" smtClean="0">
                <a:solidFill>
                  <a:srgbClr val="FF0000"/>
                </a:solidFill>
              </a:rPr>
              <a:t>1</a:t>
            </a:r>
            <a:r>
              <a:rPr lang="hr-HR" sz="4300" dirty="0" smtClean="0">
                <a:solidFill>
                  <a:srgbClr val="92D050"/>
                </a:solidFill>
              </a:rPr>
              <a:t>2</a:t>
            </a:r>
            <a:r>
              <a:rPr lang="hr-HR" sz="3900" dirty="0" smtClean="0">
                <a:solidFill>
                  <a:srgbClr val="00B0F0"/>
                </a:solidFill>
              </a:rPr>
              <a:t>3</a:t>
            </a:r>
            <a:r>
              <a:rPr lang="hr-HR" sz="1800" dirty="0" smtClean="0">
                <a:solidFill>
                  <a:srgbClr val="00B0F0"/>
                </a:solidFill>
              </a:rPr>
              <a:t>  	</a:t>
            </a:r>
            <a:r>
              <a:rPr lang="en-US" dirty="0" smtClean="0"/>
              <a:t>alterations in brain</a:t>
            </a:r>
            <a:r>
              <a:rPr lang="hr-HR" dirty="0" smtClean="0"/>
              <a:t>’s </a:t>
            </a:r>
            <a:r>
              <a:rPr lang="hr-HR" dirty="0" err="1" smtClean="0"/>
              <a:t>functional</a:t>
            </a:r>
            <a:r>
              <a:rPr lang="hr-HR" dirty="0" smtClean="0"/>
              <a:t> (</a:t>
            </a:r>
            <a:r>
              <a:rPr lang="hr-HR" dirty="0" err="1" smtClean="0"/>
              <a:t>fMRI</a:t>
            </a:r>
            <a:r>
              <a:rPr lang="hr-HR" dirty="0" smtClean="0"/>
              <a:t>) </a:t>
            </a:r>
            <a:r>
              <a:rPr lang="hr-HR" dirty="0" err="1" smtClean="0"/>
              <a:t>and</a:t>
            </a:r>
            <a:r>
              <a:rPr lang="hr-HR" dirty="0" smtClean="0"/>
              <a:t> </a:t>
            </a:r>
            <a:r>
              <a:rPr lang="hr-HR" dirty="0" err="1" smtClean="0"/>
              <a:t>structural</a:t>
            </a:r>
            <a:r>
              <a:rPr lang="hr-HR" dirty="0" smtClean="0"/>
              <a:t> (DTI) </a:t>
            </a:r>
            <a:r>
              <a:rPr lang="hr-HR" dirty="0" err="1" smtClean="0"/>
              <a:t>connectivity</a:t>
            </a:r>
            <a:r>
              <a:rPr lang="hr-HR" dirty="0" smtClean="0"/>
              <a:t>,  </a:t>
            </a:r>
            <a:r>
              <a:rPr lang="hr-HR" dirty="0" err="1" smtClean="0"/>
              <a:t>and</a:t>
            </a:r>
            <a:r>
              <a:rPr lang="hr-HR" dirty="0" smtClean="0"/>
              <a:t> </a:t>
            </a:r>
            <a:r>
              <a:rPr lang="en-US" dirty="0" smtClean="0"/>
              <a:t>metabolism </a:t>
            </a:r>
            <a:r>
              <a:rPr lang="en-US" sz="3000" dirty="0" smtClean="0"/>
              <a:t>(</a:t>
            </a:r>
            <a:r>
              <a:rPr lang="hr-HR" sz="3000" dirty="0" smtClean="0"/>
              <a:t>FDG-PET</a:t>
            </a:r>
            <a:r>
              <a:rPr lang="en-US" sz="3000" dirty="0" smtClean="0"/>
              <a:t>)</a:t>
            </a:r>
            <a:r>
              <a:rPr lang="en-US" sz="1600" dirty="0" smtClean="0"/>
              <a:t> most notably within the default mode network</a:t>
            </a:r>
            <a:endParaRPr lang="hr-HR" sz="1600" dirty="0" smtClean="0"/>
          </a:p>
          <a:p>
            <a:pPr marL="0" indent="0">
              <a:buNone/>
            </a:pPr>
            <a:r>
              <a:rPr lang="hr-HR" sz="2200" dirty="0" smtClean="0">
                <a:solidFill>
                  <a:srgbClr val="FF0000"/>
                </a:solidFill>
              </a:rPr>
              <a:t>1</a:t>
            </a:r>
            <a:r>
              <a:rPr lang="hr-HR" sz="1700" dirty="0" smtClean="0">
                <a:solidFill>
                  <a:srgbClr val="92D050"/>
                </a:solidFill>
              </a:rPr>
              <a:t>2</a:t>
            </a:r>
            <a:r>
              <a:rPr lang="hr-HR" sz="1700" dirty="0" smtClean="0">
                <a:solidFill>
                  <a:srgbClr val="00B0F0"/>
                </a:solidFill>
              </a:rPr>
              <a:t>3</a:t>
            </a:r>
            <a:r>
              <a:rPr lang="hr-HR" dirty="0" smtClean="0"/>
              <a:t>   	</a:t>
            </a:r>
            <a:r>
              <a:rPr lang="en-US" dirty="0" smtClean="0"/>
              <a:t>measurement </a:t>
            </a:r>
            <a:r>
              <a:rPr lang="en-US" dirty="0"/>
              <a:t>of β-amyloid load </a:t>
            </a:r>
            <a:r>
              <a:rPr lang="en-US" sz="1600" dirty="0"/>
              <a:t>within the brain </a:t>
            </a:r>
            <a:r>
              <a:rPr lang="hr-HR" sz="3000" dirty="0" smtClean="0"/>
              <a:t>(P</a:t>
            </a:r>
            <a:r>
              <a:rPr lang="en-US" sz="3000" dirty="0" smtClean="0"/>
              <a:t>IB-PET</a:t>
            </a:r>
            <a:r>
              <a:rPr lang="hr-HR" sz="3000" dirty="0" smtClean="0"/>
              <a:t>)</a:t>
            </a:r>
          </a:p>
          <a:p>
            <a:pPr marL="0" indent="0">
              <a:buNone/>
            </a:pPr>
            <a:r>
              <a:rPr lang="hr-HR" sz="3000" dirty="0"/>
              <a:t>	</a:t>
            </a:r>
            <a:r>
              <a:rPr lang="hr-HR" sz="3000" dirty="0" smtClean="0"/>
              <a:t>(FDDNP-PET - </a:t>
            </a:r>
            <a:r>
              <a:rPr lang="hr-HR" sz="3000" dirty="0" err="1" smtClean="0"/>
              <a:t>not</a:t>
            </a:r>
            <a:r>
              <a:rPr lang="hr-HR" sz="3000" dirty="0" smtClean="0"/>
              <a:t> </a:t>
            </a:r>
            <a:r>
              <a:rPr lang="hr-HR" sz="3000" dirty="0" err="1" smtClean="0"/>
              <a:t>enough</a:t>
            </a:r>
            <a:r>
              <a:rPr lang="hr-HR" sz="3000" dirty="0" smtClean="0"/>
              <a:t> </a:t>
            </a:r>
            <a:r>
              <a:rPr lang="hr-HR" sz="3000" dirty="0" err="1" smtClean="0"/>
              <a:t>data</a:t>
            </a:r>
            <a:r>
              <a:rPr lang="hr-HR" sz="3000" dirty="0" smtClean="0"/>
              <a:t> for </a:t>
            </a:r>
            <a:r>
              <a:rPr lang="hr-HR" sz="3000" dirty="0" err="1" smtClean="0"/>
              <a:t>firm</a:t>
            </a:r>
            <a:r>
              <a:rPr lang="hr-HR" sz="3000" dirty="0" smtClean="0"/>
              <a:t> </a:t>
            </a:r>
            <a:r>
              <a:rPr lang="hr-HR" sz="3000" dirty="0" err="1" smtClean="0"/>
              <a:t>conclusions</a:t>
            </a:r>
            <a:r>
              <a:rPr lang="hr-HR" sz="3000" dirty="0" smtClean="0"/>
              <a:t>)</a:t>
            </a:r>
          </a:p>
          <a:p>
            <a:pPr marL="0" indent="0">
              <a:buNone/>
            </a:pPr>
            <a:r>
              <a:rPr lang="hr-HR" sz="3900" dirty="0" smtClean="0">
                <a:solidFill>
                  <a:srgbClr val="FF0000"/>
                </a:solidFill>
              </a:rPr>
              <a:t>1</a:t>
            </a:r>
            <a:r>
              <a:rPr lang="hr-HR" sz="4300" dirty="0" smtClean="0">
                <a:solidFill>
                  <a:srgbClr val="92D050"/>
                </a:solidFill>
              </a:rPr>
              <a:t>2</a:t>
            </a:r>
            <a:r>
              <a:rPr lang="hr-HR" sz="2600" dirty="0" smtClean="0">
                <a:solidFill>
                  <a:srgbClr val="00B0F0"/>
                </a:solidFill>
              </a:rPr>
              <a:t>3</a:t>
            </a:r>
            <a:r>
              <a:rPr lang="hr-HR" sz="1800" dirty="0" smtClean="0">
                <a:solidFill>
                  <a:srgbClr val="00B0F0"/>
                </a:solidFill>
              </a:rPr>
              <a:t> 	</a:t>
            </a:r>
            <a:r>
              <a:rPr lang="en-US" dirty="0" smtClean="0"/>
              <a:t>CSF biomarker profiles </a:t>
            </a:r>
            <a:r>
              <a:rPr lang="en-US" sz="1500" dirty="0" smtClean="0"/>
              <a:t>(the three main CSF biomarkers of AD being β-amyloid, total tau, and phosphorylated forms of tau proteins)</a:t>
            </a:r>
            <a:endParaRPr lang="hr-HR" sz="1500" dirty="0" smtClean="0"/>
          </a:p>
          <a:p>
            <a:pPr marL="0" indent="0">
              <a:buNone/>
            </a:pPr>
            <a:r>
              <a:rPr lang="hr-HR" sz="4300" dirty="0" smtClean="0">
                <a:solidFill>
                  <a:srgbClr val="FF0000"/>
                </a:solidFill>
              </a:rPr>
              <a:t>1</a:t>
            </a:r>
            <a:r>
              <a:rPr lang="hr-HR" sz="1900" dirty="0" smtClean="0">
                <a:solidFill>
                  <a:srgbClr val="92D050"/>
                </a:solidFill>
              </a:rPr>
              <a:t>2</a:t>
            </a:r>
            <a:r>
              <a:rPr lang="hr-HR" sz="4300" dirty="0" smtClean="0">
                <a:solidFill>
                  <a:srgbClr val="00B0F0"/>
                </a:solidFill>
              </a:rPr>
              <a:t>3</a:t>
            </a:r>
            <a:r>
              <a:rPr lang="hr-HR" sz="1800" dirty="0" smtClean="0">
                <a:solidFill>
                  <a:srgbClr val="00B0F0"/>
                </a:solidFill>
              </a:rPr>
              <a:t>	</a:t>
            </a:r>
            <a:r>
              <a:rPr lang="en-US" dirty="0" smtClean="0">
                <a:solidFill>
                  <a:schemeClr val="tx1">
                    <a:lumMod val="65000"/>
                  </a:schemeClr>
                </a:solidFill>
              </a:rPr>
              <a:t>post-mortem </a:t>
            </a:r>
            <a:r>
              <a:rPr lang="en-US" dirty="0">
                <a:solidFill>
                  <a:schemeClr val="tx1">
                    <a:lumMod val="65000"/>
                  </a:schemeClr>
                </a:solidFill>
              </a:rPr>
              <a:t>confirmation </a:t>
            </a:r>
            <a:r>
              <a:rPr lang="en-US" sz="1500" dirty="0">
                <a:solidFill>
                  <a:schemeClr val="tx1">
                    <a:lumMod val="65000"/>
                  </a:schemeClr>
                </a:solidFill>
              </a:rPr>
              <a:t>of characteristic AD histopathology.</a:t>
            </a:r>
            <a:r>
              <a:rPr lang="en-US" dirty="0">
                <a:solidFill>
                  <a:schemeClr val="tx1">
                    <a:lumMod val="65000"/>
                  </a:schemeClr>
                </a:solidFill>
              </a:rPr>
              <a:t> </a:t>
            </a:r>
          </a:p>
        </p:txBody>
      </p:sp>
      <p:sp>
        <p:nvSpPr>
          <p:cNvPr id="4" name="TextBox 3"/>
          <p:cNvSpPr txBox="1"/>
          <p:nvPr/>
        </p:nvSpPr>
        <p:spPr>
          <a:xfrm>
            <a:off x="2550604" y="6340678"/>
            <a:ext cx="4042792" cy="369332"/>
          </a:xfrm>
          <a:prstGeom prst="rect">
            <a:avLst/>
          </a:prstGeom>
          <a:noFill/>
        </p:spPr>
        <p:txBody>
          <a:bodyPr wrap="square" rtlCol="0">
            <a:spAutoFit/>
          </a:bodyPr>
          <a:lstStyle/>
          <a:p>
            <a:r>
              <a:rPr lang="hr-HR" dirty="0" smtClean="0">
                <a:solidFill>
                  <a:srgbClr val="FFFF00"/>
                </a:solidFill>
              </a:rPr>
              <a:t>Zaključak: </a:t>
            </a:r>
            <a:r>
              <a:rPr lang="hr-HR" dirty="0" err="1" smtClean="0">
                <a:solidFill>
                  <a:srgbClr val="FFFF00"/>
                </a:solidFill>
              </a:rPr>
              <a:t>Biomarkere</a:t>
            </a:r>
            <a:r>
              <a:rPr lang="hr-HR" dirty="0" smtClean="0">
                <a:solidFill>
                  <a:srgbClr val="FFFF00"/>
                </a:solidFill>
              </a:rPr>
              <a:t> treba kombinirati!</a:t>
            </a:r>
            <a:endParaRPr lang="en-US" dirty="0">
              <a:solidFill>
                <a:srgbClr val="FFFF00"/>
              </a:solidFill>
            </a:endParaRPr>
          </a:p>
        </p:txBody>
      </p:sp>
    </p:spTree>
    <p:extLst>
      <p:ext uri="{BB962C8B-B14F-4D97-AF65-F5344CB8AC3E}">
        <p14:creationId xmlns:p14="http://schemas.microsoft.com/office/powerpoint/2010/main" val="27948933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611560" y="2060848"/>
          <a:ext cx="7920880" cy="3962400"/>
        </p:xfrm>
        <a:graphic>
          <a:graphicData uri="http://schemas.openxmlformats.org/drawingml/2006/table">
            <a:tbl>
              <a:tblPr firstRow="1" bandRow="1">
                <a:tableStyleId>{5C22544A-7EE6-4342-B048-85BDC9FD1C3A}</a:tableStyleId>
              </a:tblPr>
              <a:tblGrid>
                <a:gridCol w="1980220">
                  <a:extLst>
                    <a:ext uri="{9D8B030D-6E8A-4147-A177-3AD203B41FA5}">
                      <a16:colId xmlns:a16="http://schemas.microsoft.com/office/drawing/2014/main" val="20000"/>
                    </a:ext>
                  </a:extLst>
                </a:gridCol>
                <a:gridCol w="1980220">
                  <a:extLst>
                    <a:ext uri="{9D8B030D-6E8A-4147-A177-3AD203B41FA5}">
                      <a16:colId xmlns:a16="http://schemas.microsoft.com/office/drawing/2014/main" val="20001"/>
                    </a:ext>
                  </a:extLst>
                </a:gridCol>
                <a:gridCol w="1980220">
                  <a:extLst>
                    <a:ext uri="{9D8B030D-6E8A-4147-A177-3AD203B41FA5}">
                      <a16:colId xmlns:a16="http://schemas.microsoft.com/office/drawing/2014/main" val="20002"/>
                    </a:ext>
                  </a:extLst>
                </a:gridCol>
                <a:gridCol w="1980220">
                  <a:extLst>
                    <a:ext uri="{9D8B030D-6E8A-4147-A177-3AD203B41FA5}">
                      <a16:colId xmlns:a16="http://schemas.microsoft.com/office/drawing/2014/main" val="20003"/>
                    </a:ext>
                  </a:extLst>
                </a:gridCol>
              </a:tblGrid>
              <a:tr h="370840">
                <a:tc>
                  <a:txBody>
                    <a:bodyPr/>
                    <a:lstStyle/>
                    <a:p>
                      <a:r>
                        <a:rPr lang="hr-HR" dirty="0" smtClean="0"/>
                        <a:t>Bolest</a:t>
                      </a:r>
                      <a:endParaRPr lang="en-US" dirty="0"/>
                    </a:p>
                  </a:txBody>
                  <a:tcPr/>
                </a:tc>
                <a:tc>
                  <a:txBody>
                    <a:bodyPr/>
                    <a:lstStyle/>
                    <a:p>
                      <a:pPr algn="ctr"/>
                      <a:r>
                        <a:rPr lang="hr-HR" dirty="0" smtClean="0"/>
                        <a:t>Ukupni</a:t>
                      </a:r>
                      <a:r>
                        <a:rPr lang="hr-HR" baseline="0" dirty="0" smtClean="0"/>
                        <a:t> </a:t>
                      </a:r>
                      <a:r>
                        <a:rPr lang="hr-HR" baseline="0" dirty="0" err="1" smtClean="0"/>
                        <a:t>tau</a:t>
                      </a:r>
                      <a:endParaRPr lang="en-US" dirty="0"/>
                    </a:p>
                  </a:txBody>
                  <a:tcPr/>
                </a:tc>
                <a:tc>
                  <a:txBody>
                    <a:bodyPr/>
                    <a:lstStyle/>
                    <a:p>
                      <a:pPr algn="ctr"/>
                      <a:r>
                        <a:rPr lang="hr-HR" dirty="0" smtClean="0"/>
                        <a:t>P-</a:t>
                      </a:r>
                      <a:r>
                        <a:rPr lang="hr-HR" dirty="0" err="1" smtClean="0"/>
                        <a:t>tau</a:t>
                      </a:r>
                      <a:endParaRPr lang="en-US" dirty="0"/>
                    </a:p>
                  </a:txBody>
                  <a:tcPr/>
                </a:tc>
                <a:tc>
                  <a:txBody>
                    <a:bodyPr/>
                    <a:lstStyle/>
                    <a:p>
                      <a:pPr algn="ctr"/>
                      <a:r>
                        <a:rPr lang="hr-HR" dirty="0" smtClean="0"/>
                        <a:t>A</a:t>
                      </a:r>
                      <a:r>
                        <a:rPr lang="el-GR" dirty="0" smtClean="0"/>
                        <a:t>β</a:t>
                      </a:r>
                      <a:r>
                        <a:rPr lang="hr-HR" baseline="-25000" dirty="0" smtClean="0"/>
                        <a:t>1-42</a:t>
                      </a:r>
                      <a:endParaRPr lang="en-US" baseline="-25000" dirty="0"/>
                    </a:p>
                  </a:txBody>
                  <a:tcPr/>
                </a:tc>
                <a:extLst>
                  <a:ext uri="{0D108BD9-81ED-4DB2-BD59-A6C34878D82A}">
                    <a16:rowId xmlns:a16="http://schemas.microsoft.com/office/drawing/2014/main" val="10000"/>
                  </a:ext>
                </a:extLst>
              </a:tr>
              <a:tr h="370840">
                <a:tc>
                  <a:txBody>
                    <a:bodyPr/>
                    <a:lstStyle/>
                    <a:p>
                      <a:r>
                        <a:rPr lang="hr-HR" dirty="0" smtClean="0"/>
                        <a:t>AD</a:t>
                      </a:r>
                      <a:endParaRPr lang="en-US" dirty="0"/>
                    </a:p>
                  </a:txBody>
                  <a:tcPr/>
                </a:tc>
                <a:tc>
                  <a:txBody>
                    <a:bodyPr/>
                    <a:lstStyle/>
                    <a:p>
                      <a:pPr algn="ctr"/>
                      <a:r>
                        <a:rPr lang="en-US" dirty="0" smtClean="0"/>
                        <a:t>↑↑</a:t>
                      </a:r>
                      <a:endParaRPr lang="en-US" dirty="0"/>
                    </a:p>
                  </a:txBody>
                  <a:tcPr>
                    <a:solidFill>
                      <a:srgbClr val="FFC000"/>
                    </a:solidFill>
                  </a:tcPr>
                </a:tc>
                <a:tc>
                  <a:txBody>
                    <a:bodyPr/>
                    <a:lstStyle/>
                    <a:p>
                      <a:pPr algn="ctr"/>
                      <a:r>
                        <a:rPr lang="en-US" dirty="0" smtClean="0"/>
                        <a:t>↑↑↑</a:t>
                      </a:r>
                      <a:endParaRPr lang="en-US" dirty="0"/>
                    </a:p>
                  </a:txBody>
                  <a:tcPr>
                    <a:solidFill>
                      <a:srgbClr val="FFFF00"/>
                    </a:solidFill>
                  </a:tcPr>
                </a:tc>
                <a:tc>
                  <a:txBody>
                    <a:bodyPr/>
                    <a:lstStyle/>
                    <a:p>
                      <a:pPr algn="ctr"/>
                      <a:r>
                        <a:rPr lang="en-US" dirty="0" smtClean="0"/>
                        <a:t>↓↓</a:t>
                      </a:r>
                      <a:endParaRPr lang="en-US" dirty="0"/>
                    </a:p>
                  </a:txBody>
                  <a:tcPr/>
                </a:tc>
                <a:extLst>
                  <a:ext uri="{0D108BD9-81ED-4DB2-BD59-A6C34878D82A}">
                    <a16:rowId xmlns:a16="http://schemas.microsoft.com/office/drawing/2014/main" val="10001"/>
                  </a:ext>
                </a:extLst>
              </a:tr>
              <a:tr h="370840">
                <a:tc>
                  <a:txBody>
                    <a:bodyPr/>
                    <a:lstStyle/>
                    <a:p>
                      <a:r>
                        <a:rPr lang="hr-HR" dirty="0" smtClean="0"/>
                        <a:t>CJD</a:t>
                      </a:r>
                      <a:endParaRPr lang="en-US" dirty="0"/>
                    </a:p>
                  </a:txBody>
                  <a:tcPr/>
                </a:tc>
                <a:tc>
                  <a:txBody>
                    <a:bodyPr/>
                    <a:lstStyle/>
                    <a:p>
                      <a:pPr algn="ctr"/>
                      <a:r>
                        <a:rPr lang="en-US" dirty="0" smtClean="0"/>
                        <a:t>↑↑↑</a:t>
                      </a:r>
                      <a:endParaRPr lang="en-US" dirty="0"/>
                    </a:p>
                  </a:txBody>
                  <a:tcPr>
                    <a:solidFill>
                      <a:srgbClr val="C00000"/>
                    </a:solidFill>
                  </a:tcPr>
                </a:tc>
                <a:tc>
                  <a:txBody>
                    <a:bodyPr/>
                    <a:lstStyle/>
                    <a:p>
                      <a:pPr algn="ctr"/>
                      <a:r>
                        <a:rPr lang="hr-HR" dirty="0" smtClean="0"/>
                        <a:t>0</a:t>
                      </a:r>
                      <a:endParaRPr lang="en-US" dirty="0"/>
                    </a:p>
                  </a:txBody>
                  <a:tcPr/>
                </a:tc>
                <a:tc>
                  <a:txBody>
                    <a:bodyPr/>
                    <a:lstStyle/>
                    <a:p>
                      <a:pPr algn="ctr"/>
                      <a:r>
                        <a:rPr lang="en-US" dirty="0" smtClean="0"/>
                        <a:t>↓↓</a:t>
                      </a:r>
                      <a:endParaRPr lang="en-US" dirty="0"/>
                    </a:p>
                  </a:txBody>
                  <a:tcPr/>
                </a:tc>
                <a:extLst>
                  <a:ext uri="{0D108BD9-81ED-4DB2-BD59-A6C34878D82A}">
                    <a16:rowId xmlns:a16="http://schemas.microsoft.com/office/drawing/2014/main" val="10002"/>
                  </a:ext>
                </a:extLst>
              </a:tr>
              <a:tr h="370840">
                <a:tc>
                  <a:txBody>
                    <a:bodyPr/>
                    <a:lstStyle/>
                    <a:p>
                      <a:r>
                        <a:rPr lang="hr-HR" dirty="0" smtClean="0"/>
                        <a:t>FTLD</a:t>
                      </a:r>
                      <a:endParaRPr lang="en-US" dirty="0"/>
                    </a:p>
                  </a:txBody>
                  <a:tcPr/>
                </a:tc>
                <a:tc>
                  <a:txBody>
                    <a:bodyPr/>
                    <a:lstStyle/>
                    <a:p>
                      <a:pPr algn="ctr"/>
                      <a:r>
                        <a:rPr lang="en-US" dirty="0" smtClean="0"/>
                        <a:t>↑</a:t>
                      </a:r>
                      <a:endParaRPr lang="en-US" dirty="0"/>
                    </a:p>
                  </a:txBody>
                  <a:tcPr/>
                </a:tc>
                <a:tc>
                  <a:txBody>
                    <a:bodyPr/>
                    <a:lstStyle/>
                    <a:p>
                      <a:pPr algn="ctr"/>
                      <a:r>
                        <a:rPr lang="hr-HR" dirty="0" smtClean="0"/>
                        <a:t>0</a:t>
                      </a:r>
                      <a:endParaRPr lang="en-US" dirty="0"/>
                    </a:p>
                  </a:txBody>
                  <a:tcPr/>
                </a:tc>
                <a:tc>
                  <a:txBody>
                    <a:bodyPr/>
                    <a:lstStyle/>
                    <a:p>
                      <a:pPr algn="ctr"/>
                      <a:r>
                        <a:rPr lang="en-US" dirty="0" smtClean="0"/>
                        <a:t>↑↑</a:t>
                      </a:r>
                      <a:endParaRPr lang="en-US" dirty="0"/>
                    </a:p>
                  </a:txBody>
                  <a:tcPr/>
                </a:tc>
                <a:extLst>
                  <a:ext uri="{0D108BD9-81ED-4DB2-BD59-A6C34878D82A}">
                    <a16:rowId xmlns:a16="http://schemas.microsoft.com/office/drawing/2014/main" val="10003"/>
                  </a:ext>
                </a:extLst>
              </a:tr>
              <a:tr h="370840">
                <a:tc>
                  <a:txBody>
                    <a:bodyPr/>
                    <a:lstStyle/>
                    <a:p>
                      <a:r>
                        <a:rPr lang="hr-HR" dirty="0" smtClean="0"/>
                        <a:t>DLB</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extLst>
                  <a:ext uri="{0D108BD9-81ED-4DB2-BD59-A6C34878D82A}">
                    <a16:rowId xmlns:a16="http://schemas.microsoft.com/office/drawing/2014/main" val="10004"/>
                  </a:ext>
                </a:extLst>
              </a:tr>
              <a:tr h="370840">
                <a:tc>
                  <a:txBody>
                    <a:bodyPr/>
                    <a:lstStyle/>
                    <a:p>
                      <a:r>
                        <a:rPr lang="hr-HR" dirty="0" err="1" smtClean="0"/>
                        <a:t>VaD</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extLst>
                  <a:ext uri="{0D108BD9-81ED-4DB2-BD59-A6C34878D82A}">
                    <a16:rowId xmlns:a16="http://schemas.microsoft.com/office/drawing/2014/main" val="10005"/>
                  </a:ext>
                </a:extLst>
              </a:tr>
              <a:tr h="370840">
                <a:tc>
                  <a:txBody>
                    <a:bodyPr/>
                    <a:lstStyle/>
                    <a:p>
                      <a:r>
                        <a:rPr lang="hr-HR" dirty="0" smtClean="0"/>
                        <a:t>Normalno starenje, PD, MDD (major</a:t>
                      </a:r>
                      <a:r>
                        <a:rPr lang="hr-HR" baseline="0" dirty="0" smtClean="0"/>
                        <a:t> </a:t>
                      </a:r>
                      <a:r>
                        <a:rPr lang="hr-HR" baseline="0" dirty="0" err="1" smtClean="0"/>
                        <a:t>depressive</a:t>
                      </a:r>
                      <a:r>
                        <a:rPr lang="hr-HR" baseline="0" dirty="0" smtClean="0"/>
                        <a:t> </a:t>
                      </a:r>
                      <a:r>
                        <a:rPr lang="hr-HR" baseline="0" dirty="0" err="1" smtClean="0"/>
                        <a:t>disorder</a:t>
                      </a:r>
                      <a:r>
                        <a:rPr lang="hr-HR" baseline="0" dirty="0" smtClean="0"/>
                        <a:t>)</a:t>
                      </a:r>
                      <a:r>
                        <a:rPr lang="hr-HR" dirty="0" smtClean="0"/>
                        <a:t>,</a:t>
                      </a:r>
                      <a:r>
                        <a:rPr lang="hr-HR" baseline="0" dirty="0" smtClean="0"/>
                        <a:t> WKD (</a:t>
                      </a:r>
                      <a:r>
                        <a:rPr lang="hr-HR" baseline="0" dirty="0" err="1" smtClean="0"/>
                        <a:t>Wernicke</a:t>
                      </a:r>
                      <a:r>
                        <a:rPr lang="hr-HR" baseline="0" dirty="0" smtClean="0"/>
                        <a:t>-</a:t>
                      </a:r>
                      <a:r>
                        <a:rPr lang="hr-HR" baseline="0" dirty="0" err="1" smtClean="0"/>
                        <a:t>Korsakoff</a:t>
                      </a:r>
                      <a:r>
                        <a:rPr lang="hr-HR" baseline="0" dirty="0" smtClean="0"/>
                        <a:t> </a:t>
                      </a:r>
                      <a:r>
                        <a:rPr lang="hr-HR" baseline="0" dirty="0" err="1" smtClean="0"/>
                        <a:t>disease</a:t>
                      </a:r>
                      <a:r>
                        <a:rPr lang="hr-HR" baseline="0" dirty="0" smtClean="0"/>
                        <a:t>)</a:t>
                      </a:r>
                      <a:endParaRPr lang="en-US" dirty="0"/>
                    </a:p>
                  </a:txBody>
                  <a:tcPr/>
                </a:tc>
                <a:tc>
                  <a:txBody>
                    <a:bodyPr/>
                    <a:lstStyle/>
                    <a:p>
                      <a:pPr algn="ctr"/>
                      <a:r>
                        <a:rPr lang="hr-HR" dirty="0" smtClean="0"/>
                        <a:t>0</a:t>
                      </a:r>
                      <a:endParaRPr lang="en-US" dirty="0"/>
                    </a:p>
                  </a:txBody>
                  <a:tcPr/>
                </a:tc>
                <a:tc>
                  <a:txBody>
                    <a:bodyPr/>
                    <a:lstStyle/>
                    <a:p>
                      <a:pPr algn="ctr"/>
                      <a:r>
                        <a:rPr lang="hr-HR" dirty="0" smtClean="0"/>
                        <a:t>0</a:t>
                      </a:r>
                      <a:endParaRPr lang="en-US" dirty="0"/>
                    </a:p>
                  </a:txBody>
                  <a:tcPr/>
                </a:tc>
                <a:tc>
                  <a:txBody>
                    <a:bodyPr/>
                    <a:lstStyle/>
                    <a:p>
                      <a:pPr algn="ctr"/>
                      <a:r>
                        <a:rPr lang="hr-HR" dirty="0" smtClean="0"/>
                        <a:t>0</a:t>
                      </a:r>
                      <a:endParaRPr lang="en-US" dirty="0"/>
                    </a:p>
                  </a:txBody>
                  <a:tcPr/>
                </a:tc>
                <a:extLst>
                  <a:ext uri="{0D108BD9-81ED-4DB2-BD59-A6C34878D82A}">
                    <a16:rowId xmlns:a16="http://schemas.microsoft.com/office/drawing/2014/main" val="10006"/>
                  </a:ext>
                </a:extLst>
              </a:tr>
            </a:tbl>
          </a:graphicData>
        </a:graphic>
      </p:graphicFrame>
      <p:sp>
        <p:nvSpPr>
          <p:cNvPr id="5" name="TextBox 4"/>
          <p:cNvSpPr txBox="1"/>
          <p:nvPr/>
        </p:nvSpPr>
        <p:spPr>
          <a:xfrm>
            <a:off x="1475656" y="554051"/>
            <a:ext cx="609394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28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hr-HR" sz="2800" b="0" i="0" u="none" strike="noStrike" kern="1200" cap="none" spc="0" normalizeH="0" baseline="0" noProof="0" dirty="0" err="1" smtClean="0">
                <a:ln>
                  <a:noFill/>
                </a:ln>
                <a:solidFill>
                  <a:prstClr val="black"/>
                </a:solidFill>
                <a:effectLst/>
                <a:uLnTx/>
                <a:uFillTx/>
                <a:latin typeface="Calibri" pitchFamily="34" charset="0"/>
                <a:ea typeface="+mn-ea"/>
                <a:cs typeface="Calibri" pitchFamily="34" charset="0"/>
              </a:rPr>
              <a:t>Likvorski</a:t>
            </a:r>
            <a:r>
              <a:rPr kumimoji="0" lang="hr-HR" sz="2800" b="0" i="0" u="none" strike="noStrike" kern="1200" cap="none" spc="0" normalizeH="0" baseline="0" noProof="0" dirty="0" smtClean="0">
                <a:ln>
                  <a:noFill/>
                </a:ln>
                <a:solidFill>
                  <a:prstClr val="black"/>
                </a:solidFill>
                <a:effectLst/>
                <a:uLnTx/>
                <a:uFillTx/>
                <a:latin typeface="Calibri" pitchFamily="34" charset="0"/>
                <a:ea typeface="+mn-ea"/>
                <a:cs typeface="Calibri" pitchFamily="34" charset="0"/>
              </a:rPr>
              <a:t> </a:t>
            </a:r>
            <a:r>
              <a:rPr kumimoji="0" lang="hr-HR" sz="2800" b="0" i="0" u="none" strike="noStrike" kern="1200" cap="none" spc="0" normalizeH="0" baseline="0" noProof="0" dirty="0" err="1" smtClean="0">
                <a:ln>
                  <a:noFill/>
                </a:ln>
                <a:solidFill>
                  <a:prstClr val="black"/>
                </a:solidFill>
                <a:effectLst/>
                <a:uLnTx/>
                <a:uFillTx/>
                <a:latin typeface="Calibri" pitchFamily="34" charset="0"/>
                <a:ea typeface="+mn-ea"/>
                <a:cs typeface="Calibri" pitchFamily="34" charset="0"/>
              </a:rPr>
              <a:t>biomarkeri</a:t>
            </a:r>
            <a:r>
              <a:rPr kumimoji="0" lang="hr-HR" sz="2800" b="0" i="0" u="none" strike="noStrike" kern="1200" cap="none" spc="0" normalizeH="0" baseline="0" noProof="0" dirty="0" smtClean="0">
                <a:ln>
                  <a:noFill/>
                </a:ln>
                <a:solidFill>
                  <a:prstClr val="black"/>
                </a:solidFill>
                <a:effectLst/>
                <a:uLnTx/>
                <a:uFillTx/>
                <a:latin typeface="Calibri" pitchFamily="34" charset="0"/>
                <a:ea typeface="+mn-ea"/>
                <a:cs typeface="Calibri" pitchFamily="34" charset="0"/>
              </a:rPr>
              <a:t> u dijagnostici NDD</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18210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Konačno biološki biljeg</a:t>
            </a:r>
            <a:br>
              <a:rPr lang="hr-HR" dirty="0" smtClean="0"/>
            </a:br>
            <a:r>
              <a:rPr lang="hr-HR" dirty="0" smtClean="0"/>
              <a:t>Alzheimerove bolesti u plazmi?</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56792"/>
            <a:ext cx="9144000" cy="2930421"/>
          </a:xfrm>
          <a:prstGeom prst="rect">
            <a:avLst/>
          </a:prstGeom>
        </p:spPr>
      </p:pic>
      <p:sp>
        <p:nvSpPr>
          <p:cNvPr id="6" name="TextBox 5"/>
          <p:cNvSpPr txBox="1"/>
          <p:nvPr/>
        </p:nvSpPr>
        <p:spPr>
          <a:xfrm>
            <a:off x="575556" y="4725144"/>
            <a:ext cx="7992888" cy="1938992"/>
          </a:xfrm>
          <a:prstGeom prst="rect">
            <a:avLst/>
          </a:prstGeom>
          <a:noFill/>
        </p:spPr>
        <p:txBody>
          <a:bodyPr wrap="square" rtlCol="0">
            <a:spAutoFit/>
          </a:bodyPr>
          <a:lstStyle/>
          <a:p>
            <a:r>
              <a:rPr lang="hr-HR" sz="2400" dirty="0" smtClean="0"/>
              <a:t>POSEBNOST: </a:t>
            </a:r>
            <a:r>
              <a:rPr lang="en-GB" sz="2400" dirty="0" smtClean="0"/>
              <a:t>the </a:t>
            </a:r>
            <a:r>
              <a:rPr lang="en-GB" sz="2400" dirty="0"/>
              <a:t>Japanese National </a:t>
            </a:r>
            <a:r>
              <a:rPr lang="en-GB" sz="2400" dirty="0" err="1"/>
              <a:t>Center</a:t>
            </a:r>
            <a:r>
              <a:rPr lang="en-GB" sz="2400" dirty="0"/>
              <a:t> for </a:t>
            </a:r>
            <a:r>
              <a:rPr lang="en-GB" sz="2400" dirty="0" smtClean="0"/>
              <a:t>Geriatrics</a:t>
            </a:r>
            <a:r>
              <a:rPr lang="hr-HR" sz="2400" dirty="0" smtClean="0"/>
              <a:t> </a:t>
            </a:r>
            <a:r>
              <a:rPr lang="en-GB" sz="2400" dirty="0" smtClean="0"/>
              <a:t>and </a:t>
            </a:r>
            <a:r>
              <a:rPr lang="en-GB" sz="2400" dirty="0"/>
              <a:t>Gerontology (NCGG) (121 samples), and was externally </a:t>
            </a:r>
            <a:r>
              <a:rPr lang="en-GB" sz="2400" dirty="0" smtClean="0"/>
              <a:t>validated</a:t>
            </a:r>
            <a:r>
              <a:rPr lang="hr-HR" sz="2400" dirty="0" smtClean="0"/>
              <a:t> </a:t>
            </a:r>
            <a:r>
              <a:rPr lang="en-GB" sz="2400" dirty="0" smtClean="0"/>
              <a:t>using </a:t>
            </a:r>
            <a:r>
              <a:rPr lang="en-GB" sz="2400" dirty="0"/>
              <a:t>an independent data set derived from the Australian </a:t>
            </a:r>
            <a:r>
              <a:rPr lang="en-GB" sz="2400" dirty="0" smtClean="0"/>
              <a:t>Imaging,</a:t>
            </a:r>
            <a:r>
              <a:rPr lang="hr-HR" sz="2400" dirty="0" smtClean="0"/>
              <a:t> </a:t>
            </a:r>
            <a:r>
              <a:rPr lang="en-GB" sz="2400" dirty="0" smtClean="0"/>
              <a:t>Biomarker </a:t>
            </a:r>
            <a:r>
              <a:rPr lang="en-GB" sz="2400" dirty="0"/>
              <a:t>and Lifestyle Study of Ageing (</a:t>
            </a:r>
            <a:r>
              <a:rPr lang="en-GB" sz="2400" dirty="0" smtClean="0"/>
              <a:t>AIBL) </a:t>
            </a:r>
            <a:r>
              <a:rPr lang="en-GB" sz="2400" dirty="0"/>
              <a:t>cohort (252 samples</a:t>
            </a:r>
            <a:r>
              <a:rPr lang="en-GB" sz="2400" dirty="0" smtClean="0"/>
              <a:t>)</a:t>
            </a:r>
            <a:endParaRPr lang="en-GB" sz="2400" dirty="0"/>
          </a:p>
        </p:txBody>
      </p:sp>
    </p:spTree>
    <p:extLst>
      <p:ext uri="{BB962C8B-B14F-4D97-AF65-F5344CB8AC3E}">
        <p14:creationId xmlns:p14="http://schemas.microsoft.com/office/powerpoint/2010/main" val="14884317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80671"/>
            <a:ext cx="8486522" cy="6488689"/>
          </a:xfrm>
          <a:prstGeom prst="rect">
            <a:avLst/>
          </a:prstGeom>
        </p:spPr>
      </p:pic>
    </p:spTree>
    <p:extLst>
      <p:ext uri="{BB962C8B-B14F-4D97-AF65-F5344CB8AC3E}">
        <p14:creationId xmlns:p14="http://schemas.microsoft.com/office/powerpoint/2010/main" val="5905148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1640" y="6563479"/>
            <a:ext cx="6707088" cy="393913"/>
          </a:xfrm>
        </p:spPr>
        <p:txBody>
          <a:bodyPr>
            <a:normAutofit/>
          </a:bodyPr>
          <a:lstStyle/>
          <a:p>
            <a:pPr marL="0" indent="0">
              <a:buNone/>
            </a:pPr>
            <a:r>
              <a:rPr lang="en-GB" sz="1400" b="1" dirty="0"/>
              <a:t>Plasma biomarkers </a:t>
            </a:r>
            <a:r>
              <a:rPr lang="en-GB" sz="1400" b="1" dirty="0" smtClean="0"/>
              <a:t>significantly </a:t>
            </a:r>
            <a:r>
              <a:rPr lang="en-GB" sz="1400" b="1" dirty="0"/>
              <a:t>correlated with </a:t>
            </a:r>
            <a:r>
              <a:rPr lang="en-GB" sz="1400" b="1" dirty="0" smtClean="0"/>
              <a:t>brain</a:t>
            </a:r>
            <a:r>
              <a:rPr lang="hr-HR" sz="1400" b="1" dirty="0" smtClean="0"/>
              <a:t> </a:t>
            </a:r>
            <a:r>
              <a:rPr lang="en-GB" sz="1400" b="1" dirty="0" smtClean="0"/>
              <a:t>Aβ </a:t>
            </a:r>
            <a:r>
              <a:rPr lang="en-GB" sz="1400" b="1" dirty="0"/>
              <a:t>burden and CSF-Aβ</a:t>
            </a:r>
            <a:r>
              <a:rPr lang="en-GB" sz="1400" b="1" baseline="-25000" dirty="0"/>
              <a:t>1–42</a:t>
            </a:r>
            <a:r>
              <a:rPr lang="en-GB" sz="1400" b="1" dirty="0"/>
              <a:t> </a:t>
            </a:r>
            <a:r>
              <a:rPr lang="en-GB" sz="1400" b="1" dirty="0" smtClean="0"/>
              <a:t>level</a:t>
            </a:r>
            <a:r>
              <a:rPr lang="hr-HR" sz="1400" b="1" dirty="0" smtClean="0"/>
              <a:t>s</a:t>
            </a:r>
            <a:endParaRPr lang="en-US" sz="1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4523"/>
            <a:ext cx="5904656" cy="6547648"/>
          </a:xfrm>
          <a:prstGeom prst="rect">
            <a:avLst/>
          </a:prstGeom>
        </p:spPr>
      </p:pic>
    </p:spTree>
    <p:extLst>
      <p:ext uri="{BB962C8B-B14F-4D97-AF65-F5344CB8AC3E}">
        <p14:creationId xmlns:p14="http://schemas.microsoft.com/office/powerpoint/2010/main" val="22045812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14809"/>
            <a:ext cx="6408712" cy="6832951"/>
          </a:xfrm>
          <a:prstGeom prst="rect">
            <a:avLst/>
          </a:prstGeom>
        </p:spPr>
      </p:pic>
    </p:spTree>
    <p:extLst>
      <p:ext uri="{BB962C8B-B14F-4D97-AF65-F5344CB8AC3E}">
        <p14:creationId xmlns:p14="http://schemas.microsoft.com/office/powerpoint/2010/main" val="40049144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274638"/>
            <a:ext cx="8229600" cy="346050"/>
          </a:xfrm>
        </p:spPr>
        <p:txBody>
          <a:bodyPr>
            <a:normAutofit fontScale="90000"/>
          </a:bodyPr>
          <a:lstStyle/>
          <a:p>
            <a:r>
              <a:rPr lang="hr-HR" dirty="0" smtClean="0"/>
              <a:t/>
            </a:r>
            <a:br>
              <a:rPr lang="hr-HR" dirty="0" smtClean="0"/>
            </a:br>
            <a:r>
              <a:rPr lang="hr-HR" dirty="0" smtClean="0"/>
              <a:t>Hvala na pažnji!</a:t>
            </a:r>
          </a:p>
        </p:txBody>
      </p:sp>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380587"/>
            <a:ext cx="2880320" cy="250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6"/>
          <p:cNvSpPr txBox="1">
            <a:spLocks noChangeArrowheads="1"/>
          </p:cNvSpPr>
          <p:nvPr/>
        </p:nvSpPr>
        <p:spPr bwMode="auto">
          <a:xfrm>
            <a:off x="35496" y="1490033"/>
            <a:ext cx="4896544"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b="1">
                <a:solidFill>
                  <a:schemeClr val="tx1"/>
                </a:solidFill>
                <a:latin typeface="Arial" charset="0"/>
                <a:cs typeface="Arial" charset="0"/>
              </a:defRPr>
            </a:lvl1pPr>
            <a:lvl2pPr marL="742950" indent="-285750">
              <a:defRPr sz="1600" b="1">
                <a:solidFill>
                  <a:schemeClr val="tx1"/>
                </a:solidFill>
                <a:latin typeface="Arial" charset="0"/>
                <a:cs typeface="Arial" charset="0"/>
              </a:defRPr>
            </a:lvl2pPr>
            <a:lvl3pPr marL="1143000" indent="-228600">
              <a:defRPr sz="1600" b="1">
                <a:solidFill>
                  <a:schemeClr val="tx1"/>
                </a:solidFill>
                <a:latin typeface="Arial" charset="0"/>
                <a:cs typeface="Arial" charset="0"/>
              </a:defRPr>
            </a:lvl3pPr>
            <a:lvl4pPr marL="1600200" indent="-228600">
              <a:defRPr sz="1600" b="1">
                <a:solidFill>
                  <a:schemeClr val="tx1"/>
                </a:solidFill>
                <a:latin typeface="Arial" charset="0"/>
                <a:cs typeface="Arial" charset="0"/>
              </a:defRPr>
            </a:lvl4pPr>
            <a:lvl5pPr marL="2057400" indent="-228600">
              <a:defRPr sz="1600" b="1">
                <a:solidFill>
                  <a:schemeClr val="tx1"/>
                </a:solidFill>
                <a:latin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cs typeface="Arial" charset="0"/>
              </a:defRPr>
            </a:lvl9pPr>
          </a:lstStyle>
          <a:p>
            <a:r>
              <a:rPr lang="hr-HR" b="0" dirty="0" smtClean="0">
                <a:latin typeface="+mn-lt"/>
              </a:rPr>
              <a:t>               Hrvatska </a:t>
            </a:r>
            <a:r>
              <a:rPr lang="hr-HR" b="0" dirty="0">
                <a:latin typeface="+mn-lt"/>
              </a:rPr>
              <a:t>zaklada za </a:t>
            </a:r>
            <a:r>
              <a:rPr lang="hr-HR" b="0" dirty="0" smtClean="0">
                <a:latin typeface="+mn-lt"/>
              </a:rPr>
              <a:t>znanost</a:t>
            </a:r>
          </a:p>
          <a:p>
            <a:endParaRPr lang="hr-HR" b="0" dirty="0">
              <a:latin typeface="+mn-lt"/>
            </a:endParaRPr>
          </a:p>
          <a:p>
            <a:r>
              <a:rPr lang="hr-HR" b="0" dirty="0">
                <a:latin typeface="+mn-lt"/>
              </a:rPr>
              <a:t>Projekt </a:t>
            </a:r>
            <a:r>
              <a:rPr lang="hr-HR" b="0" dirty="0" smtClean="0">
                <a:latin typeface="+mn-lt"/>
              </a:rPr>
              <a:t>IP-2014-09-9730 (2015-2019)</a:t>
            </a:r>
          </a:p>
          <a:p>
            <a:endParaRPr lang="hr-HR" b="0" dirty="0">
              <a:latin typeface="+mn-lt"/>
            </a:endParaRPr>
          </a:p>
          <a:p>
            <a:r>
              <a:rPr lang="hr-HR" b="0" dirty="0" err="1" smtClean="0">
                <a:latin typeface="+mn-lt"/>
              </a:rPr>
              <a:t>Hiperfosforilacija</a:t>
            </a:r>
            <a:r>
              <a:rPr lang="hr-HR" b="0" dirty="0">
                <a:latin typeface="+mn-lt"/>
              </a:rPr>
              <a:t>, </a:t>
            </a:r>
            <a:r>
              <a:rPr lang="hr-HR" b="0" dirty="0" err="1">
                <a:latin typeface="+mn-lt"/>
              </a:rPr>
              <a:t>agregacija</a:t>
            </a:r>
            <a:r>
              <a:rPr lang="hr-HR" b="0" dirty="0">
                <a:latin typeface="+mn-lt"/>
              </a:rPr>
              <a:t> i </a:t>
            </a:r>
            <a:r>
              <a:rPr lang="hr-HR" b="0" dirty="0" err="1">
                <a:latin typeface="+mn-lt"/>
              </a:rPr>
              <a:t>transsinaptički</a:t>
            </a:r>
            <a:r>
              <a:rPr lang="hr-HR" b="0" dirty="0">
                <a:latin typeface="+mn-lt"/>
              </a:rPr>
              <a:t> </a:t>
            </a:r>
            <a:r>
              <a:rPr lang="hr-HR" b="0" dirty="0" smtClean="0">
                <a:latin typeface="+mn-lt"/>
              </a:rPr>
              <a:t>prijenos</a:t>
            </a:r>
          </a:p>
          <a:p>
            <a:r>
              <a:rPr lang="hr-HR" b="0" dirty="0" err="1" smtClean="0">
                <a:latin typeface="+mn-lt"/>
              </a:rPr>
              <a:t>tau</a:t>
            </a:r>
            <a:r>
              <a:rPr lang="hr-HR" b="0" dirty="0" smtClean="0">
                <a:latin typeface="+mn-lt"/>
              </a:rPr>
              <a:t> </a:t>
            </a:r>
            <a:r>
              <a:rPr lang="hr-HR" b="0" dirty="0">
                <a:latin typeface="+mn-lt"/>
              </a:rPr>
              <a:t>proteina u Alzheimerovoj bolesti: analiza cerebrospinalne tekućine i ispitivanje potencijalnih </a:t>
            </a:r>
            <a:r>
              <a:rPr lang="hr-HR" b="0" dirty="0" err="1">
                <a:latin typeface="+mn-lt"/>
              </a:rPr>
              <a:t>neuroprotektivnih</a:t>
            </a:r>
            <a:r>
              <a:rPr lang="hr-HR" b="0" dirty="0">
                <a:latin typeface="+mn-lt"/>
              </a:rPr>
              <a:t> spojeva</a:t>
            </a:r>
          </a:p>
        </p:txBody>
      </p:sp>
      <p:sp>
        <p:nvSpPr>
          <p:cNvPr id="7" name="TextBox 25"/>
          <p:cNvSpPr txBox="1">
            <a:spLocks noChangeArrowheads="1"/>
          </p:cNvSpPr>
          <p:nvPr/>
        </p:nvSpPr>
        <p:spPr bwMode="auto">
          <a:xfrm>
            <a:off x="848557" y="5919241"/>
            <a:ext cx="32704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b="1">
                <a:solidFill>
                  <a:schemeClr val="tx1"/>
                </a:solidFill>
                <a:latin typeface="Arial" charset="0"/>
                <a:cs typeface="Arial" charset="0"/>
              </a:defRPr>
            </a:lvl1pPr>
            <a:lvl2pPr marL="742950" indent="-285750">
              <a:defRPr sz="1600" b="1">
                <a:solidFill>
                  <a:schemeClr val="tx1"/>
                </a:solidFill>
                <a:latin typeface="Arial" charset="0"/>
                <a:cs typeface="Arial" charset="0"/>
              </a:defRPr>
            </a:lvl2pPr>
            <a:lvl3pPr marL="1143000" indent="-228600">
              <a:defRPr sz="1600" b="1">
                <a:solidFill>
                  <a:schemeClr val="tx1"/>
                </a:solidFill>
                <a:latin typeface="Arial" charset="0"/>
                <a:cs typeface="Arial" charset="0"/>
              </a:defRPr>
            </a:lvl3pPr>
            <a:lvl4pPr marL="1600200" indent="-228600">
              <a:defRPr sz="1600" b="1">
                <a:solidFill>
                  <a:schemeClr val="tx1"/>
                </a:solidFill>
                <a:latin typeface="Arial" charset="0"/>
                <a:cs typeface="Arial" charset="0"/>
              </a:defRPr>
            </a:lvl4pPr>
            <a:lvl5pPr marL="2057400" indent="-228600">
              <a:defRPr sz="1600" b="1">
                <a:solidFill>
                  <a:schemeClr val="tx1"/>
                </a:solidFill>
                <a:latin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cs typeface="Arial" charset="0"/>
              </a:defRPr>
            </a:lvl9pPr>
          </a:lstStyle>
          <a:p>
            <a:r>
              <a:rPr lang="hr-HR" dirty="0">
                <a:latin typeface="+mn-lt"/>
              </a:rPr>
              <a:t> </a:t>
            </a:r>
            <a:r>
              <a:rPr lang="hr-HR" dirty="0" err="1">
                <a:latin typeface="+mn-lt"/>
              </a:rPr>
              <a:t>Croatian</a:t>
            </a:r>
            <a:r>
              <a:rPr lang="hr-HR" dirty="0">
                <a:latin typeface="+mn-lt"/>
              </a:rPr>
              <a:t> Science </a:t>
            </a:r>
            <a:r>
              <a:rPr lang="hr-HR" dirty="0" err="1">
                <a:latin typeface="+mn-lt"/>
              </a:rPr>
              <a:t>Foundation</a:t>
            </a:r>
            <a:endParaRPr lang="hr-HR" dirty="0">
              <a:latin typeface="+mn-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064" y="2924944"/>
            <a:ext cx="3304024" cy="3751636"/>
          </a:xfrm>
          <a:prstGeom prst="rect">
            <a:avLst/>
          </a:prstGeom>
        </p:spPr>
      </p:pic>
      <p:sp>
        <p:nvSpPr>
          <p:cNvPr id="3" name="TextBox 2"/>
          <p:cNvSpPr txBox="1"/>
          <p:nvPr/>
        </p:nvSpPr>
        <p:spPr>
          <a:xfrm>
            <a:off x="5076056" y="1484784"/>
            <a:ext cx="3610744" cy="1323439"/>
          </a:xfrm>
          <a:prstGeom prst="rect">
            <a:avLst/>
          </a:prstGeom>
          <a:noFill/>
        </p:spPr>
        <p:txBody>
          <a:bodyPr wrap="square" rtlCol="0">
            <a:spAutoFit/>
          </a:bodyPr>
          <a:lstStyle/>
          <a:p>
            <a:r>
              <a:rPr lang="hr-HR" sz="1600" dirty="0"/>
              <a:t>T</a:t>
            </a:r>
            <a:r>
              <a:rPr lang="en-GB" sz="1600" dirty="0" smtClean="0"/>
              <a:t>he </a:t>
            </a:r>
            <a:r>
              <a:rPr lang="en-GB" sz="1600" dirty="0"/>
              <a:t>European Union through the</a:t>
            </a:r>
          </a:p>
          <a:p>
            <a:r>
              <a:rPr lang="en-US" sz="1600" dirty="0"/>
              <a:t>European Regional Development </a:t>
            </a:r>
            <a:r>
              <a:rPr lang="en-US" sz="1600" dirty="0" smtClean="0"/>
              <a:t>Fund,</a:t>
            </a:r>
            <a:r>
              <a:rPr lang="hr-HR" sz="1600" dirty="0" smtClean="0"/>
              <a:t> </a:t>
            </a:r>
            <a:r>
              <a:rPr lang="en-US" sz="1600" dirty="0" smtClean="0"/>
              <a:t>Operational </a:t>
            </a:r>
            <a:r>
              <a:rPr lang="en-US" sz="1600" dirty="0"/>
              <a:t>Programme </a:t>
            </a:r>
            <a:r>
              <a:rPr lang="en-US" sz="1600" dirty="0" smtClean="0"/>
              <a:t>Competitiveness</a:t>
            </a:r>
            <a:r>
              <a:rPr lang="hr-HR" sz="1600" dirty="0" smtClean="0"/>
              <a:t> </a:t>
            </a:r>
            <a:r>
              <a:rPr lang="en-GB" sz="1600" dirty="0" smtClean="0"/>
              <a:t>and </a:t>
            </a:r>
            <a:r>
              <a:rPr lang="en-GB" sz="1600" dirty="0"/>
              <a:t>Cohesion, grant agreement </a:t>
            </a:r>
            <a:r>
              <a:rPr lang="en-GB" sz="1600" dirty="0" smtClean="0"/>
              <a:t>no.</a:t>
            </a:r>
            <a:r>
              <a:rPr lang="hr-HR" sz="1600" dirty="0" smtClean="0"/>
              <a:t> </a:t>
            </a:r>
            <a:r>
              <a:rPr lang="en-US" sz="1600" dirty="0" smtClean="0"/>
              <a:t>KK.01.1.1.01.0007</a:t>
            </a:r>
            <a:r>
              <a:rPr lang="en-US" sz="1600" dirty="0"/>
              <a:t>, </a:t>
            </a:r>
            <a:r>
              <a:rPr lang="en-US" sz="1600" dirty="0" err="1"/>
              <a:t>CoRE</a:t>
            </a:r>
            <a:r>
              <a:rPr lang="en-US" sz="1600" dirty="0"/>
              <a:t> – Neuro</a:t>
            </a:r>
          </a:p>
        </p:txBody>
      </p:sp>
    </p:spTree>
    <p:extLst>
      <p:ext uri="{BB962C8B-B14F-4D97-AF65-F5344CB8AC3E}">
        <p14:creationId xmlns:p14="http://schemas.microsoft.com/office/powerpoint/2010/main" val="1513590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431"/>
            <a:ext cx="8229600" cy="1143000"/>
          </a:xfrm>
        </p:spPr>
        <p:txBody>
          <a:bodyPr/>
          <a:lstStyle/>
          <a:p>
            <a:r>
              <a:rPr lang="hr-HR" dirty="0" smtClean="0"/>
              <a:t>Reverzibilni uzroci demencije</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061406426"/>
              </p:ext>
            </p:extLst>
          </p:nvPr>
        </p:nvGraphicFramePr>
        <p:xfrm>
          <a:off x="18845" y="1196752"/>
          <a:ext cx="8784976" cy="5400601"/>
        </p:xfrm>
        <a:graphic>
          <a:graphicData uri="http://schemas.openxmlformats.org/drawingml/2006/table">
            <a:tbl>
              <a:tblPr firstRow="1" bandRow="1">
                <a:tableStyleId>{5C22544A-7EE6-4342-B048-85BDC9FD1C3A}</a:tableStyleId>
              </a:tblPr>
              <a:tblGrid>
                <a:gridCol w="2232248">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2232248">
                  <a:extLst>
                    <a:ext uri="{9D8B030D-6E8A-4147-A177-3AD203B41FA5}">
                      <a16:colId xmlns:a16="http://schemas.microsoft.com/office/drawing/2014/main" val="20002"/>
                    </a:ext>
                  </a:extLst>
                </a:gridCol>
                <a:gridCol w="2448272">
                  <a:extLst>
                    <a:ext uri="{9D8B030D-6E8A-4147-A177-3AD203B41FA5}">
                      <a16:colId xmlns:a16="http://schemas.microsoft.com/office/drawing/2014/main" val="20003"/>
                    </a:ext>
                  </a:extLst>
                </a:gridCol>
              </a:tblGrid>
              <a:tr h="854214">
                <a:tc>
                  <a:txBody>
                    <a:bodyPr/>
                    <a:lstStyle/>
                    <a:p>
                      <a:pPr algn="ctr"/>
                      <a:r>
                        <a:rPr lang="hr-HR" sz="1600" dirty="0" smtClean="0"/>
                        <a:t>„Neurokirurška” stanja</a:t>
                      </a:r>
                      <a:endParaRPr lang="en-US" sz="1600" dirty="0"/>
                    </a:p>
                  </a:txBody>
                  <a:tcPr/>
                </a:tc>
                <a:tc>
                  <a:txBody>
                    <a:bodyPr/>
                    <a:lstStyle/>
                    <a:p>
                      <a:pPr algn="ctr"/>
                      <a:r>
                        <a:rPr lang="hr-HR" sz="1600" dirty="0" smtClean="0"/>
                        <a:t>Infekcije</a:t>
                      </a:r>
                      <a:endParaRPr lang="en-US" sz="1600" dirty="0"/>
                    </a:p>
                  </a:txBody>
                  <a:tcPr/>
                </a:tc>
                <a:tc>
                  <a:txBody>
                    <a:bodyPr/>
                    <a:lstStyle/>
                    <a:p>
                      <a:pPr algn="ctr"/>
                      <a:r>
                        <a:rPr lang="hr-HR" sz="1600" dirty="0" smtClean="0"/>
                        <a:t>Metabolički</a:t>
                      </a:r>
                      <a:r>
                        <a:rPr lang="hr-HR" sz="1600" baseline="0" dirty="0" smtClean="0"/>
                        <a:t> uzroci</a:t>
                      </a:r>
                      <a:endParaRPr lang="en-US" sz="1600" dirty="0"/>
                    </a:p>
                  </a:txBody>
                  <a:tcPr/>
                </a:tc>
                <a:tc>
                  <a:txBody>
                    <a:bodyPr/>
                    <a:lstStyle/>
                    <a:p>
                      <a:pPr algn="ctr"/>
                      <a:r>
                        <a:rPr lang="hr-HR" sz="1600" dirty="0" smtClean="0"/>
                        <a:t>Ostali</a:t>
                      </a:r>
                      <a:r>
                        <a:rPr lang="hr-HR" sz="1600" baseline="0" dirty="0" smtClean="0"/>
                        <a:t> uzroci</a:t>
                      </a:r>
                      <a:endParaRPr lang="en-US" sz="1600" dirty="0"/>
                    </a:p>
                  </a:txBody>
                  <a:tcPr/>
                </a:tc>
                <a:extLst>
                  <a:ext uri="{0D108BD9-81ED-4DB2-BD59-A6C34878D82A}">
                    <a16:rowId xmlns:a16="http://schemas.microsoft.com/office/drawing/2014/main" val="10000"/>
                  </a:ext>
                </a:extLst>
              </a:tr>
              <a:tr h="483658">
                <a:tc>
                  <a:txBody>
                    <a:bodyPr/>
                    <a:lstStyle/>
                    <a:p>
                      <a:r>
                        <a:rPr lang="hr-HR" sz="1200" dirty="0" smtClean="0"/>
                        <a:t>subduralni</a:t>
                      </a:r>
                      <a:r>
                        <a:rPr lang="hr-HR" sz="1200" baseline="0" dirty="0" smtClean="0"/>
                        <a:t> hematom ili </a:t>
                      </a:r>
                      <a:r>
                        <a:rPr lang="hr-HR" sz="1200" baseline="0" dirty="0" err="1" smtClean="0"/>
                        <a:t>empijem</a:t>
                      </a:r>
                      <a:endParaRPr lang="en-US" sz="1200" dirty="0"/>
                    </a:p>
                  </a:txBody>
                  <a:tcPr/>
                </a:tc>
                <a:tc>
                  <a:txBody>
                    <a:bodyPr/>
                    <a:lstStyle/>
                    <a:p>
                      <a:r>
                        <a:rPr lang="hr-HR" sz="1200" dirty="0" smtClean="0"/>
                        <a:t>meningitis (TBC,</a:t>
                      </a:r>
                      <a:r>
                        <a:rPr lang="hr-HR" sz="1200" baseline="0" dirty="0" smtClean="0"/>
                        <a:t> gljivični, itd.)</a:t>
                      </a:r>
                      <a:endParaRPr lang="en-US" sz="1200" dirty="0"/>
                    </a:p>
                  </a:txBody>
                  <a:tcPr/>
                </a:tc>
                <a:tc>
                  <a:txBody>
                    <a:bodyPr/>
                    <a:lstStyle/>
                    <a:p>
                      <a:r>
                        <a:rPr lang="hr-HR" sz="1200" baseline="0" dirty="0" err="1" smtClean="0">
                          <a:solidFill>
                            <a:schemeClr val="tx1"/>
                          </a:solidFill>
                        </a:rPr>
                        <a:t>hipotireoza</a:t>
                      </a:r>
                      <a:endParaRPr lang="en-US" sz="1200" baseline="0" dirty="0">
                        <a:solidFill>
                          <a:schemeClr val="tx1"/>
                        </a:solidFill>
                      </a:endParaRPr>
                    </a:p>
                  </a:txBody>
                  <a:tcPr/>
                </a:tc>
                <a:tc>
                  <a:txBody>
                    <a:bodyPr/>
                    <a:lstStyle/>
                    <a:p>
                      <a:r>
                        <a:rPr lang="hr-HR" sz="1200" baseline="0" dirty="0" smtClean="0">
                          <a:solidFill>
                            <a:schemeClr val="tx1"/>
                          </a:solidFill>
                        </a:rPr>
                        <a:t>depresija (</a:t>
                      </a:r>
                      <a:r>
                        <a:rPr lang="hr-HR" sz="1200" baseline="0" dirty="0" err="1" smtClean="0">
                          <a:solidFill>
                            <a:schemeClr val="tx1"/>
                          </a:solidFill>
                        </a:rPr>
                        <a:t>pseudodemencija</a:t>
                      </a:r>
                      <a:r>
                        <a:rPr lang="hr-HR" sz="1200" baseline="0" dirty="0" smtClean="0">
                          <a:solidFill>
                            <a:schemeClr val="tx1"/>
                          </a:solidFill>
                        </a:rPr>
                        <a:t>)</a:t>
                      </a:r>
                      <a:endParaRPr lang="en-US" sz="1200" baseline="0" dirty="0">
                        <a:solidFill>
                          <a:schemeClr val="tx1"/>
                        </a:solidFill>
                      </a:endParaRPr>
                    </a:p>
                  </a:txBody>
                  <a:tcPr/>
                </a:tc>
                <a:extLst>
                  <a:ext uri="{0D108BD9-81ED-4DB2-BD59-A6C34878D82A}">
                    <a16:rowId xmlns:a16="http://schemas.microsoft.com/office/drawing/2014/main" val="10001"/>
                  </a:ext>
                </a:extLst>
              </a:tr>
              <a:tr h="483658">
                <a:tc>
                  <a:txBody>
                    <a:bodyPr/>
                    <a:lstStyle/>
                    <a:p>
                      <a:r>
                        <a:rPr lang="hr-HR" sz="1200" dirty="0" err="1" smtClean="0">
                          <a:solidFill>
                            <a:srgbClr val="FF0000"/>
                          </a:solidFill>
                        </a:rPr>
                        <a:t>idiopatski</a:t>
                      </a:r>
                      <a:r>
                        <a:rPr lang="hr-HR" sz="1200" dirty="0" smtClean="0">
                          <a:solidFill>
                            <a:srgbClr val="FF0000"/>
                          </a:solidFill>
                        </a:rPr>
                        <a:t> </a:t>
                      </a:r>
                      <a:r>
                        <a:rPr lang="hr-HR" sz="1200" dirty="0" err="1" smtClean="0">
                          <a:solidFill>
                            <a:srgbClr val="FF0000"/>
                          </a:solidFill>
                        </a:rPr>
                        <a:t>normotenzivni</a:t>
                      </a:r>
                      <a:r>
                        <a:rPr lang="hr-HR" sz="1200" baseline="0" dirty="0" smtClean="0">
                          <a:solidFill>
                            <a:srgbClr val="FF0000"/>
                          </a:solidFill>
                        </a:rPr>
                        <a:t> </a:t>
                      </a:r>
                      <a:r>
                        <a:rPr lang="hr-HR" sz="1200" baseline="0" dirty="0" err="1" smtClean="0">
                          <a:solidFill>
                            <a:srgbClr val="FF0000"/>
                          </a:solidFill>
                        </a:rPr>
                        <a:t>hidrocefalus</a:t>
                      </a:r>
                      <a:endParaRPr lang="en-US" sz="1200" dirty="0">
                        <a:solidFill>
                          <a:srgbClr val="FF0000"/>
                        </a:solidFill>
                      </a:endParaRPr>
                    </a:p>
                  </a:txBody>
                  <a:tcPr/>
                </a:tc>
                <a:tc>
                  <a:txBody>
                    <a:bodyPr/>
                    <a:lstStyle/>
                    <a:p>
                      <a:r>
                        <a:rPr lang="hr-HR" sz="1200" dirty="0" smtClean="0"/>
                        <a:t>encefalitis</a:t>
                      </a:r>
                      <a:r>
                        <a:rPr lang="hr-HR" sz="1200" baseline="0" dirty="0" smtClean="0"/>
                        <a:t> (HIV, herpes)</a:t>
                      </a:r>
                      <a:endParaRPr lang="en-US" sz="1200" dirty="0"/>
                    </a:p>
                  </a:txBody>
                  <a:tcPr/>
                </a:tc>
                <a:tc>
                  <a:txBody>
                    <a:bodyPr/>
                    <a:lstStyle/>
                    <a:p>
                      <a:r>
                        <a:rPr lang="hr-HR" sz="1200" dirty="0" err="1" smtClean="0"/>
                        <a:t>Hashimoto</a:t>
                      </a:r>
                      <a:r>
                        <a:rPr lang="hr-HR" sz="1200" dirty="0" smtClean="0"/>
                        <a:t> encefalitis</a:t>
                      </a:r>
                      <a:endParaRPr lang="en-US" sz="1200" dirty="0"/>
                    </a:p>
                  </a:txBody>
                  <a:tcPr/>
                </a:tc>
                <a:tc>
                  <a:txBody>
                    <a:bodyPr/>
                    <a:lstStyle/>
                    <a:p>
                      <a:r>
                        <a:rPr lang="hr-HR" sz="1200" dirty="0" smtClean="0"/>
                        <a:t>epilepsija</a:t>
                      </a:r>
                      <a:endParaRPr lang="en-US" sz="1200" dirty="0"/>
                    </a:p>
                  </a:txBody>
                  <a:tcPr/>
                </a:tc>
                <a:extLst>
                  <a:ext uri="{0D108BD9-81ED-4DB2-BD59-A6C34878D82A}">
                    <a16:rowId xmlns:a16="http://schemas.microsoft.com/office/drawing/2014/main" val="10002"/>
                  </a:ext>
                </a:extLst>
              </a:tr>
              <a:tr h="483658">
                <a:tc>
                  <a:txBody>
                    <a:bodyPr/>
                    <a:lstStyle/>
                    <a:p>
                      <a:r>
                        <a:rPr lang="hr-HR" sz="1200" dirty="0" err="1" smtClean="0"/>
                        <a:t>Intrakranijalne</a:t>
                      </a:r>
                      <a:r>
                        <a:rPr lang="hr-HR" sz="1200" baseline="0" dirty="0" smtClean="0"/>
                        <a:t> mase (tumori, apscesi)</a:t>
                      </a:r>
                      <a:endParaRPr lang="en-US" sz="1200" dirty="0"/>
                    </a:p>
                  </a:txBody>
                  <a:tcPr/>
                </a:tc>
                <a:tc>
                  <a:txBody>
                    <a:bodyPr/>
                    <a:lstStyle/>
                    <a:p>
                      <a:r>
                        <a:rPr lang="hr-HR" sz="1200" dirty="0" smtClean="0"/>
                        <a:t>cerebralni </a:t>
                      </a:r>
                      <a:r>
                        <a:rPr lang="hr-HR" sz="1200" dirty="0" err="1" smtClean="0"/>
                        <a:t>vaskulitis</a:t>
                      </a:r>
                      <a:endParaRPr lang="en-US" sz="1200" dirty="0"/>
                    </a:p>
                  </a:txBody>
                  <a:tcPr/>
                </a:tc>
                <a:tc>
                  <a:txBody>
                    <a:bodyPr/>
                    <a:lstStyle/>
                    <a:p>
                      <a:r>
                        <a:rPr lang="hr-HR" sz="1200" dirty="0" err="1" smtClean="0"/>
                        <a:t>hipertireoza</a:t>
                      </a:r>
                      <a:endParaRPr lang="en-US" sz="1200" dirty="0"/>
                    </a:p>
                  </a:txBody>
                  <a:tcPr/>
                </a:tc>
                <a:tc>
                  <a:txBody>
                    <a:bodyPr/>
                    <a:lstStyle/>
                    <a:p>
                      <a:r>
                        <a:rPr lang="hr-HR" sz="1200" dirty="0" smtClean="0"/>
                        <a:t>lijekovi (s </a:t>
                      </a:r>
                      <a:r>
                        <a:rPr lang="hr-HR" sz="1200" dirty="0" err="1" smtClean="0"/>
                        <a:t>antikolinergičkim</a:t>
                      </a:r>
                      <a:r>
                        <a:rPr lang="hr-HR" sz="1200" dirty="0" smtClean="0"/>
                        <a:t> učinkom)</a:t>
                      </a:r>
                      <a:endParaRPr lang="en-US" sz="1200" dirty="0"/>
                    </a:p>
                  </a:txBody>
                  <a:tcPr/>
                </a:tc>
                <a:extLst>
                  <a:ext uri="{0D108BD9-81ED-4DB2-BD59-A6C34878D82A}">
                    <a16:rowId xmlns:a16="http://schemas.microsoft.com/office/drawing/2014/main" val="10003"/>
                  </a:ext>
                </a:extLst>
              </a:tr>
              <a:tr h="290195">
                <a:tc>
                  <a:txBody>
                    <a:bodyPr/>
                    <a:lstStyle/>
                    <a:p>
                      <a:endParaRPr lang="en-US" sz="1200"/>
                    </a:p>
                  </a:txBody>
                  <a:tcPr/>
                </a:tc>
                <a:tc>
                  <a:txBody>
                    <a:bodyPr/>
                    <a:lstStyle/>
                    <a:p>
                      <a:r>
                        <a:rPr lang="hr-HR" sz="1200" dirty="0" err="1" smtClean="0"/>
                        <a:t>neurosifilis</a:t>
                      </a:r>
                      <a:endParaRPr lang="en-US" sz="1200" dirty="0"/>
                    </a:p>
                  </a:txBody>
                  <a:tcPr/>
                </a:tc>
                <a:tc>
                  <a:txBody>
                    <a:bodyPr/>
                    <a:lstStyle/>
                    <a:p>
                      <a:r>
                        <a:rPr lang="hr-HR" sz="1200" dirty="0" err="1" smtClean="0"/>
                        <a:t>hipo</a:t>
                      </a:r>
                      <a:r>
                        <a:rPr lang="hr-HR" sz="1200" dirty="0" smtClean="0"/>
                        <a:t>- i </a:t>
                      </a:r>
                      <a:r>
                        <a:rPr lang="hr-HR" sz="1200" dirty="0" err="1" smtClean="0"/>
                        <a:t>hiperperatiroidizam</a:t>
                      </a:r>
                      <a:endParaRPr lang="en-US" sz="1200" dirty="0"/>
                    </a:p>
                  </a:txBody>
                  <a:tcPr/>
                </a:tc>
                <a:tc>
                  <a:txBody>
                    <a:bodyPr/>
                    <a:lstStyle/>
                    <a:p>
                      <a:r>
                        <a:rPr lang="hr-HR" sz="1200" dirty="0" smtClean="0"/>
                        <a:t>alkoholizam</a:t>
                      </a:r>
                      <a:endParaRPr lang="en-US" sz="1200" dirty="0"/>
                    </a:p>
                  </a:txBody>
                  <a:tcPr/>
                </a:tc>
                <a:extLst>
                  <a:ext uri="{0D108BD9-81ED-4DB2-BD59-A6C34878D82A}">
                    <a16:rowId xmlns:a16="http://schemas.microsoft.com/office/drawing/2014/main" val="10004"/>
                  </a:ext>
                </a:extLst>
              </a:tr>
              <a:tr h="290195">
                <a:tc>
                  <a:txBody>
                    <a:bodyPr/>
                    <a:lstStyle/>
                    <a:p>
                      <a:endParaRPr lang="en-US" sz="1200"/>
                    </a:p>
                  </a:txBody>
                  <a:tcPr/>
                </a:tc>
                <a:tc>
                  <a:txBody>
                    <a:bodyPr/>
                    <a:lstStyle/>
                    <a:p>
                      <a:r>
                        <a:rPr lang="hr-HR" sz="1200" dirty="0" err="1" smtClean="0"/>
                        <a:t>Lajmska</a:t>
                      </a:r>
                      <a:r>
                        <a:rPr lang="hr-HR" sz="1200" baseline="0" dirty="0" smtClean="0"/>
                        <a:t> bolest (</a:t>
                      </a:r>
                      <a:r>
                        <a:rPr lang="hr-HR" sz="1200" baseline="0" dirty="0" err="1" smtClean="0"/>
                        <a:t>borelioza</a:t>
                      </a:r>
                      <a:r>
                        <a:rPr lang="hr-HR" sz="1200" baseline="0" dirty="0" smtClean="0"/>
                        <a:t>)</a:t>
                      </a:r>
                      <a:endParaRPr lang="en-US" sz="1200" dirty="0"/>
                    </a:p>
                  </a:txBody>
                  <a:tcPr/>
                </a:tc>
                <a:tc>
                  <a:txBody>
                    <a:bodyPr/>
                    <a:lstStyle/>
                    <a:p>
                      <a:r>
                        <a:rPr lang="hr-HR" sz="1200" dirty="0" err="1" smtClean="0"/>
                        <a:t>hiperkalcemija</a:t>
                      </a:r>
                      <a:endParaRPr lang="en-US" sz="1200" dirty="0"/>
                    </a:p>
                  </a:txBody>
                  <a:tcPr/>
                </a:tc>
                <a:tc>
                  <a:txBody>
                    <a:bodyPr/>
                    <a:lstStyle/>
                    <a:p>
                      <a:r>
                        <a:rPr lang="hr-HR" sz="1200" dirty="0" smtClean="0"/>
                        <a:t>autoimuni</a:t>
                      </a:r>
                      <a:r>
                        <a:rPr lang="hr-HR" sz="1200" baseline="0" dirty="0" smtClean="0"/>
                        <a:t> encefalitisi</a:t>
                      </a:r>
                      <a:endParaRPr lang="en-US" sz="1200" dirty="0"/>
                    </a:p>
                  </a:txBody>
                  <a:tcPr/>
                </a:tc>
                <a:extLst>
                  <a:ext uri="{0D108BD9-81ED-4DB2-BD59-A6C34878D82A}">
                    <a16:rowId xmlns:a16="http://schemas.microsoft.com/office/drawing/2014/main" val="10005"/>
                  </a:ext>
                </a:extLst>
              </a:tr>
              <a:tr h="290195">
                <a:tc>
                  <a:txBody>
                    <a:bodyPr/>
                    <a:lstStyle/>
                    <a:p>
                      <a:endParaRPr lang="en-US" sz="1200"/>
                    </a:p>
                  </a:txBody>
                  <a:tcPr/>
                </a:tc>
                <a:tc>
                  <a:txBody>
                    <a:bodyPr/>
                    <a:lstStyle/>
                    <a:p>
                      <a:r>
                        <a:rPr lang="hr-HR" sz="1200" dirty="0" err="1" smtClean="0"/>
                        <a:t>sarkoidoza</a:t>
                      </a:r>
                      <a:endParaRPr lang="en-US" sz="1200" dirty="0"/>
                    </a:p>
                  </a:txBody>
                  <a:tcPr/>
                </a:tc>
                <a:tc>
                  <a:txBody>
                    <a:bodyPr/>
                    <a:lstStyle/>
                    <a:p>
                      <a:r>
                        <a:rPr lang="hr-HR" sz="1200" dirty="0" err="1" smtClean="0"/>
                        <a:t>Cushingova</a:t>
                      </a:r>
                      <a:r>
                        <a:rPr lang="hr-HR" sz="1200" dirty="0" smtClean="0"/>
                        <a:t> bolest</a:t>
                      </a:r>
                      <a:endParaRPr lang="en-US" sz="1200" dirty="0"/>
                    </a:p>
                  </a:txBody>
                  <a:tcPr/>
                </a:tc>
                <a:tc>
                  <a:txBody>
                    <a:bodyPr/>
                    <a:lstStyle/>
                    <a:p>
                      <a:r>
                        <a:rPr lang="hr-HR" sz="1200" dirty="0" err="1" smtClean="0"/>
                        <a:t>paraneoplastički</a:t>
                      </a:r>
                      <a:r>
                        <a:rPr lang="hr-HR" sz="1200" dirty="0" smtClean="0"/>
                        <a:t> </a:t>
                      </a:r>
                      <a:r>
                        <a:rPr lang="hr-HR" sz="1200" dirty="0" err="1" smtClean="0"/>
                        <a:t>sy</a:t>
                      </a:r>
                      <a:endParaRPr lang="en-US" sz="1200" dirty="0"/>
                    </a:p>
                  </a:txBody>
                  <a:tcPr/>
                </a:tc>
                <a:extLst>
                  <a:ext uri="{0D108BD9-81ED-4DB2-BD59-A6C34878D82A}">
                    <a16:rowId xmlns:a16="http://schemas.microsoft.com/office/drawing/2014/main" val="10006"/>
                  </a:ext>
                </a:extLst>
              </a:tr>
              <a:tr h="290195">
                <a:tc>
                  <a:txBody>
                    <a:bodyPr/>
                    <a:lstStyle/>
                    <a:p>
                      <a:endParaRPr lang="en-US" sz="1200" dirty="0"/>
                    </a:p>
                  </a:txBody>
                  <a:tcPr/>
                </a:tc>
                <a:tc>
                  <a:txBody>
                    <a:bodyPr/>
                    <a:lstStyle/>
                    <a:p>
                      <a:endParaRPr lang="en-US" sz="1200" dirty="0"/>
                    </a:p>
                  </a:txBody>
                  <a:tcPr/>
                </a:tc>
                <a:tc>
                  <a:txBody>
                    <a:bodyPr/>
                    <a:lstStyle/>
                    <a:p>
                      <a:r>
                        <a:rPr lang="hr-HR" sz="1200" dirty="0" err="1" smtClean="0"/>
                        <a:t>Addisonova</a:t>
                      </a:r>
                      <a:r>
                        <a:rPr lang="hr-HR" sz="1200" dirty="0" smtClean="0"/>
                        <a:t> bolest</a:t>
                      </a:r>
                      <a:endParaRPr lang="en-US" sz="1200" dirty="0"/>
                    </a:p>
                  </a:txBody>
                  <a:tcPr/>
                </a:tc>
                <a:tc>
                  <a:txBody>
                    <a:bodyPr/>
                    <a:lstStyle/>
                    <a:p>
                      <a:endParaRPr lang="en-US" sz="1200" dirty="0"/>
                    </a:p>
                  </a:txBody>
                  <a:tcPr/>
                </a:tc>
                <a:extLst>
                  <a:ext uri="{0D108BD9-81ED-4DB2-BD59-A6C34878D82A}">
                    <a16:rowId xmlns:a16="http://schemas.microsoft.com/office/drawing/2014/main" val="10007"/>
                  </a:ext>
                </a:extLst>
              </a:tr>
              <a:tr h="290195">
                <a:tc>
                  <a:txBody>
                    <a:bodyPr/>
                    <a:lstStyle/>
                    <a:p>
                      <a:endParaRPr lang="en-US" sz="1200" dirty="0"/>
                    </a:p>
                  </a:txBody>
                  <a:tcPr/>
                </a:tc>
                <a:tc>
                  <a:txBody>
                    <a:bodyPr/>
                    <a:lstStyle/>
                    <a:p>
                      <a:endParaRPr lang="en-US" sz="1200" dirty="0"/>
                    </a:p>
                  </a:txBody>
                  <a:tcPr/>
                </a:tc>
                <a:tc>
                  <a:txBody>
                    <a:bodyPr/>
                    <a:lstStyle/>
                    <a:p>
                      <a:r>
                        <a:rPr lang="hr-HR" sz="1200" dirty="0" smtClean="0"/>
                        <a:t>hipoglikemija</a:t>
                      </a:r>
                      <a:endParaRPr lang="en-US" sz="1200" dirty="0"/>
                    </a:p>
                  </a:txBody>
                  <a:tcPr/>
                </a:tc>
                <a:tc>
                  <a:txBody>
                    <a:bodyPr/>
                    <a:lstStyle/>
                    <a:p>
                      <a:endParaRPr lang="en-US" sz="1200" dirty="0"/>
                    </a:p>
                  </a:txBody>
                  <a:tcPr/>
                </a:tc>
                <a:extLst>
                  <a:ext uri="{0D108BD9-81ED-4DB2-BD59-A6C34878D82A}">
                    <a16:rowId xmlns:a16="http://schemas.microsoft.com/office/drawing/2014/main" val="10008"/>
                  </a:ext>
                </a:extLst>
              </a:tr>
              <a:tr h="483658">
                <a:tc>
                  <a:txBody>
                    <a:bodyPr/>
                    <a:lstStyle/>
                    <a:p>
                      <a:endParaRPr lang="en-US" sz="1200" dirty="0"/>
                    </a:p>
                  </a:txBody>
                  <a:tcPr/>
                </a:tc>
                <a:tc>
                  <a:txBody>
                    <a:bodyPr/>
                    <a:lstStyle/>
                    <a:p>
                      <a:endParaRPr lang="en-US" sz="1200" dirty="0"/>
                    </a:p>
                  </a:txBody>
                  <a:tcPr/>
                </a:tc>
                <a:tc>
                  <a:txBody>
                    <a:bodyPr/>
                    <a:lstStyle/>
                    <a:p>
                      <a:r>
                        <a:rPr lang="hr-HR" sz="1200" baseline="0" dirty="0" smtClean="0">
                          <a:solidFill>
                            <a:schemeClr val="tx1"/>
                          </a:solidFill>
                        </a:rPr>
                        <a:t>Deficijencija vitamina B1, B6, </a:t>
                      </a:r>
                      <a:r>
                        <a:rPr lang="hr-HR" sz="1200" baseline="0" dirty="0" err="1" smtClean="0">
                          <a:solidFill>
                            <a:schemeClr val="tx1"/>
                          </a:solidFill>
                        </a:rPr>
                        <a:t>B9</a:t>
                      </a:r>
                      <a:r>
                        <a:rPr lang="hr-HR" sz="1200" baseline="0" dirty="0" smtClean="0">
                          <a:solidFill>
                            <a:schemeClr val="tx1"/>
                          </a:solidFill>
                        </a:rPr>
                        <a:t>, B12 </a:t>
                      </a:r>
                      <a:endParaRPr lang="en-US" sz="1200" baseline="0" dirty="0">
                        <a:solidFill>
                          <a:schemeClr val="tx1"/>
                        </a:solidFill>
                      </a:endParaRPr>
                    </a:p>
                  </a:txBody>
                  <a:tcPr/>
                </a:tc>
                <a:tc>
                  <a:txBody>
                    <a:bodyPr/>
                    <a:lstStyle/>
                    <a:p>
                      <a:endParaRPr lang="en-US" sz="1200" dirty="0"/>
                    </a:p>
                  </a:txBody>
                  <a:tcPr/>
                </a:tc>
                <a:extLst>
                  <a:ext uri="{0D108BD9-81ED-4DB2-BD59-A6C34878D82A}">
                    <a16:rowId xmlns:a16="http://schemas.microsoft.com/office/drawing/2014/main" val="10009"/>
                  </a:ext>
                </a:extLst>
              </a:tr>
              <a:tr h="290195">
                <a:tc>
                  <a:txBody>
                    <a:bodyPr/>
                    <a:lstStyle/>
                    <a:p>
                      <a:endParaRPr lang="en-US" sz="1200" dirty="0"/>
                    </a:p>
                  </a:txBody>
                  <a:tcPr/>
                </a:tc>
                <a:tc>
                  <a:txBody>
                    <a:bodyPr/>
                    <a:lstStyle/>
                    <a:p>
                      <a:endParaRPr lang="en-US" sz="1200" dirty="0"/>
                    </a:p>
                  </a:txBody>
                  <a:tcPr/>
                </a:tc>
                <a:tc>
                  <a:txBody>
                    <a:bodyPr/>
                    <a:lstStyle/>
                    <a:p>
                      <a:r>
                        <a:rPr lang="hr-HR" sz="1200" dirty="0" smtClean="0"/>
                        <a:t>kronična</a:t>
                      </a:r>
                      <a:r>
                        <a:rPr lang="hr-HR" sz="1200" baseline="0" dirty="0" smtClean="0"/>
                        <a:t> bolest </a:t>
                      </a:r>
                      <a:r>
                        <a:rPr lang="hr-HR" sz="1200" baseline="0" dirty="0" err="1" smtClean="0"/>
                        <a:t>jetre</a:t>
                      </a:r>
                      <a:endParaRPr lang="en-US" sz="1200" dirty="0"/>
                    </a:p>
                  </a:txBody>
                  <a:tcPr/>
                </a:tc>
                <a:tc>
                  <a:txBody>
                    <a:bodyPr/>
                    <a:lstStyle/>
                    <a:p>
                      <a:endParaRPr lang="en-US" sz="1200" dirty="0"/>
                    </a:p>
                  </a:txBody>
                  <a:tcPr/>
                </a:tc>
                <a:extLst>
                  <a:ext uri="{0D108BD9-81ED-4DB2-BD59-A6C34878D82A}">
                    <a16:rowId xmlns:a16="http://schemas.microsoft.com/office/drawing/2014/main" val="10010"/>
                  </a:ext>
                </a:extLst>
              </a:tr>
              <a:tr h="290195">
                <a:tc>
                  <a:txBody>
                    <a:bodyPr/>
                    <a:lstStyle/>
                    <a:p>
                      <a:endParaRPr lang="en-US" sz="1200" dirty="0"/>
                    </a:p>
                  </a:txBody>
                  <a:tcPr/>
                </a:tc>
                <a:tc>
                  <a:txBody>
                    <a:bodyPr/>
                    <a:lstStyle/>
                    <a:p>
                      <a:endParaRPr lang="en-US" sz="1200" dirty="0"/>
                    </a:p>
                  </a:txBody>
                  <a:tcPr/>
                </a:tc>
                <a:tc>
                  <a:txBody>
                    <a:bodyPr/>
                    <a:lstStyle/>
                    <a:p>
                      <a:r>
                        <a:rPr lang="hr-HR" sz="1200" dirty="0" smtClean="0"/>
                        <a:t>kronična plućna bolest</a:t>
                      </a:r>
                      <a:endParaRPr lang="en-US" sz="1200" dirty="0"/>
                    </a:p>
                  </a:txBody>
                  <a:tcPr/>
                </a:tc>
                <a:tc>
                  <a:txBody>
                    <a:bodyPr/>
                    <a:lstStyle/>
                    <a:p>
                      <a:endParaRPr lang="en-US" sz="1200" dirty="0"/>
                    </a:p>
                  </a:txBody>
                  <a:tcPr/>
                </a:tc>
                <a:extLst>
                  <a:ext uri="{0D108BD9-81ED-4DB2-BD59-A6C34878D82A}">
                    <a16:rowId xmlns:a16="http://schemas.microsoft.com/office/drawing/2014/main" val="10011"/>
                  </a:ext>
                </a:extLst>
              </a:tr>
              <a:tr h="290195">
                <a:tc>
                  <a:txBody>
                    <a:bodyPr/>
                    <a:lstStyle/>
                    <a:p>
                      <a:endParaRPr lang="en-US" sz="1200" dirty="0"/>
                    </a:p>
                  </a:txBody>
                  <a:tcPr/>
                </a:tc>
                <a:tc>
                  <a:txBody>
                    <a:bodyPr/>
                    <a:lstStyle/>
                    <a:p>
                      <a:endParaRPr lang="en-US" sz="1200" dirty="0"/>
                    </a:p>
                  </a:txBody>
                  <a:tcPr/>
                </a:tc>
                <a:tc>
                  <a:txBody>
                    <a:bodyPr/>
                    <a:lstStyle/>
                    <a:p>
                      <a:r>
                        <a:rPr lang="hr-HR" sz="1200" dirty="0" smtClean="0"/>
                        <a:t>kronična renalna bolest</a:t>
                      </a:r>
                      <a:endParaRPr lang="en-US" sz="1200" dirty="0"/>
                    </a:p>
                  </a:txBody>
                  <a:tcPr/>
                </a:tc>
                <a:tc>
                  <a:txBody>
                    <a:bodyPr/>
                    <a:lstStyle/>
                    <a:p>
                      <a:endParaRPr lang="en-US" sz="1200" dirty="0"/>
                    </a:p>
                  </a:txBody>
                  <a:tcPr/>
                </a:tc>
                <a:extLst>
                  <a:ext uri="{0D108BD9-81ED-4DB2-BD59-A6C34878D82A}">
                    <a16:rowId xmlns:a16="http://schemas.microsoft.com/office/drawing/2014/main" val="10012"/>
                  </a:ext>
                </a:extLst>
              </a:tr>
              <a:tr h="290195">
                <a:tc>
                  <a:txBody>
                    <a:bodyPr/>
                    <a:lstStyle/>
                    <a:p>
                      <a:endParaRPr lang="en-US" sz="1200" dirty="0"/>
                    </a:p>
                  </a:txBody>
                  <a:tcPr/>
                </a:tc>
                <a:tc>
                  <a:txBody>
                    <a:bodyPr/>
                    <a:lstStyle/>
                    <a:p>
                      <a:endParaRPr lang="en-US" sz="1200" dirty="0"/>
                    </a:p>
                  </a:txBody>
                  <a:tcPr/>
                </a:tc>
                <a:tc>
                  <a:txBody>
                    <a:bodyPr/>
                    <a:lstStyle/>
                    <a:p>
                      <a:r>
                        <a:rPr lang="hr-HR" sz="1200" dirty="0" err="1" smtClean="0"/>
                        <a:t>Wilsonova</a:t>
                      </a:r>
                      <a:r>
                        <a:rPr lang="hr-HR" sz="1200" dirty="0" smtClean="0"/>
                        <a:t> bolest</a:t>
                      </a:r>
                      <a:endParaRPr lang="en-US" sz="1200" dirty="0"/>
                    </a:p>
                  </a:txBody>
                  <a:tcPr/>
                </a:tc>
                <a:tc>
                  <a:txBody>
                    <a:bodyPr/>
                    <a:lstStyle/>
                    <a:p>
                      <a:endParaRPr lang="en-US" sz="1200" dirty="0"/>
                    </a:p>
                  </a:txBody>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24491659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2247763"/>
            <a:ext cx="7992888" cy="4421597"/>
          </a:xfrm>
          <a:prstGeom prst="rect">
            <a:avLst/>
          </a:prstGeom>
        </p:spPr>
      </p:pic>
      <p:sp>
        <p:nvSpPr>
          <p:cNvPr id="2" name="Multiply 1"/>
          <p:cNvSpPr/>
          <p:nvPr/>
        </p:nvSpPr>
        <p:spPr>
          <a:xfrm>
            <a:off x="1331640" y="3717032"/>
            <a:ext cx="1152128" cy="2016224"/>
          </a:xfrm>
          <a:prstGeom prst="mathMultiply">
            <a:avLst/>
          </a:prstGeom>
          <a:solidFill>
            <a:srgbClr val="FF0000">
              <a:alpha val="80000"/>
            </a:srgbClr>
          </a:solidFill>
          <a:ln>
            <a:solidFill>
              <a:srgbClr val="FF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Multiply 9"/>
          <p:cNvSpPr/>
          <p:nvPr/>
        </p:nvSpPr>
        <p:spPr>
          <a:xfrm>
            <a:off x="1389306" y="2348880"/>
            <a:ext cx="1152128" cy="2016224"/>
          </a:xfrm>
          <a:prstGeom prst="mathMultiply">
            <a:avLst/>
          </a:prstGeom>
          <a:solidFill>
            <a:srgbClr val="FF0000">
              <a:alpha val="80000"/>
            </a:srgbClr>
          </a:solidFill>
          <a:ln>
            <a:solidFill>
              <a:srgbClr val="FF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2"/>
          <p:cNvSpPr/>
          <p:nvPr/>
        </p:nvSpPr>
        <p:spPr>
          <a:xfrm>
            <a:off x="-156036" y="3153890"/>
            <a:ext cx="782422" cy="175432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5400" b="1" i="0" u="none" strike="noStrike" kern="1200" cap="none" spc="0" normalizeH="0" baseline="0" noProof="0" dirty="0" smtClean="0">
                <a:ln w="18000">
                  <a:solidFill>
                    <a:srgbClr val="C0504D">
                      <a:satMod val="140000"/>
                    </a:srgbClr>
                  </a:solidFill>
                  <a:prstDash val="solid"/>
                  <a:miter lim="800000"/>
                </a:ln>
                <a:noFill/>
                <a:effectLst>
                  <a:outerShdw blurRad="25500" dist="23000" dir="7020000" algn="tl">
                    <a:srgbClr val="000000">
                      <a:alpha val="50000"/>
                    </a:srgbClr>
                  </a:outerShdw>
                </a:effectLst>
                <a:uLnTx/>
                <a:uFillTx/>
                <a:latin typeface="Calibri"/>
                <a:ea typeface="+mn-ea"/>
                <a:cs typeface="+mn-cs"/>
              </a:rPr>
              <a:t>AD</a:t>
            </a:r>
            <a:endParaRPr kumimoji="0" lang="en-US" sz="5400" b="1" i="0" u="none" strike="noStrike" kern="1200" cap="none" spc="0" normalizeH="0" baseline="0" noProof="0" dirty="0">
              <a:ln w="18000">
                <a:solidFill>
                  <a:srgbClr val="C0504D">
                    <a:satMod val="140000"/>
                  </a:srgbClr>
                </a:solidFill>
                <a:prstDash val="solid"/>
                <a:miter lim="800000"/>
              </a:ln>
              <a:noFill/>
              <a:effectLst>
                <a:outerShdw blurRad="25500" dist="23000" dir="7020000" algn="tl">
                  <a:srgbClr val="000000">
                    <a:alpha val="50000"/>
                  </a:srgbClr>
                </a:outerShdw>
              </a:effectLst>
              <a:uLnTx/>
              <a:uFillTx/>
              <a:latin typeface="Calibri"/>
              <a:ea typeface="+mn-ea"/>
              <a:cs typeface="+mn-cs"/>
            </a:endParaRPr>
          </a:p>
        </p:txBody>
      </p:sp>
      <p:sp>
        <p:nvSpPr>
          <p:cNvPr id="11" name="Multiply 10"/>
          <p:cNvSpPr/>
          <p:nvPr/>
        </p:nvSpPr>
        <p:spPr>
          <a:xfrm>
            <a:off x="6530558" y="3869432"/>
            <a:ext cx="1152128" cy="2016224"/>
          </a:xfrm>
          <a:prstGeom prst="mathMultiply">
            <a:avLst/>
          </a:prstGeom>
          <a:solidFill>
            <a:srgbClr val="00B0F0">
              <a:alpha val="80000"/>
            </a:srgbClr>
          </a:solidFill>
          <a:ln>
            <a:solidFill>
              <a:srgbClr val="00B0F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Multiply 11"/>
          <p:cNvSpPr/>
          <p:nvPr/>
        </p:nvSpPr>
        <p:spPr>
          <a:xfrm>
            <a:off x="6588224" y="2501280"/>
            <a:ext cx="1152128" cy="2016224"/>
          </a:xfrm>
          <a:prstGeom prst="mathMultiply">
            <a:avLst/>
          </a:prstGeom>
          <a:solidFill>
            <a:srgbClr val="00B0F0">
              <a:alpha val="80000"/>
            </a:srgbClr>
          </a:solidFill>
          <a:ln>
            <a:solidFill>
              <a:srgbClr val="00B0F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p:cNvSpPr/>
          <p:nvPr/>
        </p:nvSpPr>
        <p:spPr>
          <a:xfrm>
            <a:off x="8294894" y="2348880"/>
            <a:ext cx="782422" cy="3416320"/>
          </a:xfrm>
          <a:prstGeom prst="rect">
            <a:avLst/>
          </a:prstGeom>
          <a:noFill/>
          <a:ln>
            <a:noFill/>
          </a:ln>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5400" b="1" i="0" u="none" strike="noStrike" kern="1200" cap="none" spc="0" normalizeH="0" baseline="0" noProof="0" dirty="0" err="1" smtClean="0">
                <a:ln w="18000">
                  <a:solidFill>
                    <a:srgbClr val="C0504D">
                      <a:satMod val="140000"/>
                    </a:srgbClr>
                  </a:solidFill>
                  <a:prstDash val="solid"/>
                  <a:miter lim="800000"/>
                </a:ln>
                <a:solidFill>
                  <a:srgbClr val="00B0F0"/>
                </a:solidFill>
                <a:effectLst>
                  <a:outerShdw blurRad="25500" dist="23000" dir="7020000" algn="tl">
                    <a:srgbClr val="000000">
                      <a:alpha val="50000"/>
                    </a:srgbClr>
                  </a:outerShdw>
                </a:effectLst>
                <a:uLnTx/>
                <a:uFillTx/>
                <a:latin typeface="Calibri"/>
                <a:ea typeface="+mn-ea"/>
                <a:cs typeface="+mn-cs"/>
              </a:rPr>
              <a:t>iNPH</a:t>
            </a:r>
            <a:endParaRPr kumimoji="0" lang="en-US" sz="5400" b="1" i="0" u="none" strike="noStrike" kern="1200" cap="none" spc="0" normalizeH="0" baseline="0" noProof="0" dirty="0">
              <a:ln w="18000">
                <a:solidFill>
                  <a:srgbClr val="C0504D">
                    <a:satMod val="140000"/>
                  </a:srgbClr>
                </a:solidFill>
                <a:prstDash val="solid"/>
                <a:miter lim="800000"/>
              </a:ln>
              <a:solidFill>
                <a:srgbClr val="00B0F0"/>
              </a:solidFill>
              <a:effectLst>
                <a:outerShdw blurRad="25500" dist="23000" dir="7020000" algn="tl">
                  <a:srgbClr val="000000">
                    <a:alpha val="50000"/>
                  </a:srgbClr>
                </a:outerShdw>
              </a:effectLst>
              <a:uLnTx/>
              <a:uFillTx/>
              <a:latin typeface="Calibri"/>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1960" y="98420"/>
            <a:ext cx="4715942" cy="95318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0559" y="284505"/>
            <a:ext cx="2711401" cy="290507"/>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00558" y="93863"/>
            <a:ext cx="2711402" cy="25267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71289" y="1081749"/>
            <a:ext cx="5801422" cy="1139944"/>
          </a:xfrm>
          <a:prstGeom prst="rect">
            <a:avLst/>
          </a:prstGeom>
        </p:spPr>
      </p:pic>
      <p:sp>
        <p:nvSpPr>
          <p:cNvPr id="18" name="Freeform 17"/>
          <p:cNvSpPr/>
          <p:nvPr/>
        </p:nvSpPr>
        <p:spPr>
          <a:xfrm>
            <a:off x="1592382" y="2672019"/>
            <a:ext cx="441130" cy="768996"/>
          </a:xfrm>
          <a:custGeom>
            <a:avLst/>
            <a:gdLst>
              <a:gd name="connsiteX0" fmla="*/ 6449 w 441130"/>
              <a:gd name="connsiteY0" fmla="*/ 0 h 768996"/>
              <a:gd name="connsiteX1" fmla="*/ 6449 w 441130"/>
              <a:gd name="connsiteY1" fmla="*/ 328527 h 768996"/>
              <a:gd name="connsiteX2" fmla="*/ 11925 w 441130"/>
              <a:gd name="connsiteY2" fmla="*/ 580398 h 768996"/>
              <a:gd name="connsiteX3" fmla="*/ 148811 w 441130"/>
              <a:gd name="connsiteY3" fmla="*/ 733710 h 768996"/>
              <a:gd name="connsiteX4" fmla="*/ 422583 w 441130"/>
              <a:gd name="connsiteY4" fmla="*/ 766563 h 768996"/>
              <a:gd name="connsiteX5" fmla="*/ 417108 w 441130"/>
              <a:gd name="connsiteY5" fmla="*/ 766563 h 768996"/>
              <a:gd name="connsiteX6" fmla="*/ 417108 w 441130"/>
              <a:gd name="connsiteY6" fmla="*/ 766563 h 768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130" h="768996">
                <a:moveTo>
                  <a:pt x="6449" y="0"/>
                </a:moveTo>
                <a:cubicBezTo>
                  <a:pt x="5992" y="115897"/>
                  <a:pt x="5536" y="231794"/>
                  <a:pt x="6449" y="328527"/>
                </a:cubicBezTo>
                <a:cubicBezTo>
                  <a:pt x="7362" y="425260"/>
                  <a:pt x="-11802" y="512868"/>
                  <a:pt x="11925" y="580398"/>
                </a:cubicBezTo>
                <a:cubicBezTo>
                  <a:pt x="35652" y="647928"/>
                  <a:pt x="80368" y="702683"/>
                  <a:pt x="148811" y="733710"/>
                </a:cubicBezTo>
                <a:cubicBezTo>
                  <a:pt x="217254" y="764737"/>
                  <a:pt x="377867" y="761088"/>
                  <a:pt x="422583" y="766563"/>
                </a:cubicBezTo>
                <a:cubicBezTo>
                  <a:pt x="467299" y="772038"/>
                  <a:pt x="417108" y="766563"/>
                  <a:pt x="417108" y="766563"/>
                </a:cubicBezTo>
                <a:lnTo>
                  <a:pt x="417108" y="766563"/>
                </a:lnTo>
              </a:path>
            </a:pathLst>
          </a:custGeom>
          <a:noFill/>
          <a:ln w="38100">
            <a:solidFill>
              <a:srgbClr val="92D05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2D050"/>
              </a:solidFill>
              <a:effectLst/>
              <a:uLnTx/>
              <a:uFillTx/>
              <a:latin typeface="Calibri"/>
              <a:ea typeface="+mn-ea"/>
              <a:cs typeface="+mn-cs"/>
            </a:endParaRPr>
          </a:p>
        </p:txBody>
      </p:sp>
      <p:sp>
        <p:nvSpPr>
          <p:cNvPr id="19" name="Freeform 18"/>
          <p:cNvSpPr/>
          <p:nvPr/>
        </p:nvSpPr>
        <p:spPr>
          <a:xfrm>
            <a:off x="1610590" y="3884140"/>
            <a:ext cx="441130" cy="768996"/>
          </a:xfrm>
          <a:custGeom>
            <a:avLst/>
            <a:gdLst>
              <a:gd name="connsiteX0" fmla="*/ 6449 w 441130"/>
              <a:gd name="connsiteY0" fmla="*/ 0 h 768996"/>
              <a:gd name="connsiteX1" fmla="*/ 6449 w 441130"/>
              <a:gd name="connsiteY1" fmla="*/ 328527 h 768996"/>
              <a:gd name="connsiteX2" fmla="*/ 11925 w 441130"/>
              <a:gd name="connsiteY2" fmla="*/ 580398 h 768996"/>
              <a:gd name="connsiteX3" fmla="*/ 148811 w 441130"/>
              <a:gd name="connsiteY3" fmla="*/ 733710 h 768996"/>
              <a:gd name="connsiteX4" fmla="*/ 422583 w 441130"/>
              <a:gd name="connsiteY4" fmla="*/ 766563 h 768996"/>
              <a:gd name="connsiteX5" fmla="*/ 417108 w 441130"/>
              <a:gd name="connsiteY5" fmla="*/ 766563 h 768996"/>
              <a:gd name="connsiteX6" fmla="*/ 417108 w 441130"/>
              <a:gd name="connsiteY6" fmla="*/ 766563 h 768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130" h="768996">
                <a:moveTo>
                  <a:pt x="6449" y="0"/>
                </a:moveTo>
                <a:cubicBezTo>
                  <a:pt x="5992" y="115897"/>
                  <a:pt x="5536" y="231794"/>
                  <a:pt x="6449" y="328527"/>
                </a:cubicBezTo>
                <a:cubicBezTo>
                  <a:pt x="7362" y="425260"/>
                  <a:pt x="-11802" y="512868"/>
                  <a:pt x="11925" y="580398"/>
                </a:cubicBezTo>
                <a:cubicBezTo>
                  <a:pt x="35652" y="647928"/>
                  <a:pt x="80368" y="702683"/>
                  <a:pt x="148811" y="733710"/>
                </a:cubicBezTo>
                <a:cubicBezTo>
                  <a:pt x="217254" y="764737"/>
                  <a:pt x="377867" y="761088"/>
                  <a:pt x="422583" y="766563"/>
                </a:cubicBezTo>
                <a:cubicBezTo>
                  <a:pt x="467299" y="772038"/>
                  <a:pt x="417108" y="766563"/>
                  <a:pt x="417108" y="766563"/>
                </a:cubicBezTo>
                <a:lnTo>
                  <a:pt x="417108" y="766563"/>
                </a:lnTo>
              </a:path>
            </a:pathLst>
          </a:custGeom>
          <a:noFill/>
          <a:ln w="38100">
            <a:solidFill>
              <a:srgbClr val="92D05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2D050"/>
              </a:solidFill>
              <a:effectLst/>
              <a:uLnTx/>
              <a:uFillTx/>
              <a:latin typeface="Calibri"/>
              <a:ea typeface="+mn-ea"/>
              <a:cs typeface="+mn-cs"/>
            </a:endParaRPr>
          </a:p>
        </p:txBody>
      </p:sp>
      <p:sp>
        <p:nvSpPr>
          <p:cNvPr id="20" name="Freeform 19"/>
          <p:cNvSpPr/>
          <p:nvPr/>
        </p:nvSpPr>
        <p:spPr>
          <a:xfrm rot="16200000" flipH="1">
            <a:off x="6741516" y="3279303"/>
            <a:ext cx="458396" cy="768996"/>
          </a:xfrm>
          <a:custGeom>
            <a:avLst/>
            <a:gdLst>
              <a:gd name="connsiteX0" fmla="*/ 6449 w 441130"/>
              <a:gd name="connsiteY0" fmla="*/ 0 h 768996"/>
              <a:gd name="connsiteX1" fmla="*/ 6449 w 441130"/>
              <a:gd name="connsiteY1" fmla="*/ 328527 h 768996"/>
              <a:gd name="connsiteX2" fmla="*/ 11925 w 441130"/>
              <a:gd name="connsiteY2" fmla="*/ 580398 h 768996"/>
              <a:gd name="connsiteX3" fmla="*/ 148811 w 441130"/>
              <a:gd name="connsiteY3" fmla="*/ 733710 h 768996"/>
              <a:gd name="connsiteX4" fmla="*/ 422583 w 441130"/>
              <a:gd name="connsiteY4" fmla="*/ 766563 h 768996"/>
              <a:gd name="connsiteX5" fmla="*/ 417108 w 441130"/>
              <a:gd name="connsiteY5" fmla="*/ 766563 h 768996"/>
              <a:gd name="connsiteX6" fmla="*/ 417108 w 441130"/>
              <a:gd name="connsiteY6" fmla="*/ 766563 h 768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130" h="768996">
                <a:moveTo>
                  <a:pt x="6449" y="0"/>
                </a:moveTo>
                <a:cubicBezTo>
                  <a:pt x="5992" y="115897"/>
                  <a:pt x="5536" y="231794"/>
                  <a:pt x="6449" y="328527"/>
                </a:cubicBezTo>
                <a:cubicBezTo>
                  <a:pt x="7362" y="425260"/>
                  <a:pt x="-11802" y="512868"/>
                  <a:pt x="11925" y="580398"/>
                </a:cubicBezTo>
                <a:cubicBezTo>
                  <a:pt x="35652" y="647928"/>
                  <a:pt x="80368" y="702683"/>
                  <a:pt x="148811" y="733710"/>
                </a:cubicBezTo>
                <a:cubicBezTo>
                  <a:pt x="217254" y="764737"/>
                  <a:pt x="377867" y="761088"/>
                  <a:pt x="422583" y="766563"/>
                </a:cubicBezTo>
                <a:cubicBezTo>
                  <a:pt x="467299" y="772038"/>
                  <a:pt x="417108" y="766563"/>
                  <a:pt x="417108" y="766563"/>
                </a:cubicBezTo>
                <a:lnTo>
                  <a:pt x="417108" y="766563"/>
                </a:lnTo>
              </a:path>
            </a:pathLst>
          </a:custGeom>
          <a:noFill/>
          <a:ln w="38100">
            <a:solidFill>
              <a:srgbClr val="FFC00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2D050"/>
              </a:solidFill>
              <a:effectLst/>
              <a:uLnTx/>
              <a:uFillTx/>
              <a:latin typeface="Calibri"/>
              <a:ea typeface="+mn-ea"/>
              <a:cs typeface="+mn-cs"/>
            </a:endParaRPr>
          </a:p>
        </p:txBody>
      </p:sp>
      <p:sp>
        <p:nvSpPr>
          <p:cNvPr id="21" name="Freeform 20"/>
          <p:cNvSpPr/>
          <p:nvPr/>
        </p:nvSpPr>
        <p:spPr>
          <a:xfrm rot="16200000" flipH="1">
            <a:off x="6702560" y="4533036"/>
            <a:ext cx="458396" cy="768996"/>
          </a:xfrm>
          <a:custGeom>
            <a:avLst/>
            <a:gdLst>
              <a:gd name="connsiteX0" fmla="*/ 6449 w 441130"/>
              <a:gd name="connsiteY0" fmla="*/ 0 h 768996"/>
              <a:gd name="connsiteX1" fmla="*/ 6449 w 441130"/>
              <a:gd name="connsiteY1" fmla="*/ 328527 h 768996"/>
              <a:gd name="connsiteX2" fmla="*/ 11925 w 441130"/>
              <a:gd name="connsiteY2" fmla="*/ 580398 h 768996"/>
              <a:gd name="connsiteX3" fmla="*/ 148811 w 441130"/>
              <a:gd name="connsiteY3" fmla="*/ 733710 h 768996"/>
              <a:gd name="connsiteX4" fmla="*/ 422583 w 441130"/>
              <a:gd name="connsiteY4" fmla="*/ 766563 h 768996"/>
              <a:gd name="connsiteX5" fmla="*/ 417108 w 441130"/>
              <a:gd name="connsiteY5" fmla="*/ 766563 h 768996"/>
              <a:gd name="connsiteX6" fmla="*/ 417108 w 441130"/>
              <a:gd name="connsiteY6" fmla="*/ 766563 h 768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130" h="768996">
                <a:moveTo>
                  <a:pt x="6449" y="0"/>
                </a:moveTo>
                <a:cubicBezTo>
                  <a:pt x="5992" y="115897"/>
                  <a:pt x="5536" y="231794"/>
                  <a:pt x="6449" y="328527"/>
                </a:cubicBezTo>
                <a:cubicBezTo>
                  <a:pt x="7362" y="425260"/>
                  <a:pt x="-11802" y="512868"/>
                  <a:pt x="11925" y="580398"/>
                </a:cubicBezTo>
                <a:cubicBezTo>
                  <a:pt x="35652" y="647928"/>
                  <a:pt x="80368" y="702683"/>
                  <a:pt x="148811" y="733710"/>
                </a:cubicBezTo>
                <a:cubicBezTo>
                  <a:pt x="217254" y="764737"/>
                  <a:pt x="377867" y="761088"/>
                  <a:pt x="422583" y="766563"/>
                </a:cubicBezTo>
                <a:cubicBezTo>
                  <a:pt x="467299" y="772038"/>
                  <a:pt x="417108" y="766563"/>
                  <a:pt x="417108" y="766563"/>
                </a:cubicBezTo>
                <a:lnTo>
                  <a:pt x="417108" y="766563"/>
                </a:lnTo>
              </a:path>
            </a:pathLst>
          </a:custGeom>
          <a:noFill/>
          <a:ln w="38100">
            <a:solidFill>
              <a:srgbClr val="FFC00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2D050"/>
              </a:solidFill>
              <a:effectLst/>
              <a:uLnTx/>
              <a:uFillTx/>
              <a:latin typeface="Calibri"/>
              <a:ea typeface="+mn-ea"/>
              <a:cs typeface="+mn-cs"/>
            </a:endParaRPr>
          </a:p>
        </p:txBody>
      </p:sp>
      <p:cxnSp>
        <p:nvCxnSpPr>
          <p:cNvPr id="7" name="Straight Connector 6"/>
          <p:cNvCxnSpPr/>
          <p:nvPr/>
        </p:nvCxnSpPr>
        <p:spPr>
          <a:xfrm>
            <a:off x="2887087" y="499919"/>
            <a:ext cx="43204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1774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xit" presetSubtype="0" fill="hold" grpId="0" nodeType="clickEffect">
                                  <p:stCondLst>
                                    <p:cond delay="0"/>
                                  </p:stCondLst>
                                  <p:childTnLst>
                                    <p:animEffect transition="out" filter="fade">
                                      <p:cBhvr>
                                        <p:cTn id="12" dur="1000"/>
                                        <p:tgtEl>
                                          <p:spTgt spid="18"/>
                                        </p:tgtEl>
                                      </p:cBhvr>
                                    </p:animEffect>
                                    <p:anim calcmode="lin" valueType="num">
                                      <p:cBhvr>
                                        <p:cTn id="13" dur="1000"/>
                                        <p:tgtEl>
                                          <p:spTgt spid="18"/>
                                        </p:tgtEl>
                                        <p:attrNameLst>
                                          <p:attrName>ppt_x</p:attrName>
                                        </p:attrNameLst>
                                      </p:cBhvr>
                                      <p:tavLst>
                                        <p:tav tm="0">
                                          <p:val>
                                            <p:strVal val="ppt_x"/>
                                          </p:val>
                                        </p:tav>
                                        <p:tav tm="100000">
                                          <p:val>
                                            <p:strVal val="ppt_x"/>
                                          </p:val>
                                        </p:tav>
                                      </p:tavLst>
                                    </p:anim>
                                    <p:anim calcmode="lin" valueType="num">
                                      <p:cBhvr>
                                        <p:cTn id="14" dur="1000"/>
                                        <p:tgtEl>
                                          <p:spTgt spid="18"/>
                                        </p:tgtEl>
                                        <p:attrNameLst>
                                          <p:attrName>ppt_y</p:attrName>
                                        </p:attrNameLst>
                                      </p:cBhvr>
                                      <p:tavLst>
                                        <p:tav tm="0">
                                          <p:val>
                                            <p:strVal val="ppt_y"/>
                                          </p:val>
                                        </p:tav>
                                        <p:tav tm="100000">
                                          <p:val>
                                            <p:strVal val="ppt_y+.1"/>
                                          </p:val>
                                        </p:tav>
                                      </p:tavLst>
                                    </p:anim>
                                    <p:set>
                                      <p:cBhvr>
                                        <p:cTn id="15" dur="1" fill="hold">
                                          <p:stCondLst>
                                            <p:cond delay="999"/>
                                          </p:stCondLst>
                                        </p:cTn>
                                        <p:tgtEl>
                                          <p:spTgt spid="18"/>
                                        </p:tgtEl>
                                        <p:attrNameLst>
                                          <p:attrName>style.visibility</p:attrName>
                                        </p:attrNameLst>
                                      </p:cBhvr>
                                      <p:to>
                                        <p:strVal val="hidden"/>
                                      </p:to>
                                    </p:set>
                                  </p:childTnLst>
                                </p:cTn>
                              </p:par>
                              <p:par>
                                <p:cTn id="16" presetID="42" presetClass="exit" presetSubtype="0" fill="hold" grpId="0" nodeType="withEffect">
                                  <p:stCondLst>
                                    <p:cond delay="0"/>
                                  </p:stCondLst>
                                  <p:childTnLst>
                                    <p:animEffect transition="out" filter="fade">
                                      <p:cBhvr>
                                        <p:cTn id="17" dur="1000"/>
                                        <p:tgtEl>
                                          <p:spTgt spid="19"/>
                                        </p:tgtEl>
                                      </p:cBhvr>
                                    </p:animEffect>
                                    <p:anim calcmode="lin" valueType="num">
                                      <p:cBhvr>
                                        <p:cTn id="18" dur="1000"/>
                                        <p:tgtEl>
                                          <p:spTgt spid="19"/>
                                        </p:tgtEl>
                                        <p:attrNameLst>
                                          <p:attrName>ppt_x</p:attrName>
                                        </p:attrNameLst>
                                      </p:cBhvr>
                                      <p:tavLst>
                                        <p:tav tm="0">
                                          <p:val>
                                            <p:strVal val="ppt_x"/>
                                          </p:val>
                                        </p:tav>
                                        <p:tav tm="100000">
                                          <p:val>
                                            <p:strVal val="ppt_x"/>
                                          </p:val>
                                        </p:tav>
                                      </p:tavLst>
                                    </p:anim>
                                    <p:anim calcmode="lin" valueType="num">
                                      <p:cBhvr>
                                        <p:cTn id="19" dur="1000"/>
                                        <p:tgtEl>
                                          <p:spTgt spid="19"/>
                                        </p:tgtEl>
                                        <p:attrNameLst>
                                          <p:attrName>ppt_y</p:attrName>
                                        </p:attrNameLst>
                                      </p:cBhvr>
                                      <p:tavLst>
                                        <p:tav tm="0">
                                          <p:val>
                                            <p:strVal val="ppt_y"/>
                                          </p:val>
                                        </p:tav>
                                        <p:tav tm="100000">
                                          <p:val>
                                            <p:strVal val="ppt_y+.1"/>
                                          </p:val>
                                        </p:tav>
                                      </p:tavLst>
                                    </p:anim>
                                    <p:set>
                                      <p:cBhvr>
                                        <p:cTn id="20" dur="1" fill="hold">
                                          <p:stCondLst>
                                            <p:cond delay="999"/>
                                          </p:stCondLst>
                                        </p:cTn>
                                        <p:tgtEl>
                                          <p:spTgt spid="19"/>
                                        </p:tgtEl>
                                        <p:attrNameLst>
                                          <p:attrName>style.visibility</p:attrName>
                                        </p:attrNameLst>
                                      </p:cBhvr>
                                      <p:to>
                                        <p:strVal val="hidden"/>
                                      </p:to>
                                    </p:set>
                                  </p:childTnLst>
                                </p:cTn>
                              </p:par>
                              <p:par>
                                <p:cTn id="21" presetID="2" presetClass="entr" presetSubtype="4"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xit" presetSubtype="0" fill="hold" grpId="0" nodeType="clickEffect">
                                  <p:stCondLst>
                                    <p:cond delay="0"/>
                                  </p:stCondLst>
                                  <p:childTnLst>
                                    <p:animEffect transition="out" filter="fade">
                                      <p:cBhvr>
                                        <p:cTn id="38" dur="1000"/>
                                        <p:tgtEl>
                                          <p:spTgt spid="20"/>
                                        </p:tgtEl>
                                      </p:cBhvr>
                                    </p:animEffect>
                                    <p:anim calcmode="lin" valueType="num">
                                      <p:cBhvr>
                                        <p:cTn id="39" dur="1000"/>
                                        <p:tgtEl>
                                          <p:spTgt spid="20"/>
                                        </p:tgtEl>
                                        <p:attrNameLst>
                                          <p:attrName>ppt_x</p:attrName>
                                        </p:attrNameLst>
                                      </p:cBhvr>
                                      <p:tavLst>
                                        <p:tav tm="0">
                                          <p:val>
                                            <p:strVal val="ppt_x"/>
                                          </p:val>
                                        </p:tav>
                                        <p:tav tm="100000">
                                          <p:val>
                                            <p:strVal val="ppt_x"/>
                                          </p:val>
                                        </p:tav>
                                      </p:tavLst>
                                    </p:anim>
                                    <p:anim calcmode="lin" valueType="num">
                                      <p:cBhvr>
                                        <p:cTn id="40" dur="1000"/>
                                        <p:tgtEl>
                                          <p:spTgt spid="20"/>
                                        </p:tgtEl>
                                        <p:attrNameLst>
                                          <p:attrName>ppt_y</p:attrName>
                                        </p:attrNameLst>
                                      </p:cBhvr>
                                      <p:tavLst>
                                        <p:tav tm="0">
                                          <p:val>
                                            <p:strVal val="ppt_y"/>
                                          </p:val>
                                        </p:tav>
                                        <p:tav tm="100000">
                                          <p:val>
                                            <p:strVal val="ppt_y+.1"/>
                                          </p:val>
                                        </p:tav>
                                      </p:tavLst>
                                    </p:anim>
                                    <p:set>
                                      <p:cBhvr>
                                        <p:cTn id="41" dur="1" fill="hold">
                                          <p:stCondLst>
                                            <p:cond delay="999"/>
                                          </p:stCondLst>
                                        </p:cTn>
                                        <p:tgtEl>
                                          <p:spTgt spid="20"/>
                                        </p:tgtEl>
                                        <p:attrNameLst>
                                          <p:attrName>style.visibility</p:attrName>
                                        </p:attrNameLst>
                                      </p:cBhvr>
                                      <p:to>
                                        <p:strVal val="hidden"/>
                                      </p:to>
                                    </p:set>
                                  </p:childTnLst>
                                </p:cTn>
                              </p:par>
                              <p:par>
                                <p:cTn id="42" presetID="42" presetClass="exit" presetSubtype="0" fill="hold" grpId="0" nodeType="withEffect">
                                  <p:stCondLst>
                                    <p:cond delay="0"/>
                                  </p:stCondLst>
                                  <p:childTnLst>
                                    <p:animEffect transition="out" filter="fade">
                                      <p:cBhvr>
                                        <p:cTn id="43" dur="1000"/>
                                        <p:tgtEl>
                                          <p:spTgt spid="21"/>
                                        </p:tgtEl>
                                      </p:cBhvr>
                                    </p:animEffect>
                                    <p:anim calcmode="lin" valueType="num">
                                      <p:cBhvr>
                                        <p:cTn id="44" dur="1000"/>
                                        <p:tgtEl>
                                          <p:spTgt spid="21"/>
                                        </p:tgtEl>
                                        <p:attrNameLst>
                                          <p:attrName>ppt_x</p:attrName>
                                        </p:attrNameLst>
                                      </p:cBhvr>
                                      <p:tavLst>
                                        <p:tav tm="0">
                                          <p:val>
                                            <p:strVal val="ppt_x"/>
                                          </p:val>
                                        </p:tav>
                                        <p:tav tm="100000">
                                          <p:val>
                                            <p:strVal val="ppt_x"/>
                                          </p:val>
                                        </p:tav>
                                      </p:tavLst>
                                    </p:anim>
                                    <p:anim calcmode="lin" valueType="num">
                                      <p:cBhvr>
                                        <p:cTn id="45" dur="1000"/>
                                        <p:tgtEl>
                                          <p:spTgt spid="21"/>
                                        </p:tgtEl>
                                        <p:attrNameLst>
                                          <p:attrName>ppt_y</p:attrName>
                                        </p:attrNameLst>
                                      </p:cBhvr>
                                      <p:tavLst>
                                        <p:tav tm="0">
                                          <p:val>
                                            <p:strVal val="ppt_y"/>
                                          </p:val>
                                        </p:tav>
                                        <p:tav tm="100000">
                                          <p:val>
                                            <p:strVal val="ppt_y+.1"/>
                                          </p:val>
                                        </p:tav>
                                      </p:tavLst>
                                    </p:anim>
                                    <p:set>
                                      <p:cBhvr>
                                        <p:cTn id="46" dur="1" fill="hold">
                                          <p:stCondLst>
                                            <p:cond delay="999"/>
                                          </p:stCondLst>
                                        </p:cTn>
                                        <p:tgtEl>
                                          <p:spTgt spid="21"/>
                                        </p:tgtEl>
                                        <p:attrNameLst>
                                          <p:attrName>style.visibility</p:attrName>
                                        </p:attrNameLst>
                                      </p:cBhvr>
                                      <p:to>
                                        <p:strVal val="hidden"/>
                                      </p:to>
                                    </p:set>
                                  </p:childTnLst>
                                </p:cTn>
                              </p:par>
                              <p:par>
                                <p:cTn id="47" presetID="2" presetClass="entr" presetSubtype="4"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ppt_x"/>
                                          </p:val>
                                        </p:tav>
                                        <p:tav tm="100000">
                                          <p:val>
                                            <p:strVal val="#ppt_x"/>
                                          </p:val>
                                        </p:tav>
                                      </p:tavLst>
                                    </p:anim>
                                    <p:anim calcmode="lin" valueType="num">
                                      <p:cBhvr additive="base">
                                        <p:cTn id="5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3" grpId="0"/>
      <p:bldP spid="11" grpId="0" animBg="1"/>
      <p:bldP spid="12" grpId="0" animBg="1"/>
      <p:bldP spid="13" grpId="0"/>
      <p:bldP spid="18" grpId="0" animBg="1"/>
      <p:bldP spid="19" grpId="0" animBg="1"/>
      <p:bldP spid="20"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059" y="2254913"/>
            <a:ext cx="6677361" cy="4313808"/>
          </a:xfrm>
          <a:prstGeom prst="rect">
            <a:avLst/>
          </a:prstGeom>
        </p:spPr>
      </p:pic>
      <p:sp>
        <p:nvSpPr>
          <p:cNvPr id="7" name="TextBox 6"/>
          <p:cNvSpPr txBox="1"/>
          <p:nvPr/>
        </p:nvSpPr>
        <p:spPr>
          <a:xfrm>
            <a:off x="6796084" y="2145045"/>
            <a:ext cx="2448272"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Immediately</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after </a:t>
            </a:r>
            <a:r>
              <a:rPr kumimoji="0" lang="en-US" sz="1800" b="0" i="0" u="none" strike="noStrike" kern="1200" cap="none" spc="0" normalizeH="0" baseline="0" noProof="0" dirty="0" err="1">
                <a:ln>
                  <a:noFill/>
                </a:ln>
                <a:solidFill>
                  <a:prstClr val="white"/>
                </a:solidFill>
                <a:effectLst/>
                <a:uLnTx/>
                <a:uFillTx/>
                <a:latin typeface="Calibri"/>
                <a:ea typeface="+mn-ea"/>
                <a:cs typeface="+mn-cs"/>
              </a:rPr>
              <a:t>intracisternal</a:t>
            </a:r>
            <a:r>
              <a:rPr kumimoji="0" lang="en-US" sz="1800" b="0" i="0" u="none" strike="noStrike" kern="1200" cap="none" spc="0" normalizeH="0" baseline="0" noProof="0" dirty="0">
                <a:ln>
                  <a:noFill/>
                </a:ln>
                <a:solidFill>
                  <a:prstClr val="white"/>
                </a:solidFill>
                <a:effectLst/>
                <a:uLnTx/>
                <a:uFillTx/>
                <a:latin typeface="Calibri"/>
                <a:ea typeface="+mn-ea"/>
                <a:cs typeface="+mn-cs"/>
              </a:rPr>
              <a:t> injection, CSF tracer moved along the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along</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outside</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a:t>
            </a: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1800" b="0" i="0" u="none" strike="noStrike" kern="1200" cap="none" spc="0" normalizeH="0" baseline="0" noProof="0" dirty="0">
                <a:ln>
                  <a:noFill/>
                </a:ln>
                <a:solidFill>
                  <a:prstClr val="white"/>
                </a:solidFill>
                <a:effectLst/>
                <a:uLnTx/>
                <a:uFillTx/>
                <a:latin typeface="Calibri"/>
                <a:ea typeface="+mn-ea"/>
                <a:cs typeface="+mn-cs"/>
              </a:rPr>
              <a:t>of cerebral </a:t>
            </a: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surface</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penetrating</a:t>
            </a: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1800" b="0" i="0" u="none" strike="noStrike" kern="1200" cap="none" spc="0" normalizeH="0" baseline="0" noProof="0" dirty="0" err="1" smtClean="0">
                <a:ln>
                  <a:noFill/>
                </a:ln>
                <a:solidFill>
                  <a:prstClr val="white"/>
                </a:solidFill>
                <a:effectLst/>
                <a:uLnTx/>
                <a:uFillTx/>
                <a:latin typeface="Calibri"/>
                <a:ea typeface="+mn-ea"/>
                <a:cs typeface="+mn-cs"/>
              </a:rPr>
              <a:t>arteri</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ol</a:t>
            </a:r>
            <a:r>
              <a:rPr kumimoji="0" lang="en-US" sz="1800" b="0" i="0" u="none" strike="noStrike" kern="1200" cap="none" spc="0" normalizeH="0" baseline="0" noProof="0" dirty="0" err="1" smtClean="0">
                <a:ln>
                  <a:noFill/>
                </a:ln>
                <a:solidFill>
                  <a:prstClr val="white"/>
                </a:solidFill>
                <a:effectLst/>
                <a:uLnTx/>
                <a:uFillTx/>
                <a:latin typeface="Calibri"/>
                <a:ea typeface="+mn-ea"/>
                <a:cs typeface="+mn-cs"/>
              </a:rPr>
              <a:t>es</a:t>
            </a:r>
            <a:r>
              <a:rPr kumimoji="0" lang="en-US" sz="1800" b="0" i="0" u="none" strike="noStrike" kern="1200" cap="none" spc="0" normalizeH="0" baseline="0" noProof="0" dirty="0">
                <a:ln>
                  <a:noFill/>
                </a:ln>
                <a:solidFill>
                  <a:prstClr val="white"/>
                </a:solidFill>
                <a:effectLst/>
                <a:uLnTx/>
                <a:uFillTx/>
                <a:latin typeface="Calibri"/>
                <a:ea typeface="+mn-ea"/>
                <a:cs typeface="+mn-cs"/>
              </a:rPr>
              <a:t>, but not </a:t>
            </a:r>
            <a:r>
              <a:rPr kumimoji="0" lang="en-US" sz="1800" b="0" i="0" u="none" strike="noStrike" kern="1200" cap="none" spc="0" normalizeH="0" baseline="0" noProof="0" dirty="0" err="1" smtClean="0">
                <a:ln>
                  <a:noFill/>
                </a:ln>
                <a:solidFill>
                  <a:prstClr val="white"/>
                </a:solidFill>
                <a:effectLst/>
                <a:uLnTx/>
                <a:uFillTx/>
                <a:latin typeface="Calibri"/>
                <a:ea typeface="+mn-ea"/>
                <a:cs typeface="+mn-cs"/>
              </a:rPr>
              <a:t>ve</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nules</a:t>
            </a: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1800" b="0" i="0" u="none" strike="noStrike" kern="1200" cap="none" spc="0" normalizeH="0" baseline="0" noProof="0" dirty="0">
                <a:ln>
                  <a:noFill/>
                </a:ln>
                <a:solidFill>
                  <a:prstClr val="white"/>
                </a:solidFill>
                <a:effectLst/>
                <a:uLnTx/>
                <a:uFillTx/>
                <a:latin typeface="Calibri"/>
                <a:ea typeface="+mn-ea"/>
                <a:cs typeface="+mn-cs"/>
              </a:rPr>
              <a:t>The </a:t>
            </a:r>
            <a:r>
              <a:rPr kumimoji="0" lang="en-US" sz="1800" b="0" i="0" u="sng" strike="noStrike" kern="1200" cap="none" spc="0" normalizeH="0" baseline="0" noProof="0" dirty="0">
                <a:ln>
                  <a:noFill/>
                </a:ln>
                <a:solidFill>
                  <a:srgbClr val="0070C0"/>
                </a:solidFill>
                <a:effectLst/>
                <a:uLnTx/>
                <a:uFillTx/>
                <a:latin typeface="Calibri"/>
                <a:ea typeface="+mn-ea"/>
                <a:cs typeface="+mn-cs"/>
              </a:rPr>
              <a:t>small–molecular weight tracer</a:t>
            </a:r>
            <a:r>
              <a:rPr kumimoji="0" lang="en-US" sz="1800" b="0" i="0" u="none" strike="noStrike" kern="1200" cap="none" spc="0" normalizeH="0" baseline="0" noProof="0" dirty="0">
                <a:ln>
                  <a:noFill/>
                </a:ln>
                <a:solidFill>
                  <a:srgbClr val="0070C0"/>
                </a:solidFill>
                <a:effectLst/>
                <a:uLnTx/>
                <a:uFillTx/>
                <a:latin typeface="Calibri"/>
                <a:ea typeface="+mn-ea"/>
                <a:cs typeface="+mn-cs"/>
              </a:rPr>
              <a:t> (TR-d3, dark blue)</a:t>
            </a:r>
            <a:r>
              <a:rPr kumimoji="0" lang="en-US" sz="1800" b="0" i="0" u="none" strike="noStrike" kern="1200" cap="none" spc="0" normalizeH="0" baseline="0" noProof="0" dirty="0">
                <a:ln>
                  <a:noFill/>
                </a:ln>
                <a:solidFill>
                  <a:prstClr val="white"/>
                </a:solidFill>
                <a:effectLst/>
                <a:uLnTx/>
                <a:uFillTx/>
                <a:latin typeface="Calibri"/>
                <a:ea typeface="+mn-ea"/>
                <a:cs typeface="+mn-cs"/>
              </a:rPr>
              <a:t> moved</a:t>
            </a:r>
            <a:r>
              <a:rPr kumimoji="0" lang="hr-HR" sz="1800" b="0" i="0" u="none" strike="noStrike" kern="1200" cap="none" spc="0" normalizeH="0" baseline="0" noProof="0" dirty="0">
                <a:ln>
                  <a:noFill/>
                </a:ln>
                <a:solidFill>
                  <a:prstClr val="white"/>
                </a:solidFill>
                <a:effectLst/>
                <a:uLnTx/>
                <a:uFillTx/>
                <a:latin typeface="Calibri"/>
                <a:ea typeface="+mn-ea"/>
                <a:cs typeface="+mn-cs"/>
              </a:rPr>
              <a:t> </a:t>
            </a:r>
            <a:r>
              <a:rPr kumimoji="0" lang="en-US" sz="1800" b="0" i="0" u="none" strike="noStrike" kern="1200" cap="none" spc="0" normalizeH="0" baseline="0" noProof="0" dirty="0">
                <a:ln>
                  <a:noFill/>
                </a:ln>
                <a:solidFill>
                  <a:prstClr val="white"/>
                </a:solidFill>
                <a:effectLst/>
                <a:uLnTx/>
                <a:uFillTx/>
                <a:latin typeface="Calibri"/>
                <a:ea typeface="+mn-ea"/>
                <a:cs typeface="+mn-cs"/>
              </a:rPr>
              <a:t>readily into the </a:t>
            </a:r>
            <a:r>
              <a:rPr kumimoji="0" lang="en-US" sz="1800" b="0" i="0" u="none" strike="noStrike" kern="1200" cap="none" spc="0" normalizeH="0" baseline="0" noProof="0" dirty="0" err="1">
                <a:ln>
                  <a:noFill/>
                </a:ln>
                <a:solidFill>
                  <a:prstClr val="white"/>
                </a:solidFill>
                <a:effectLst/>
                <a:uLnTx/>
                <a:uFillTx/>
                <a:latin typeface="Calibri"/>
                <a:ea typeface="+mn-ea"/>
                <a:cs typeface="+mn-cs"/>
              </a:rPr>
              <a:t>interstitium</a:t>
            </a:r>
            <a:r>
              <a:rPr kumimoji="0" lang="en-US" sz="1800" b="0" i="0" u="none" strike="noStrike" kern="1200" cap="none" spc="0" normalizeH="0" baseline="0" noProof="0" dirty="0">
                <a:ln>
                  <a:noFill/>
                </a:ln>
                <a:solidFill>
                  <a:prstClr val="white"/>
                </a:solidFill>
                <a:effectLst/>
                <a:uLnTx/>
                <a:uFillTx/>
                <a:latin typeface="Calibri"/>
                <a:ea typeface="+mn-ea"/>
                <a:cs typeface="+mn-cs"/>
              </a:rPr>
              <a:t>, whereas the </a:t>
            </a:r>
            <a:r>
              <a:rPr kumimoji="0" lang="en-US" sz="1800" b="0" i="0" u="sng" strike="noStrike" kern="1200" cap="none" spc="0" normalizeH="0" baseline="0" noProof="0" dirty="0">
                <a:ln>
                  <a:noFill/>
                </a:ln>
                <a:solidFill>
                  <a:srgbClr val="92D050"/>
                </a:solidFill>
                <a:effectLst/>
                <a:uLnTx/>
                <a:uFillTx/>
                <a:latin typeface="Calibri"/>
                <a:ea typeface="+mn-ea"/>
                <a:cs typeface="+mn-cs"/>
              </a:rPr>
              <a:t>large–molecular weight tracer</a:t>
            </a:r>
            <a:r>
              <a:rPr kumimoji="0" lang="en-US" sz="1800" b="0" i="0" u="none" strike="noStrike" kern="1200" cap="none" spc="0" normalizeH="0" baseline="0" noProof="0" dirty="0">
                <a:ln>
                  <a:noFill/>
                </a:ln>
                <a:solidFill>
                  <a:srgbClr val="92D050"/>
                </a:solidFill>
                <a:effectLst/>
                <a:uLnTx/>
                <a:uFillTx/>
                <a:latin typeface="Calibri"/>
                <a:ea typeface="+mn-ea"/>
                <a:cs typeface="+mn-cs"/>
              </a:rPr>
              <a:t> (FITC-d2000, green)</a:t>
            </a:r>
            <a:r>
              <a:rPr kumimoji="0" lang="en-US" sz="1800" b="0" i="0" u="none" strike="noStrike" kern="1200" cap="none" spc="0" normalizeH="0" baseline="0" noProof="0" dirty="0">
                <a:ln>
                  <a:noFill/>
                </a:ln>
                <a:solidFill>
                  <a:prstClr val="white"/>
                </a:solidFill>
                <a:effectLst/>
                <a:uLnTx/>
                <a:uFillTx/>
                <a:latin typeface="Calibri"/>
                <a:ea typeface="+mn-ea"/>
                <a:cs typeface="+mn-cs"/>
              </a:rPr>
              <a:t> was confined to the </a:t>
            </a:r>
            <a:r>
              <a:rPr kumimoji="0" lang="en-US" sz="1800" b="0" i="0" u="none" strike="noStrike" kern="1200" cap="none" spc="0" normalizeH="0" baseline="0" noProof="0" dirty="0" err="1">
                <a:ln>
                  <a:noFill/>
                </a:ln>
                <a:solidFill>
                  <a:prstClr val="white"/>
                </a:solidFill>
                <a:effectLst/>
                <a:uLnTx/>
                <a:uFillTx/>
                <a:latin typeface="Calibri"/>
                <a:ea typeface="+mn-ea"/>
                <a:cs typeface="+mn-cs"/>
              </a:rPr>
              <a:t>paravascular</a:t>
            </a:r>
            <a:r>
              <a:rPr kumimoji="0" lang="en-US" sz="1800" b="0" i="0" u="none" strike="noStrike" kern="1200" cap="none" spc="0" normalizeH="0" baseline="0" noProof="0" dirty="0">
                <a:ln>
                  <a:noFill/>
                </a:ln>
                <a:solidFill>
                  <a:prstClr val="white"/>
                </a:solidFill>
                <a:effectLst/>
                <a:uLnTx/>
                <a:uFillTx/>
                <a:latin typeface="Calibri"/>
                <a:ea typeface="+mn-ea"/>
                <a:cs typeface="+mn-cs"/>
              </a:rPr>
              <a:t> space. </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3928" y="116107"/>
            <a:ext cx="5106144" cy="178715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05350" y="404664"/>
            <a:ext cx="1770078" cy="214149"/>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99808" y="116631"/>
            <a:ext cx="1834243" cy="1143173"/>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08052" y="116632"/>
            <a:ext cx="720080" cy="230426"/>
          </a:xfrm>
          <a:prstGeom prst="rect">
            <a:avLst/>
          </a:prstGeom>
        </p:spPr>
      </p:pic>
    </p:spTree>
    <p:extLst>
      <p:ext uri="{BB962C8B-B14F-4D97-AF65-F5344CB8AC3E}">
        <p14:creationId xmlns:p14="http://schemas.microsoft.com/office/powerpoint/2010/main" val="1253721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3928" y="116107"/>
            <a:ext cx="5106144" cy="1787150"/>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5350" y="404664"/>
            <a:ext cx="1770078" cy="214149"/>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8052" y="116632"/>
            <a:ext cx="720080" cy="230426"/>
          </a:xfrm>
          <a:prstGeom prst="rect">
            <a:avLst/>
          </a:prstGeom>
        </p:spPr>
      </p:pic>
      <p:sp>
        <p:nvSpPr>
          <p:cNvPr id="3" name="TextBox 2"/>
          <p:cNvSpPr txBox="1"/>
          <p:nvPr/>
        </p:nvSpPr>
        <p:spPr>
          <a:xfrm>
            <a:off x="323528" y="2708920"/>
            <a:ext cx="23762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800" b="1" i="0" u="none" strike="noStrike" kern="1200" cap="none" spc="0" normalizeH="0" baseline="0" noProof="0" dirty="0" err="1" smtClean="0">
                <a:ln>
                  <a:noFill/>
                </a:ln>
                <a:solidFill>
                  <a:prstClr val="white"/>
                </a:solidFill>
                <a:effectLst/>
                <a:uLnTx/>
                <a:uFillTx/>
                <a:latin typeface="Calibri"/>
                <a:ea typeface="+mn-ea"/>
                <a:cs typeface="+mn-cs"/>
              </a:rPr>
              <a:t>Ventricular</a:t>
            </a:r>
            <a:r>
              <a:rPr kumimoji="0" lang="hr-HR" sz="1800" b="1"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1" i="0" u="none" strike="noStrike" kern="1200" cap="none" spc="0" normalizeH="0" baseline="0" noProof="0" dirty="0" err="1" smtClean="0">
                <a:ln>
                  <a:noFill/>
                </a:ln>
                <a:solidFill>
                  <a:prstClr val="white"/>
                </a:solidFill>
                <a:effectLst/>
                <a:uLnTx/>
                <a:uFillTx/>
                <a:latin typeface="Calibri"/>
                <a:ea typeface="+mn-ea"/>
                <a:cs typeface="+mn-cs"/>
              </a:rPr>
              <a:t>infusion</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521" y="3004509"/>
            <a:ext cx="2774950" cy="3835400"/>
          </a:xfrm>
          <a:prstGeom prst="rect">
            <a:avLst/>
          </a:prstGeom>
        </p:spPr>
      </p:pic>
      <p:sp>
        <p:nvSpPr>
          <p:cNvPr id="6" name="TextBox 5"/>
          <p:cNvSpPr txBox="1"/>
          <p:nvPr/>
        </p:nvSpPr>
        <p:spPr>
          <a:xfrm>
            <a:off x="35496" y="256580"/>
            <a:ext cx="3888432"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600" b="0" i="0" u="none" strike="noStrike" kern="1200" cap="none" spc="0" normalizeH="0" baseline="0" noProof="0" dirty="0" smtClean="0">
                <a:ln>
                  <a:noFill/>
                </a:ln>
                <a:solidFill>
                  <a:prstClr val="white"/>
                </a:solidFill>
                <a:effectLst/>
                <a:uLnTx/>
                <a:uFillTx/>
                <a:latin typeface="Calibri"/>
                <a:ea typeface="+mn-ea"/>
                <a:cs typeface="+mn-cs"/>
              </a:rPr>
              <a:t>As </a:t>
            </a:r>
            <a:r>
              <a:rPr kumimoji="0" lang="hr-HR" sz="1600" b="0" i="0" u="none" strike="noStrike" kern="1200" cap="none" spc="0" normalizeH="0" baseline="0" noProof="0" dirty="0" err="1" smtClean="0">
                <a:ln>
                  <a:noFill/>
                </a:ln>
                <a:solidFill>
                  <a:prstClr val="white"/>
                </a:solidFill>
                <a:effectLst/>
                <a:uLnTx/>
                <a:uFillTx/>
                <a:latin typeface="Calibri"/>
                <a:ea typeface="+mn-ea"/>
                <a:cs typeface="+mn-cs"/>
              </a:rPr>
              <a:t>opposed</a:t>
            </a:r>
            <a:r>
              <a:rPr kumimoji="0" lang="hr-HR" sz="1600" b="0" i="0" u="none" strike="noStrike" kern="1200" cap="none" spc="0" normalizeH="0" baseline="0" noProof="0" dirty="0" smtClean="0">
                <a:ln>
                  <a:noFill/>
                </a:ln>
                <a:solidFill>
                  <a:prstClr val="white"/>
                </a:solidFill>
                <a:effectLst/>
                <a:uLnTx/>
                <a:uFillTx/>
                <a:latin typeface="Calibri"/>
                <a:ea typeface="+mn-ea"/>
                <a:cs typeface="+mn-cs"/>
              </a:rPr>
              <a:t> to </a:t>
            </a:r>
            <a:r>
              <a:rPr kumimoji="0" lang="hr-HR" sz="1600" b="1" i="0" u="none" strike="noStrike" kern="1200" cap="none" spc="0" normalizeH="0" baseline="0" noProof="0" dirty="0" err="1" smtClean="0">
                <a:ln>
                  <a:noFill/>
                </a:ln>
                <a:solidFill>
                  <a:prstClr val="white"/>
                </a:solidFill>
                <a:effectLst/>
                <a:uLnTx/>
                <a:uFillTx/>
                <a:latin typeface="Calibri"/>
                <a:ea typeface="+mn-ea"/>
                <a:cs typeface="+mn-cs"/>
              </a:rPr>
              <a:t>ventricular</a:t>
            </a:r>
            <a:r>
              <a:rPr kumimoji="0" lang="hr-HR" sz="1600" b="1" i="0" u="none" strike="noStrike" kern="1200" cap="none" spc="0" normalizeH="0" baseline="0" noProof="0" dirty="0" smtClean="0">
                <a:ln>
                  <a:noFill/>
                </a:ln>
                <a:solidFill>
                  <a:prstClr val="white"/>
                </a:solidFill>
                <a:effectLst/>
                <a:uLnTx/>
                <a:uFillTx/>
                <a:latin typeface="Calibri"/>
                <a:ea typeface="+mn-ea"/>
                <a:cs typeface="+mn-cs"/>
              </a:rPr>
              <a:t> </a:t>
            </a:r>
            <a:r>
              <a:rPr kumimoji="0" lang="hr-HR" sz="1600" b="1" i="0" u="none" strike="noStrike" kern="1200" cap="none" spc="0" normalizeH="0" baseline="0" noProof="0" dirty="0" err="1" smtClean="0">
                <a:ln>
                  <a:noFill/>
                </a:ln>
                <a:solidFill>
                  <a:prstClr val="white"/>
                </a:solidFill>
                <a:effectLst/>
                <a:uLnTx/>
                <a:uFillTx/>
                <a:latin typeface="Calibri"/>
                <a:ea typeface="+mn-ea"/>
                <a:cs typeface="+mn-cs"/>
              </a:rPr>
              <a:t>infusion</a:t>
            </a:r>
            <a:r>
              <a:rPr kumimoji="0" lang="hr-HR" sz="16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600" b="0" i="0" u="none" strike="noStrike" kern="1200" cap="none" spc="0" normalizeH="0" baseline="0" noProof="0" dirty="0" err="1" smtClean="0">
                <a:ln>
                  <a:noFill/>
                </a:ln>
                <a:solidFill>
                  <a:prstClr val="white"/>
                </a:solidFill>
                <a:effectLst/>
                <a:uLnTx/>
                <a:uFillTx/>
                <a:latin typeface="Calibri"/>
                <a:ea typeface="+mn-ea"/>
                <a:cs typeface="+mn-cs"/>
              </a:rPr>
              <a:t>where</a:t>
            </a:r>
            <a:r>
              <a:rPr kumimoji="0" lang="hr-HR" sz="16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600" b="0" i="0" u="none" strike="noStrike" kern="1200" cap="none" spc="0" normalizeH="0" baseline="0" noProof="0" dirty="0" err="1" smtClean="0">
                <a:ln>
                  <a:noFill/>
                </a:ln>
                <a:solidFill>
                  <a:prstClr val="white"/>
                </a:solidFill>
                <a:effectLst/>
                <a:uLnTx/>
                <a:uFillTx/>
                <a:latin typeface="Calibri"/>
                <a:ea typeface="+mn-ea"/>
                <a:cs typeface="+mn-cs"/>
              </a:rPr>
              <a:t>there</a:t>
            </a:r>
            <a:r>
              <a:rPr kumimoji="0" lang="hr-HR" sz="16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600" b="0" i="0" u="none" strike="noStrike" kern="1200" cap="none" spc="0" normalizeH="0" baseline="0" noProof="0" dirty="0" err="1" smtClean="0">
                <a:ln>
                  <a:noFill/>
                </a:ln>
                <a:solidFill>
                  <a:prstClr val="white"/>
                </a:solidFill>
                <a:effectLst/>
                <a:uLnTx/>
                <a:uFillTx/>
                <a:latin typeface="Calibri"/>
                <a:ea typeface="+mn-ea"/>
                <a:cs typeface="+mn-cs"/>
              </a:rPr>
              <a:t>was</a:t>
            </a:r>
            <a:r>
              <a:rPr kumimoji="0" lang="hr-HR" sz="1600" b="0" i="0" u="none" strike="noStrike" kern="1200" cap="none" spc="0" normalizeH="0" baseline="0" noProof="0" dirty="0" smtClean="0">
                <a:ln>
                  <a:noFill/>
                </a:ln>
                <a:solidFill>
                  <a:prstClr val="white"/>
                </a:solidFill>
                <a:effectLst/>
                <a:uLnTx/>
                <a:uFillTx/>
                <a:latin typeface="Calibri"/>
                <a:ea typeface="+mn-ea"/>
                <a:cs typeface="+mn-cs"/>
              </a:rPr>
              <a:t> a</a:t>
            </a:r>
            <a:r>
              <a:rPr kumimoji="0" lang="en-US" sz="1600" b="0" i="0" u="none" strike="noStrike" kern="1200" cap="none" spc="0" normalizeH="0" baseline="0" noProof="0" dirty="0" err="1" smtClean="0">
                <a:ln>
                  <a:noFill/>
                </a:ln>
                <a:solidFill>
                  <a:prstClr val="white"/>
                </a:solidFill>
                <a:effectLst/>
                <a:uLnTx/>
                <a:uFillTx/>
                <a:latin typeface="Calibri"/>
                <a:ea typeface="+mn-ea"/>
                <a:cs typeface="+mn-cs"/>
              </a:rPr>
              <a:t>bsence</a:t>
            </a:r>
            <a:r>
              <a:rPr kumimoji="0" lang="en-US" sz="16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1600" b="0" i="0" u="none" strike="noStrike" kern="1200" cap="none" spc="0" normalizeH="0" baseline="0" noProof="0" dirty="0">
                <a:ln>
                  <a:noFill/>
                </a:ln>
                <a:solidFill>
                  <a:prstClr val="white"/>
                </a:solidFill>
                <a:effectLst/>
                <a:uLnTx/>
                <a:uFillTx/>
                <a:latin typeface="Calibri"/>
                <a:ea typeface="+mn-ea"/>
                <a:cs typeface="+mn-cs"/>
              </a:rPr>
              <a:t>of </a:t>
            </a:r>
            <a:r>
              <a:rPr kumimoji="0" lang="en-US" sz="1600" b="0" i="0" u="none" strike="noStrike" kern="1200" cap="none" spc="0" normalizeH="0" baseline="0" noProof="0" dirty="0" smtClean="0">
                <a:ln>
                  <a:noFill/>
                </a:ln>
                <a:solidFill>
                  <a:prstClr val="white"/>
                </a:solidFill>
                <a:effectLst/>
                <a:uLnTx/>
                <a:uFillTx/>
                <a:latin typeface="Calibri"/>
                <a:ea typeface="+mn-ea"/>
                <a:cs typeface="+mn-cs"/>
              </a:rPr>
              <a:t>tracer</a:t>
            </a:r>
            <a:r>
              <a:rPr kumimoji="0" lang="hr-HR" sz="16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1600" b="0" i="0" u="none" strike="noStrike" kern="1200" cap="none" spc="0" normalizeH="0" baseline="0" noProof="0" dirty="0" smtClean="0">
                <a:ln>
                  <a:noFill/>
                </a:ln>
                <a:solidFill>
                  <a:prstClr val="white"/>
                </a:solidFill>
                <a:effectLst/>
                <a:uLnTx/>
                <a:uFillTx/>
                <a:latin typeface="Calibri"/>
                <a:ea typeface="+mn-ea"/>
                <a:cs typeface="+mn-cs"/>
              </a:rPr>
              <a:t>in </a:t>
            </a:r>
            <a:r>
              <a:rPr kumimoji="0" lang="en-US" sz="1600" b="0" i="0" u="none" strike="noStrike" kern="1200" cap="none" spc="0" normalizeH="0" baseline="0" noProof="0" dirty="0">
                <a:ln>
                  <a:noFill/>
                </a:ln>
                <a:solidFill>
                  <a:prstClr val="white"/>
                </a:solidFill>
                <a:effectLst/>
                <a:uLnTx/>
                <a:uFillTx/>
                <a:latin typeface="Calibri"/>
                <a:ea typeface="+mn-ea"/>
                <a:cs typeface="+mn-cs"/>
              </a:rPr>
              <a:t>tissue remote from the periventricular </a:t>
            </a:r>
            <a:r>
              <a:rPr kumimoji="0" lang="en-US" sz="1600" b="0" i="0" u="none" strike="noStrike" kern="1200" cap="none" spc="0" normalizeH="0" baseline="0" noProof="0" dirty="0" smtClean="0">
                <a:ln>
                  <a:noFill/>
                </a:ln>
                <a:solidFill>
                  <a:prstClr val="white"/>
                </a:solidFill>
                <a:effectLst/>
                <a:uLnTx/>
                <a:uFillTx/>
                <a:latin typeface="Calibri"/>
                <a:ea typeface="+mn-ea"/>
                <a:cs typeface="+mn-cs"/>
              </a:rPr>
              <a:t>space</a:t>
            </a:r>
            <a:r>
              <a:rPr kumimoji="0" lang="hr-HR" sz="16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600" b="1" i="0" u="none" strike="noStrike" kern="1200" cap="none" spc="0" normalizeH="0" baseline="0" noProof="0" dirty="0" err="1" smtClean="0">
                <a:ln>
                  <a:noFill/>
                </a:ln>
                <a:solidFill>
                  <a:prstClr val="white"/>
                </a:solidFill>
                <a:effectLst/>
                <a:uLnTx/>
                <a:uFillTx/>
                <a:latin typeface="Calibri"/>
                <a:ea typeface="+mn-ea"/>
                <a:cs typeface="+mn-cs"/>
              </a:rPr>
              <a:t>intracisternal</a:t>
            </a:r>
            <a:r>
              <a:rPr kumimoji="0" lang="hr-HR" sz="1600" b="1" i="0" u="none" strike="noStrike" kern="1200" cap="none" spc="0" normalizeH="0" baseline="0" noProof="0" dirty="0" smtClean="0">
                <a:ln>
                  <a:noFill/>
                </a:ln>
                <a:solidFill>
                  <a:prstClr val="white"/>
                </a:solidFill>
                <a:effectLst/>
                <a:uLnTx/>
                <a:uFillTx/>
                <a:latin typeface="Calibri"/>
                <a:ea typeface="+mn-ea"/>
                <a:cs typeface="+mn-cs"/>
              </a:rPr>
              <a:t> </a:t>
            </a:r>
            <a:r>
              <a:rPr kumimoji="0" lang="hr-HR" sz="1600" b="1" i="0" u="none" strike="noStrike" kern="1200" cap="none" spc="0" normalizeH="0" baseline="0" noProof="0" dirty="0" err="1" smtClean="0">
                <a:ln>
                  <a:noFill/>
                </a:ln>
                <a:solidFill>
                  <a:prstClr val="white"/>
                </a:solidFill>
                <a:effectLst/>
                <a:uLnTx/>
                <a:uFillTx/>
                <a:latin typeface="Calibri"/>
                <a:ea typeface="+mn-ea"/>
                <a:cs typeface="+mn-cs"/>
              </a:rPr>
              <a:t>injection</a:t>
            </a:r>
            <a:r>
              <a:rPr kumimoji="0" lang="hr-HR" sz="16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600" b="0" i="0" u="none" strike="noStrike" kern="1200" cap="none" spc="0" normalizeH="0" baseline="0" noProof="0" dirty="0" err="1" smtClean="0">
                <a:ln>
                  <a:noFill/>
                </a:ln>
                <a:solidFill>
                  <a:prstClr val="white"/>
                </a:solidFill>
                <a:effectLst/>
                <a:uLnTx/>
                <a:uFillTx/>
                <a:latin typeface="Calibri"/>
                <a:ea typeface="+mn-ea"/>
                <a:cs typeface="+mn-cs"/>
              </a:rPr>
              <a:t>of</a:t>
            </a:r>
            <a:r>
              <a:rPr kumimoji="0" lang="hr-HR" sz="16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600" b="0" i="0" u="none" strike="noStrike" kern="1200" cap="none" spc="0" normalizeH="0" baseline="0" noProof="0" dirty="0" err="1" smtClean="0">
                <a:ln>
                  <a:noFill/>
                </a:ln>
                <a:solidFill>
                  <a:prstClr val="white"/>
                </a:solidFill>
                <a:effectLst/>
                <a:uLnTx/>
                <a:uFillTx/>
                <a:latin typeface="Calibri"/>
                <a:ea typeface="+mn-ea"/>
                <a:cs typeface="+mn-cs"/>
              </a:rPr>
              <a:t>tracer</a:t>
            </a:r>
            <a:r>
              <a:rPr kumimoji="0" lang="hr-HR" sz="16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600" b="0" i="0" u="none" strike="noStrike" kern="1200" cap="none" spc="0" normalizeH="0" baseline="0" noProof="0" dirty="0" err="1" smtClean="0">
                <a:ln>
                  <a:noFill/>
                </a:ln>
                <a:solidFill>
                  <a:prstClr val="white"/>
                </a:solidFill>
                <a:effectLst/>
                <a:uLnTx/>
                <a:uFillTx/>
                <a:latin typeface="Calibri"/>
                <a:ea typeface="+mn-ea"/>
                <a:cs typeface="+mn-cs"/>
              </a:rPr>
              <a:t>depended</a:t>
            </a:r>
            <a:r>
              <a:rPr kumimoji="0" lang="hr-HR" sz="1600" b="0" i="0" u="none" strike="noStrike" kern="1200" cap="none" spc="0" normalizeH="0" baseline="0" noProof="0" dirty="0" smtClean="0">
                <a:ln>
                  <a:noFill/>
                </a:ln>
                <a:solidFill>
                  <a:prstClr val="white"/>
                </a:solidFill>
                <a:effectLst/>
                <a:uLnTx/>
                <a:uFillTx/>
                <a:latin typeface="Calibri"/>
                <a:ea typeface="+mn-ea"/>
                <a:cs typeface="+mn-cs"/>
              </a:rPr>
              <a:t> on </a:t>
            </a:r>
            <a:r>
              <a:rPr kumimoji="0" lang="hr-HR" sz="1600" b="0" i="0" u="none" strike="noStrike" kern="1200" cap="none" spc="0" normalizeH="0" baseline="0" noProof="0" dirty="0" err="1" smtClean="0">
                <a:ln>
                  <a:noFill/>
                </a:ln>
                <a:solidFill>
                  <a:prstClr val="white"/>
                </a:solidFill>
                <a:effectLst/>
                <a:uLnTx/>
                <a:uFillTx/>
                <a:latin typeface="Calibri"/>
                <a:ea typeface="+mn-ea"/>
                <a:cs typeface="+mn-cs"/>
              </a:rPr>
              <a:t>its</a:t>
            </a:r>
            <a:r>
              <a:rPr kumimoji="0" lang="hr-HR" sz="16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600" b="0" i="0" u="none" strike="noStrike" kern="1200" cap="none" spc="0" normalizeH="0" baseline="0" noProof="0" dirty="0" err="1" smtClean="0">
                <a:ln>
                  <a:noFill/>
                </a:ln>
                <a:solidFill>
                  <a:prstClr val="white"/>
                </a:solidFill>
                <a:effectLst/>
                <a:uLnTx/>
                <a:uFillTx/>
                <a:latin typeface="Calibri"/>
                <a:ea typeface="+mn-ea"/>
                <a:cs typeface="+mn-cs"/>
              </a:rPr>
              <a:t>size</a:t>
            </a:r>
            <a:r>
              <a:rPr kumimoji="0" lang="hr-HR" sz="16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600" b="0" i="0" u="none" strike="noStrike" kern="1200" cap="none" spc="0" normalizeH="0" baseline="0" noProof="0" dirty="0" err="1" smtClean="0">
                <a:ln>
                  <a:noFill/>
                </a:ln>
                <a:solidFill>
                  <a:prstClr val="white"/>
                </a:solidFill>
                <a:effectLst/>
                <a:uLnTx/>
                <a:uFillTx/>
                <a:latin typeface="Calibri"/>
                <a:ea typeface="+mn-ea"/>
                <a:cs typeface="+mn-cs"/>
              </a:rPr>
              <a:t>after</a:t>
            </a:r>
            <a:r>
              <a:rPr kumimoji="0" lang="hr-HR" sz="1600" b="0" i="0" u="none" strike="noStrike" kern="1200" cap="none" spc="0" normalizeH="0" baseline="0" noProof="0" dirty="0" smtClean="0">
                <a:ln>
                  <a:noFill/>
                </a:ln>
                <a:solidFill>
                  <a:prstClr val="white"/>
                </a:solidFill>
                <a:effectLst/>
                <a:uLnTx/>
                <a:uFillTx/>
                <a:latin typeface="Calibri"/>
                <a:ea typeface="+mn-ea"/>
                <a:cs typeface="+mn-cs"/>
              </a:rPr>
              <a:t> 30 min </a:t>
            </a:r>
            <a:r>
              <a:rPr kumimoji="0" lang="hr-HR" sz="1600" b="0" i="0" u="none" strike="noStrike" kern="1200" cap="none" spc="0" normalizeH="0" baseline="0" noProof="0" dirty="0" err="1" smtClean="0">
                <a:ln>
                  <a:noFill/>
                </a:ln>
                <a:solidFill>
                  <a:prstClr val="white"/>
                </a:solidFill>
                <a:effectLst/>
                <a:uLnTx/>
                <a:uFillTx/>
                <a:latin typeface="Calibri"/>
                <a:ea typeface="+mn-ea"/>
                <a:cs typeface="+mn-cs"/>
              </a:rPr>
              <a:t>the</a:t>
            </a:r>
            <a:r>
              <a:rPr kumimoji="0" lang="hr-HR" sz="16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600" b="0" i="0" u="none" strike="noStrike" kern="1200" cap="none" spc="0" normalizeH="0" baseline="0" noProof="0" dirty="0" err="1" smtClean="0">
                <a:ln>
                  <a:noFill/>
                </a:ln>
                <a:solidFill>
                  <a:prstClr val="white"/>
                </a:solidFill>
                <a:effectLst/>
                <a:uLnTx/>
                <a:uFillTx/>
                <a:latin typeface="Calibri"/>
                <a:ea typeface="+mn-ea"/>
                <a:cs typeface="+mn-cs"/>
              </a:rPr>
              <a:t>smallest</a:t>
            </a:r>
            <a:r>
              <a:rPr kumimoji="0" lang="hr-HR" sz="16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1600" b="0" i="0" u="none" strike="noStrike" kern="1200" cap="none" spc="0" normalizeH="0" baseline="0" noProof="0" dirty="0" smtClean="0">
                <a:ln>
                  <a:noFill/>
                </a:ln>
                <a:solidFill>
                  <a:prstClr val="white"/>
                </a:solidFill>
                <a:effectLst/>
                <a:uLnTx/>
                <a:uFillTx/>
                <a:latin typeface="Calibri"/>
                <a:ea typeface="+mn-ea"/>
                <a:cs typeface="+mn-cs"/>
              </a:rPr>
              <a:t>A594 </a:t>
            </a:r>
            <a:r>
              <a:rPr kumimoji="0" lang="en-US" sz="1600" b="0" i="0" u="none" strike="noStrike" kern="1200" cap="none" spc="0" normalizeH="0" baseline="0" noProof="0" dirty="0">
                <a:ln>
                  <a:noFill/>
                </a:ln>
                <a:solidFill>
                  <a:prstClr val="white"/>
                </a:solidFill>
                <a:effectLst/>
                <a:uLnTx/>
                <a:uFillTx/>
                <a:latin typeface="Calibri"/>
                <a:ea typeface="+mn-ea"/>
                <a:cs typeface="+mn-cs"/>
              </a:rPr>
              <a:t>occupied the greatest proportion of brain </a:t>
            </a:r>
            <a:r>
              <a:rPr kumimoji="0" lang="en-US" sz="1600" b="0" i="0" u="none" strike="noStrike" kern="1200" cap="none" spc="0" normalizeH="0" baseline="0" noProof="0" dirty="0" smtClean="0">
                <a:ln>
                  <a:noFill/>
                </a:ln>
                <a:solidFill>
                  <a:prstClr val="white"/>
                </a:solidFill>
                <a:effectLst/>
                <a:uLnTx/>
                <a:uFillTx/>
                <a:latin typeface="Calibri"/>
                <a:ea typeface="+mn-ea"/>
                <a:cs typeface="+mn-cs"/>
              </a:rPr>
              <a:t>tissue</a:t>
            </a:r>
            <a:r>
              <a:rPr kumimoji="0" lang="hr-HR" sz="1600" b="0" i="0" u="none" strike="noStrike" kern="1200" cap="none" spc="0" normalizeH="0" baseline="0" noProof="0" dirty="0" smtClean="0">
                <a:ln>
                  <a:noFill/>
                </a:ln>
                <a:solidFill>
                  <a:prstClr val="white"/>
                </a:solidFill>
                <a:effectLst/>
                <a:uLnTx/>
                <a:uFillTx/>
                <a:latin typeface="Calibri"/>
                <a:ea typeface="+mn-ea"/>
                <a:cs typeface="+mn-cs"/>
              </a:rPr>
              <a:t>,</a:t>
            </a:r>
            <a:r>
              <a:rPr kumimoji="0" lang="en-US" sz="1600" b="0" i="0" u="none" strike="noStrike" kern="1200" cap="none" spc="0" normalizeH="0" baseline="0" noProof="0" dirty="0" smtClean="0">
                <a:ln>
                  <a:noFill/>
                </a:ln>
                <a:solidFill>
                  <a:prstClr val="white"/>
                </a:solidFill>
                <a:effectLst/>
                <a:uLnTx/>
                <a:uFillTx/>
                <a:latin typeface="Calibri"/>
                <a:ea typeface="+mn-ea"/>
                <a:cs typeface="+mn-cs"/>
              </a:rPr>
              <a:t> TR-d3</a:t>
            </a:r>
            <a:r>
              <a:rPr kumimoji="0" lang="hr-HR" sz="16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1600" b="0" i="0" u="none" strike="noStrike" kern="1200" cap="none" spc="0" normalizeH="0" baseline="0" noProof="0" dirty="0" smtClean="0">
                <a:ln>
                  <a:noFill/>
                </a:ln>
                <a:solidFill>
                  <a:prstClr val="white"/>
                </a:solidFill>
                <a:effectLst/>
                <a:uLnTx/>
                <a:uFillTx/>
                <a:latin typeface="Calibri"/>
                <a:ea typeface="+mn-ea"/>
                <a:cs typeface="+mn-cs"/>
              </a:rPr>
              <a:t>exhibited </a:t>
            </a:r>
            <a:r>
              <a:rPr kumimoji="0" lang="en-US" sz="1600" b="0" i="0" u="none" strike="noStrike" kern="1200" cap="none" spc="0" normalizeH="0" baseline="0" noProof="0" dirty="0">
                <a:ln>
                  <a:noFill/>
                </a:ln>
                <a:solidFill>
                  <a:prstClr val="white"/>
                </a:solidFill>
                <a:effectLst/>
                <a:uLnTx/>
                <a:uFillTx/>
                <a:latin typeface="Calibri"/>
                <a:ea typeface="+mn-ea"/>
                <a:cs typeface="+mn-cs"/>
              </a:rPr>
              <a:t>an intermediate distribution, whereas </a:t>
            </a:r>
            <a:r>
              <a:rPr kumimoji="0" lang="hr-HR" sz="1600" b="0" i="0" u="none" strike="noStrike" kern="1200" cap="none" spc="0" normalizeH="0" baseline="0" noProof="0" dirty="0" err="1" smtClean="0">
                <a:ln>
                  <a:noFill/>
                </a:ln>
                <a:solidFill>
                  <a:prstClr val="white"/>
                </a:solidFill>
                <a:effectLst/>
                <a:uLnTx/>
                <a:uFillTx/>
                <a:latin typeface="Calibri"/>
                <a:ea typeface="+mn-ea"/>
                <a:cs typeface="+mn-cs"/>
              </a:rPr>
              <a:t>large</a:t>
            </a:r>
            <a:r>
              <a:rPr kumimoji="0" lang="hr-HR" sz="16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1600" b="0" i="0" u="none" strike="noStrike" kern="1200" cap="none" spc="0" normalizeH="0" baseline="0" noProof="0" dirty="0" smtClean="0">
                <a:ln>
                  <a:noFill/>
                </a:ln>
                <a:solidFill>
                  <a:prstClr val="white"/>
                </a:solidFill>
                <a:effectLst/>
                <a:uLnTx/>
                <a:uFillTx/>
                <a:latin typeface="Calibri"/>
                <a:ea typeface="+mn-ea"/>
                <a:cs typeface="+mn-cs"/>
              </a:rPr>
              <a:t>FITC-d2000 </a:t>
            </a:r>
            <a:r>
              <a:rPr kumimoji="0" lang="en-US" sz="1600" b="0" i="0" u="none" strike="noStrike" kern="1200" cap="none" spc="0" normalizeH="0" baseline="0" noProof="0" dirty="0">
                <a:ln>
                  <a:noFill/>
                </a:ln>
                <a:solidFill>
                  <a:prstClr val="white"/>
                </a:solidFill>
                <a:effectLst/>
                <a:uLnTx/>
                <a:uFillTx/>
                <a:latin typeface="Calibri"/>
                <a:ea typeface="+mn-ea"/>
                <a:cs typeface="+mn-cs"/>
              </a:rPr>
              <a:t>was highly </a:t>
            </a:r>
            <a:r>
              <a:rPr kumimoji="0" lang="en-US" sz="1600" b="0" i="0" u="none" strike="noStrike" kern="1200" cap="none" spc="0" normalizeH="0" baseline="0" noProof="0" dirty="0" smtClean="0">
                <a:ln>
                  <a:noFill/>
                </a:ln>
                <a:solidFill>
                  <a:prstClr val="white"/>
                </a:solidFill>
                <a:effectLst/>
                <a:uLnTx/>
                <a:uFillTx/>
                <a:latin typeface="Calibri"/>
                <a:ea typeface="+mn-ea"/>
                <a:cs typeface="+mn-cs"/>
              </a:rPr>
              <a:t>restricted</a:t>
            </a:r>
            <a:r>
              <a:rPr kumimoji="0" lang="hr-HR" sz="1600" b="0" i="0" u="none" strike="noStrike" kern="1200" cap="none" spc="0" normalizeH="0" baseline="0" noProof="0" dirty="0" smtClean="0">
                <a:ln>
                  <a:noFill/>
                </a:ln>
                <a:solidFill>
                  <a:prstClr val="white"/>
                </a:solidFill>
                <a:effectLst/>
                <a:uLnTx/>
                <a:uFillTx/>
                <a:latin typeface="Calibri"/>
                <a:ea typeface="+mn-ea"/>
                <a:cs typeface="+mn-cs"/>
              </a:rPr>
              <a:t>.</a:t>
            </a:r>
            <a:endParaRPr kumimoji="0" lang="en-US" sz="16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68076" y="3040216"/>
            <a:ext cx="2705100" cy="3810000"/>
          </a:xfrm>
          <a:prstGeom prst="rect">
            <a:avLst/>
          </a:prstGeom>
        </p:spPr>
      </p:pic>
      <p:sp>
        <p:nvSpPr>
          <p:cNvPr id="17" name="TextBox 16"/>
          <p:cNvSpPr txBox="1"/>
          <p:nvPr/>
        </p:nvSpPr>
        <p:spPr>
          <a:xfrm>
            <a:off x="3059832" y="2708920"/>
            <a:ext cx="23762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800" b="1" i="0" u="none" strike="noStrike" kern="1200" cap="none" spc="0" normalizeH="0" baseline="0" noProof="0" dirty="0" err="1" smtClean="0">
                <a:ln>
                  <a:noFill/>
                </a:ln>
                <a:solidFill>
                  <a:prstClr val="white"/>
                </a:solidFill>
                <a:effectLst/>
                <a:uLnTx/>
                <a:uFillTx/>
                <a:latin typeface="Calibri"/>
                <a:ea typeface="+mn-ea"/>
                <a:cs typeface="+mn-cs"/>
              </a:rPr>
              <a:t>Intracisternal</a:t>
            </a:r>
            <a:r>
              <a:rPr kumimoji="0" lang="hr-HR" sz="1800" b="1"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1" i="0" u="none" strike="noStrike" kern="1200" cap="none" spc="0" normalizeH="0" baseline="0" noProof="0" dirty="0" err="1" smtClean="0">
                <a:ln>
                  <a:noFill/>
                </a:ln>
                <a:solidFill>
                  <a:prstClr val="white"/>
                </a:solidFill>
                <a:effectLst/>
                <a:uLnTx/>
                <a:uFillTx/>
                <a:latin typeface="Calibri"/>
                <a:ea typeface="+mn-ea"/>
                <a:cs typeface="+mn-cs"/>
              </a:rPr>
              <a:t>injection</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20895" y="3623130"/>
            <a:ext cx="3062977" cy="3180783"/>
          </a:xfrm>
          <a:prstGeom prst="rect">
            <a:avLst/>
          </a:prstGeom>
        </p:spPr>
      </p:pic>
      <p:sp>
        <p:nvSpPr>
          <p:cNvPr id="19" name="TextBox 18"/>
          <p:cNvSpPr txBox="1"/>
          <p:nvPr/>
        </p:nvSpPr>
        <p:spPr>
          <a:xfrm>
            <a:off x="5816442" y="2708592"/>
            <a:ext cx="333634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Distribution</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of</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intracisternally</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injected</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800" b="0" i="0" u="none" strike="noStrike" kern="1200" cap="none" spc="0" normalizeH="0" baseline="0" noProof="0" dirty="0" err="1" smtClean="0">
                <a:ln>
                  <a:noFill/>
                </a:ln>
                <a:solidFill>
                  <a:prstClr val="white"/>
                </a:solidFill>
                <a:effectLst/>
                <a:uLnTx/>
                <a:uFillTx/>
                <a:latin typeface="Calibri"/>
                <a:ea typeface="+mn-ea"/>
                <a:cs typeface="+mn-cs"/>
              </a:rPr>
              <a:t>tracers</a:t>
            </a:r>
            <a:r>
              <a:rPr kumimoji="0" lang="hr-HR" sz="18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1800" b="0" i="0" u="none" strike="noStrike" kern="1200" cap="none" spc="0" normalizeH="0" baseline="0" noProof="0" dirty="0">
                <a:ln>
                  <a:noFill/>
                </a:ln>
                <a:solidFill>
                  <a:prstClr val="white"/>
                </a:solidFill>
                <a:effectLst/>
                <a:uLnTx/>
                <a:uFillTx/>
                <a:latin typeface="Calibri"/>
                <a:ea typeface="+mn-ea"/>
                <a:cs typeface="+mn-cs"/>
              </a:rPr>
              <a:t>quantified as a percentage of total brain volume</a:t>
            </a:r>
          </a:p>
        </p:txBody>
      </p:sp>
      <p:sp>
        <p:nvSpPr>
          <p:cNvPr id="20" name="TextBox 19"/>
          <p:cNvSpPr txBox="1"/>
          <p:nvPr/>
        </p:nvSpPr>
        <p:spPr>
          <a:xfrm>
            <a:off x="827584" y="3933056"/>
            <a:ext cx="122413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800" b="0" i="0" u="none" strike="noStrike" kern="1200" cap="none" spc="0" normalizeH="0" baseline="0" noProof="0" dirty="0">
                <a:ln>
                  <a:noFill/>
                </a:ln>
                <a:solidFill>
                  <a:prstClr val="white"/>
                </a:solidFill>
                <a:effectLst/>
                <a:uLnTx/>
                <a:uFillTx/>
                <a:latin typeface="Calibri"/>
                <a:ea typeface="+mn-ea"/>
                <a:cs typeface="+mn-cs"/>
              </a:rPr>
              <a:t>a</a:t>
            </a:r>
            <a:r>
              <a:rPr kumimoji="0" lang="en-US" sz="800" b="0" i="0" u="none" strike="noStrike" kern="1200" cap="none" spc="0" normalizeH="0" baseline="0" noProof="0" dirty="0" err="1">
                <a:ln>
                  <a:noFill/>
                </a:ln>
                <a:solidFill>
                  <a:prstClr val="white"/>
                </a:solidFill>
                <a:effectLst/>
                <a:uLnTx/>
                <a:uFillTx/>
                <a:latin typeface="Calibri"/>
                <a:ea typeface="+mn-ea"/>
                <a:cs typeface="+mn-cs"/>
              </a:rPr>
              <a:t>bsence</a:t>
            </a:r>
            <a:r>
              <a:rPr kumimoji="0" lang="en-US" sz="800" b="0" i="0" u="none" strike="noStrike" kern="1200" cap="none" spc="0" normalizeH="0" baseline="0" noProof="0" dirty="0">
                <a:ln>
                  <a:noFill/>
                </a:ln>
                <a:solidFill>
                  <a:prstClr val="white"/>
                </a:solidFill>
                <a:effectLst/>
                <a:uLnTx/>
                <a:uFillTx/>
                <a:latin typeface="Calibri"/>
                <a:ea typeface="+mn-ea"/>
                <a:cs typeface="+mn-cs"/>
              </a:rPr>
              <a:t> of tracer</a:t>
            </a:r>
            <a:r>
              <a:rPr kumimoji="0" lang="hr-HR" sz="800" b="0" i="0" u="none" strike="noStrike" kern="1200" cap="none" spc="0" normalizeH="0" baseline="0" noProof="0" dirty="0">
                <a:ln>
                  <a:noFill/>
                </a:ln>
                <a:solidFill>
                  <a:prstClr val="white"/>
                </a:solidFill>
                <a:effectLst/>
                <a:uLnTx/>
                <a:uFillTx/>
                <a:latin typeface="Calibri"/>
                <a:ea typeface="+mn-ea"/>
                <a:cs typeface="+mn-cs"/>
              </a:rPr>
              <a:t> </a:t>
            </a:r>
            <a:r>
              <a:rPr kumimoji="0" lang="en-US" sz="800" b="0" i="0" u="none" strike="noStrike" kern="1200" cap="none" spc="0" normalizeH="0" baseline="0" noProof="0" dirty="0">
                <a:ln>
                  <a:noFill/>
                </a:ln>
                <a:solidFill>
                  <a:prstClr val="white"/>
                </a:solidFill>
                <a:effectLst/>
                <a:uLnTx/>
                <a:uFillTx/>
                <a:latin typeface="Calibri"/>
                <a:ea typeface="+mn-ea"/>
                <a:cs typeface="+mn-cs"/>
              </a:rPr>
              <a:t>in tissue remote from the periventricular space</a:t>
            </a:r>
            <a:endParaRPr kumimoji="0" lang="en-US" sz="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TextBox 20"/>
          <p:cNvSpPr txBox="1"/>
          <p:nvPr/>
        </p:nvSpPr>
        <p:spPr>
          <a:xfrm>
            <a:off x="827584" y="5775647"/>
            <a:ext cx="122413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800" b="0" i="0" u="none" strike="noStrike" kern="1200" cap="none" spc="0" normalizeH="0" baseline="0" noProof="0" dirty="0">
                <a:ln>
                  <a:noFill/>
                </a:ln>
                <a:solidFill>
                  <a:prstClr val="white"/>
                </a:solidFill>
                <a:effectLst/>
                <a:uLnTx/>
                <a:uFillTx/>
                <a:latin typeface="Calibri"/>
                <a:ea typeface="+mn-ea"/>
                <a:cs typeface="+mn-cs"/>
              </a:rPr>
              <a:t>a</a:t>
            </a:r>
            <a:r>
              <a:rPr kumimoji="0" lang="en-US" sz="800" b="0" i="0" u="none" strike="noStrike" kern="1200" cap="none" spc="0" normalizeH="0" baseline="0" noProof="0" dirty="0" err="1">
                <a:ln>
                  <a:noFill/>
                </a:ln>
                <a:solidFill>
                  <a:prstClr val="white"/>
                </a:solidFill>
                <a:effectLst/>
                <a:uLnTx/>
                <a:uFillTx/>
                <a:latin typeface="Calibri"/>
                <a:ea typeface="+mn-ea"/>
                <a:cs typeface="+mn-cs"/>
              </a:rPr>
              <a:t>bsence</a:t>
            </a:r>
            <a:r>
              <a:rPr kumimoji="0" lang="en-US" sz="800" b="0" i="0" u="none" strike="noStrike" kern="1200" cap="none" spc="0" normalizeH="0" baseline="0" noProof="0" dirty="0">
                <a:ln>
                  <a:noFill/>
                </a:ln>
                <a:solidFill>
                  <a:prstClr val="white"/>
                </a:solidFill>
                <a:effectLst/>
                <a:uLnTx/>
                <a:uFillTx/>
                <a:latin typeface="Calibri"/>
                <a:ea typeface="+mn-ea"/>
                <a:cs typeface="+mn-cs"/>
              </a:rPr>
              <a:t> of tracer</a:t>
            </a:r>
            <a:r>
              <a:rPr kumimoji="0" lang="hr-HR" sz="800" b="0" i="0" u="none" strike="noStrike" kern="1200" cap="none" spc="0" normalizeH="0" baseline="0" noProof="0" dirty="0">
                <a:ln>
                  <a:noFill/>
                </a:ln>
                <a:solidFill>
                  <a:prstClr val="white"/>
                </a:solidFill>
                <a:effectLst/>
                <a:uLnTx/>
                <a:uFillTx/>
                <a:latin typeface="Calibri"/>
                <a:ea typeface="+mn-ea"/>
                <a:cs typeface="+mn-cs"/>
              </a:rPr>
              <a:t> </a:t>
            </a:r>
            <a:r>
              <a:rPr kumimoji="0" lang="en-US" sz="800" b="0" i="0" u="none" strike="noStrike" kern="1200" cap="none" spc="0" normalizeH="0" baseline="0" noProof="0" dirty="0">
                <a:ln>
                  <a:noFill/>
                </a:ln>
                <a:solidFill>
                  <a:prstClr val="white"/>
                </a:solidFill>
                <a:effectLst/>
                <a:uLnTx/>
                <a:uFillTx/>
                <a:latin typeface="Calibri"/>
                <a:ea typeface="+mn-ea"/>
                <a:cs typeface="+mn-cs"/>
              </a:rPr>
              <a:t>in tissue remote from the periventricular space</a:t>
            </a:r>
            <a:endParaRPr kumimoji="0" lang="en-US" sz="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TextBox 21"/>
          <p:cNvSpPr txBox="1"/>
          <p:nvPr/>
        </p:nvSpPr>
        <p:spPr>
          <a:xfrm>
            <a:off x="6767408" y="5085184"/>
            <a:ext cx="43204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200" b="1" i="0" u="none" strike="noStrike" kern="1200" cap="none" spc="0" normalizeH="0" baseline="0" noProof="0" dirty="0" smtClean="0">
                <a:ln>
                  <a:noFill/>
                </a:ln>
                <a:solidFill>
                  <a:prstClr val="white"/>
                </a:solidFill>
                <a:effectLst/>
                <a:uLnTx/>
                <a:uFillTx/>
                <a:latin typeface="Calibri"/>
                <a:ea typeface="+mn-ea"/>
                <a:cs typeface="+mn-cs"/>
              </a:rPr>
              <a:t>759 </a:t>
            </a:r>
            <a:r>
              <a:rPr kumimoji="0" lang="hr-HR" sz="1200" b="1" i="0" u="none" strike="noStrike" kern="1200" cap="none" spc="0" normalizeH="0" baseline="0" noProof="0" dirty="0">
                <a:ln>
                  <a:noFill/>
                </a:ln>
                <a:solidFill>
                  <a:prstClr val="white"/>
                </a:solidFill>
                <a:effectLst/>
                <a:uLnTx/>
                <a:uFillTx/>
                <a:latin typeface="Calibri"/>
                <a:ea typeface="+mn-ea"/>
                <a:cs typeface="+mn-cs"/>
              </a:rPr>
              <a:t> </a:t>
            </a:r>
            <a:endParaRPr kumimoji="0" lang="hr-HR" sz="1200" b="1" i="0" u="none" strike="noStrike" kern="1200" cap="none" spc="0" normalizeH="0" baseline="0" noProof="0" dirty="0" smtClean="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200" b="1" i="0" u="none" strike="noStrike" kern="1200" cap="none" spc="0" normalizeH="0" baseline="0" noProof="0" dirty="0">
                <a:ln>
                  <a:noFill/>
                </a:ln>
                <a:solidFill>
                  <a:prstClr val="white"/>
                </a:solidFill>
                <a:effectLst/>
                <a:uLnTx/>
                <a:uFillTx/>
                <a:latin typeface="Calibri"/>
                <a:ea typeface="+mn-ea"/>
                <a:cs typeface="+mn-cs"/>
              </a:rPr>
              <a:t> </a:t>
            </a:r>
            <a:r>
              <a:rPr kumimoji="0" lang="hr-HR" sz="1200" b="1" i="0" u="none" strike="noStrike" kern="1200" cap="none" spc="0" normalizeH="0" baseline="0" noProof="0" dirty="0" smtClean="0">
                <a:ln>
                  <a:noFill/>
                </a:ln>
                <a:solidFill>
                  <a:prstClr val="white"/>
                </a:solidFill>
                <a:effectLst/>
                <a:uLnTx/>
                <a:uFillTx/>
                <a:latin typeface="Calibri"/>
                <a:ea typeface="+mn-ea"/>
                <a:cs typeface="+mn-cs"/>
              </a:rPr>
              <a:t>Da</a:t>
            </a:r>
            <a:endParaRPr kumimoji="0" lang="en-US" sz="1200" b="1"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TextBox 22"/>
          <p:cNvSpPr txBox="1"/>
          <p:nvPr/>
        </p:nvSpPr>
        <p:spPr>
          <a:xfrm>
            <a:off x="8235616" y="6135687"/>
            <a:ext cx="67503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200" b="1" i="0" u="none" strike="noStrike" kern="1200" cap="none" spc="0" normalizeH="0" baseline="0" noProof="0" dirty="0" smtClean="0">
                <a:ln>
                  <a:noFill/>
                </a:ln>
                <a:solidFill>
                  <a:prstClr val="white"/>
                </a:solidFill>
                <a:effectLst/>
                <a:uLnTx/>
                <a:uFillTx/>
                <a:latin typeface="Calibri"/>
                <a:ea typeface="+mn-ea"/>
                <a:cs typeface="+mn-cs"/>
              </a:rPr>
              <a:t>2,000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200" b="1" i="0" u="none" strike="noStrike" kern="1200" cap="none" spc="0" normalizeH="0" baseline="0" noProof="0" dirty="0">
                <a:ln>
                  <a:noFill/>
                </a:ln>
                <a:solidFill>
                  <a:prstClr val="white"/>
                </a:solidFill>
                <a:effectLst/>
                <a:uLnTx/>
                <a:uFillTx/>
                <a:latin typeface="Calibri"/>
                <a:ea typeface="+mn-ea"/>
                <a:cs typeface="+mn-cs"/>
              </a:rPr>
              <a:t> </a:t>
            </a:r>
            <a:r>
              <a:rPr kumimoji="0" lang="hr-HR" sz="1200" b="1" i="0" u="none" strike="noStrike" kern="1200" cap="none" spc="0" normalizeH="0" baseline="0" noProof="0" dirty="0" smtClean="0">
                <a:ln>
                  <a:noFill/>
                </a:ln>
                <a:solidFill>
                  <a:prstClr val="white"/>
                </a:solidFill>
                <a:effectLst/>
                <a:uLnTx/>
                <a:uFillTx/>
                <a:latin typeface="Calibri"/>
                <a:ea typeface="+mn-ea"/>
                <a:cs typeface="+mn-cs"/>
              </a:rPr>
              <a:t> </a:t>
            </a:r>
            <a:r>
              <a:rPr kumimoji="0" lang="hr-HR" sz="1200" b="1" i="0" u="none" strike="noStrike" kern="1200" cap="none" spc="0" normalizeH="0" baseline="0" noProof="0" dirty="0" err="1" smtClean="0">
                <a:ln>
                  <a:noFill/>
                </a:ln>
                <a:solidFill>
                  <a:prstClr val="white"/>
                </a:solidFill>
                <a:effectLst/>
                <a:uLnTx/>
                <a:uFillTx/>
                <a:latin typeface="Calibri"/>
                <a:ea typeface="+mn-ea"/>
                <a:cs typeface="+mn-cs"/>
              </a:rPr>
              <a:t>kDa</a:t>
            </a:r>
            <a:endParaRPr kumimoji="0" lang="en-US" sz="1200" b="1" i="0" u="none" strike="noStrike" kern="1200" cap="none" spc="0" normalizeH="0" baseline="0" noProof="0" dirty="0">
              <a:ln>
                <a:noFill/>
              </a:ln>
              <a:solidFill>
                <a:prstClr val="white"/>
              </a:solidFill>
              <a:effectLst/>
              <a:uLnTx/>
              <a:uFillTx/>
              <a:latin typeface="Calibri"/>
              <a:ea typeface="+mn-ea"/>
              <a:cs typeface="+mn-cs"/>
            </a:endParaRPr>
          </a:p>
        </p:txBody>
      </p:sp>
      <p:sp>
        <p:nvSpPr>
          <p:cNvPr id="24" name="TextBox 23"/>
          <p:cNvSpPr txBox="1"/>
          <p:nvPr/>
        </p:nvSpPr>
        <p:spPr>
          <a:xfrm>
            <a:off x="7380312" y="5724464"/>
            <a:ext cx="72001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200" b="1" i="0" u="none" strike="noStrike" kern="1200" cap="none" spc="0" normalizeH="0" baseline="0" noProof="0" dirty="0" smtClean="0">
                <a:ln>
                  <a:noFill/>
                </a:ln>
                <a:solidFill>
                  <a:prstClr val="white"/>
                </a:solidFill>
                <a:effectLst/>
                <a:uLnTx/>
                <a:uFillTx/>
                <a:latin typeface="Calibri"/>
                <a:ea typeface="+mn-ea"/>
                <a:cs typeface="+mn-cs"/>
              </a:rPr>
              <a:t>  3 </a:t>
            </a:r>
            <a:r>
              <a:rPr kumimoji="0" lang="hr-HR" sz="1200" b="1" i="0" u="none" strike="noStrike" kern="1200" cap="none" spc="0" normalizeH="0" baseline="0" noProof="0" dirty="0" err="1" smtClean="0">
                <a:ln>
                  <a:noFill/>
                </a:ln>
                <a:solidFill>
                  <a:prstClr val="white"/>
                </a:solidFill>
                <a:effectLst/>
                <a:uLnTx/>
                <a:uFillTx/>
                <a:latin typeface="Calibri"/>
                <a:ea typeface="+mn-ea"/>
                <a:cs typeface="+mn-cs"/>
              </a:rPr>
              <a:t>kDa</a:t>
            </a:r>
            <a:endParaRPr kumimoji="0" lang="en-US" sz="12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883936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3928" y="116107"/>
            <a:ext cx="5106144" cy="1787150"/>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5350" y="404664"/>
            <a:ext cx="1770078" cy="214149"/>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8052" y="116632"/>
            <a:ext cx="720080" cy="230426"/>
          </a:xfrm>
          <a:prstGeom prst="rect">
            <a:avLst/>
          </a:prstGeom>
        </p:spPr>
      </p:pic>
      <p:sp>
        <p:nvSpPr>
          <p:cNvPr id="3" name="TextBox 2"/>
          <p:cNvSpPr txBox="1"/>
          <p:nvPr/>
        </p:nvSpPr>
        <p:spPr>
          <a:xfrm>
            <a:off x="539552" y="1484784"/>
            <a:ext cx="309634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2800" b="1" i="0" u="none" strike="noStrike" kern="1200" cap="none" spc="0" normalizeH="0" baseline="0" noProof="0" dirty="0" err="1" smtClean="0">
                <a:ln>
                  <a:noFill/>
                </a:ln>
                <a:solidFill>
                  <a:prstClr val="white"/>
                </a:solidFill>
                <a:effectLst/>
                <a:uLnTx/>
                <a:uFillTx/>
                <a:latin typeface="Calibri"/>
                <a:ea typeface="+mn-ea"/>
                <a:cs typeface="+mn-cs"/>
              </a:rPr>
              <a:t>Glymphatic</a:t>
            </a:r>
            <a:r>
              <a:rPr kumimoji="0" lang="hr-HR" sz="2800" b="1" i="0" u="none" strike="noStrike" kern="1200" cap="none" spc="0" normalizeH="0" baseline="0" noProof="0" dirty="0" smtClean="0">
                <a:ln>
                  <a:noFill/>
                </a:ln>
                <a:solidFill>
                  <a:prstClr val="white"/>
                </a:solidFill>
                <a:effectLst/>
                <a:uLnTx/>
                <a:uFillTx/>
                <a:latin typeface="Calibri"/>
                <a:ea typeface="+mn-ea"/>
                <a:cs typeface="+mn-cs"/>
              </a:rPr>
              <a:t> </a:t>
            </a:r>
            <a:r>
              <a:rPr kumimoji="0" lang="hr-HR" sz="2800" b="1" i="0" u="none" strike="noStrike" kern="1200" cap="none" spc="0" normalizeH="0" baseline="0" noProof="0" dirty="0" err="1" smtClean="0">
                <a:ln>
                  <a:noFill/>
                </a:ln>
                <a:solidFill>
                  <a:prstClr val="white"/>
                </a:solidFill>
                <a:effectLst/>
                <a:uLnTx/>
                <a:uFillTx/>
                <a:latin typeface="Calibri"/>
                <a:ea typeface="+mn-ea"/>
                <a:cs typeface="+mn-cs"/>
              </a:rPr>
              <a:t>system</a:t>
            </a:r>
            <a:endParaRPr kumimoji="0" lang="en-US" sz="28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544" y="2247763"/>
            <a:ext cx="7992888" cy="4421597"/>
          </a:xfrm>
          <a:prstGeom prst="rect">
            <a:avLst/>
          </a:prstGeom>
        </p:spPr>
      </p:pic>
      <p:sp>
        <p:nvSpPr>
          <p:cNvPr id="14" name="Freeform 13"/>
          <p:cNvSpPr/>
          <p:nvPr/>
        </p:nvSpPr>
        <p:spPr>
          <a:xfrm>
            <a:off x="1592382" y="2672019"/>
            <a:ext cx="441130" cy="768996"/>
          </a:xfrm>
          <a:custGeom>
            <a:avLst/>
            <a:gdLst>
              <a:gd name="connsiteX0" fmla="*/ 6449 w 441130"/>
              <a:gd name="connsiteY0" fmla="*/ 0 h 768996"/>
              <a:gd name="connsiteX1" fmla="*/ 6449 w 441130"/>
              <a:gd name="connsiteY1" fmla="*/ 328527 h 768996"/>
              <a:gd name="connsiteX2" fmla="*/ 11925 w 441130"/>
              <a:gd name="connsiteY2" fmla="*/ 580398 h 768996"/>
              <a:gd name="connsiteX3" fmla="*/ 148811 w 441130"/>
              <a:gd name="connsiteY3" fmla="*/ 733710 h 768996"/>
              <a:gd name="connsiteX4" fmla="*/ 422583 w 441130"/>
              <a:gd name="connsiteY4" fmla="*/ 766563 h 768996"/>
              <a:gd name="connsiteX5" fmla="*/ 417108 w 441130"/>
              <a:gd name="connsiteY5" fmla="*/ 766563 h 768996"/>
              <a:gd name="connsiteX6" fmla="*/ 417108 w 441130"/>
              <a:gd name="connsiteY6" fmla="*/ 766563 h 768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130" h="768996">
                <a:moveTo>
                  <a:pt x="6449" y="0"/>
                </a:moveTo>
                <a:cubicBezTo>
                  <a:pt x="5992" y="115897"/>
                  <a:pt x="5536" y="231794"/>
                  <a:pt x="6449" y="328527"/>
                </a:cubicBezTo>
                <a:cubicBezTo>
                  <a:pt x="7362" y="425260"/>
                  <a:pt x="-11802" y="512868"/>
                  <a:pt x="11925" y="580398"/>
                </a:cubicBezTo>
                <a:cubicBezTo>
                  <a:pt x="35652" y="647928"/>
                  <a:pt x="80368" y="702683"/>
                  <a:pt x="148811" y="733710"/>
                </a:cubicBezTo>
                <a:cubicBezTo>
                  <a:pt x="217254" y="764737"/>
                  <a:pt x="377867" y="761088"/>
                  <a:pt x="422583" y="766563"/>
                </a:cubicBezTo>
                <a:cubicBezTo>
                  <a:pt x="467299" y="772038"/>
                  <a:pt x="417108" y="766563"/>
                  <a:pt x="417108" y="766563"/>
                </a:cubicBezTo>
                <a:lnTo>
                  <a:pt x="417108" y="766563"/>
                </a:lnTo>
              </a:path>
            </a:pathLst>
          </a:custGeom>
          <a:noFill/>
          <a:ln w="38100">
            <a:solidFill>
              <a:srgbClr val="92D05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2D050"/>
              </a:solidFill>
              <a:effectLst/>
              <a:uLnTx/>
              <a:uFillTx/>
              <a:latin typeface="Calibri"/>
              <a:ea typeface="+mn-ea"/>
              <a:cs typeface="+mn-cs"/>
            </a:endParaRPr>
          </a:p>
        </p:txBody>
      </p:sp>
      <p:sp>
        <p:nvSpPr>
          <p:cNvPr id="15" name="Freeform 14"/>
          <p:cNvSpPr/>
          <p:nvPr/>
        </p:nvSpPr>
        <p:spPr>
          <a:xfrm>
            <a:off x="1610590" y="3884140"/>
            <a:ext cx="441130" cy="768996"/>
          </a:xfrm>
          <a:custGeom>
            <a:avLst/>
            <a:gdLst>
              <a:gd name="connsiteX0" fmla="*/ 6449 w 441130"/>
              <a:gd name="connsiteY0" fmla="*/ 0 h 768996"/>
              <a:gd name="connsiteX1" fmla="*/ 6449 w 441130"/>
              <a:gd name="connsiteY1" fmla="*/ 328527 h 768996"/>
              <a:gd name="connsiteX2" fmla="*/ 11925 w 441130"/>
              <a:gd name="connsiteY2" fmla="*/ 580398 h 768996"/>
              <a:gd name="connsiteX3" fmla="*/ 148811 w 441130"/>
              <a:gd name="connsiteY3" fmla="*/ 733710 h 768996"/>
              <a:gd name="connsiteX4" fmla="*/ 422583 w 441130"/>
              <a:gd name="connsiteY4" fmla="*/ 766563 h 768996"/>
              <a:gd name="connsiteX5" fmla="*/ 417108 w 441130"/>
              <a:gd name="connsiteY5" fmla="*/ 766563 h 768996"/>
              <a:gd name="connsiteX6" fmla="*/ 417108 w 441130"/>
              <a:gd name="connsiteY6" fmla="*/ 766563 h 768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130" h="768996">
                <a:moveTo>
                  <a:pt x="6449" y="0"/>
                </a:moveTo>
                <a:cubicBezTo>
                  <a:pt x="5992" y="115897"/>
                  <a:pt x="5536" y="231794"/>
                  <a:pt x="6449" y="328527"/>
                </a:cubicBezTo>
                <a:cubicBezTo>
                  <a:pt x="7362" y="425260"/>
                  <a:pt x="-11802" y="512868"/>
                  <a:pt x="11925" y="580398"/>
                </a:cubicBezTo>
                <a:cubicBezTo>
                  <a:pt x="35652" y="647928"/>
                  <a:pt x="80368" y="702683"/>
                  <a:pt x="148811" y="733710"/>
                </a:cubicBezTo>
                <a:cubicBezTo>
                  <a:pt x="217254" y="764737"/>
                  <a:pt x="377867" y="761088"/>
                  <a:pt x="422583" y="766563"/>
                </a:cubicBezTo>
                <a:cubicBezTo>
                  <a:pt x="467299" y="772038"/>
                  <a:pt x="417108" y="766563"/>
                  <a:pt x="417108" y="766563"/>
                </a:cubicBezTo>
                <a:lnTo>
                  <a:pt x="417108" y="766563"/>
                </a:lnTo>
              </a:path>
            </a:pathLst>
          </a:custGeom>
          <a:noFill/>
          <a:ln w="38100">
            <a:solidFill>
              <a:srgbClr val="92D05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2D050"/>
              </a:solidFill>
              <a:effectLst/>
              <a:uLnTx/>
              <a:uFillTx/>
              <a:latin typeface="Calibri"/>
              <a:ea typeface="+mn-ea"/>
              <a:cs typeface="+mn-cs"/>
            </a:endParaRPr>
          </a:p>
        </p:txBody>
      </p:sp>
      <p:sp>
        <p:nvSpPr>
          <p:cNvPr id="16" name="Freeform 15"/>
          <p:cNvSpPr/>
          <p:nvPr/>
        </p:nvSpPr>
        <p:spPr>
          <a:xfrm rot="16200000" flipH="1">
            <a:off x="6741516" y="3279303"/>
            <a:ext cx="458396" cy="768996"/>
          </a:xfrm>
          <a:custGeom>
            <a:avLst/>
            <a:gdLst>
              <a:gd name="connsiteX0" fmla="*/ 6449 w 441130"/>
              <a:gd name="connsiteY0" fmla="*/ 0 h 768996"/>
              <a:gd name="connsiteX1" fmla="*/ 6449 w 441130"/>
              <a:gd name="connsiteY1" fmla="*/ 328527 h 768996"/>
              <a:gd name="connsiteX2" fmla="*/ 11925 w 441130"/>
              <a:gd name="connsiteY2" fmla="*/ 580398 h 768996"/>
              <a:gd name="connsiteX3" fmla="*/ 148811 w 441130"/>
              <a:gd name="connsiteY3" fmla="*/ 733710 h 768996"/>
              <a:gd name="connsiteX4" fmla="*/ 422583 w 441130"/>
              <a:gd name="connsiteY4" fmla="*/ 766563 h 768996"/>
              <a:gd name="connsiteX5" fmla="*/ 417108 w 441130"/>
              <a:gd name="connsiteY5" fmla="*/ 766563 h 768996"/>
              <a:gd name="connsiteX6" fmla="*/ 417108 w 441130"/>
              <a:gd name="connsiteY6" fmla="*/ 766563 h 768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130" h="768996">
                <a:moveTo>
                  <a:pt x="6449" y="0"/>
                </a:moveTo>
                <a:cubicBezTo>
                  <a:pt x="5992" y="115897"/>
                  <a:pt x="5536" y="231794"/>
                  <a:pt x="6449" y="328527"/>
                </a:cubicBezTo>
                <a:cubicBezTo>
                  <a:pt x="7362" y="425260"/>
                  <a:pt x="-11802" y="512868"/>
                  <a:pt x="11925" y="580398"/>
                </a:cubicBezTo>
                <a:cubicBezTo>
                  <a:pt x="35652" y="647928"/>
                  <a:pt x="80368" y="702683"/>
                  <a:pt x="148811" y="733710"/>
                </a:cubicBezTo>
                <a:cubicBezTo>
                  <a:pt x="217254" y="764737"/>
                  <a:pt x="377867" y="761088"/>
                  <a:pt x="422583" y="766563"/>
                </a:cubicBezTo>
                <a:cubicBezTo>
                  <a:pt x="467299" y="772038"/>
                  <a:pt x="417108" y="766563"/>
                  <a:pt x="417108" y="766563"/>
                </a:cubicBezTo>
                <a:lnTo>
                  <a:pt x="417108" y="766563"/>
                </a:lnTo>
              </a:path>
            </a:pathLst>
          </a:custGeom>
          <a:noFill/>
          <a:ln w="38100">
            <a:solidFill>
              <a:srgbClr val="FFC00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2D050"/>
              </a:solidFill>
              <a:effectLst/>
              <a:uLnTx/>
              <a:uFillTx/>
              <a:latin typeface="Calibri"/>
              <a:ea typeface="+mn-ea"/>
              <a:cs typeface="+mn-cs"/>
            </a:endParaRPr>
          </a:p>
        </p:txBody>
      </p:sp>
      <p:sp>
        <p:nvSpPr>
          <p:cNvPr id="17" name="Freeform 16"/>
          <p:cNvSpPr/>
          <p:nvPr/>
        </p:nvSpPr>
        <p:spPr>
          <a:xfrm rot="16200000" flipH="1">
            <a:off x="6699564" y="4543496"/>
            <a:ext cx="458396" cy="768996"/>
          </a:xfrm>
          <a:custGeom>
            <a:avLst/>
            <a:gdLst>
              <a:gd name="connsiteX0" fmla="*/ 6449 w 441130"/>
              <a:gd name="connsiteY0" fmla="*/ 0 h 768996"/>
              <a:gd name="connsiteX1" fmla="*/ 6449 w 441130"/>
              <a:gd name="connsiteY1" fmla="*/ 328527 h 768996"/>
              <a:gd name="connsiteX2" fmla="*/ 11925 w 441130"/>
              <a:gd name="connsiteY2" fmla="*/ 580398 h 768996"/>
              <a:gd name="connsiteX3" fmla="*/ 148811 w 441130"/>
              <a:gd name="connsiteY3" fmla="*/ 733710 h 768996"/>
              <a:gd name="connsiteX4" fmla="*/ 422583 w 441130"/>
              <a:gd name="connsiteY4" fmla="*/ 766563 h 768996"/>
              <a:gd name="connsiteX5" fmla="*/ 417108 w 441130"/>
              <a:gd name="connsiteY5" fmla="*/ 766563 h 768996"/>
              <a:gd name="connsiteX6" fmla="*/ 417108 w 441130"/>
              <a:gd name="connsiteY6" fmla="*/ 766563 h 768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130" h="768996">
                <a:moveTo>
                  <a:pt x="6449" y="0"/>
                </a:moveTo>
                <a:cubicBezTo>
                  <a:pt x="5992" y="115897"/>
                  <a:pt x="5536" y="231794"/>
                  <a:pt x="6449" y="328527"/>
                </a:cubicBezTo>
                <a:cubicBezTo>
                  <a:pt x="7362" y="425260"/>
                  <a:pt x="-11802" y="512868"/>
                  <a:pt x="11925" y="580398"/>
                </a:cubicBezTo>
                <a:cubicBezTo>
                  <a:pt x="35652" y="647928"/>
                  <a:pt x="80368" y="702683"/>
                  <a:pt x="148811" y="733710"/>
                </a:cubicBezTo>
                <a:cubicBezTo>
                  <a:pt x="217254" y="764737"/>
                  <a:pt x="377867" y="761088"/>
                  <a:pt x="422583" y="766563"/>
                </a:cubicBezTo>
                <a:cubicBezTo>
                  <a:pt x="467299" y="772038"/>
                  <a:pt x="417108" y="766563"/>
                  <a:pt x="417108" y="766563"/>
                </a:cubicBezTo>
                <a:lnTo>
                  <a:pt x="417108" y="766563"/>
                </a:lnTo>
              </a:path>
            </a:pathLst>
          </a:custGeom>
          <a:noFill/>
          <a:ln w="38100">
            <a:solidFill>
              <a:srgbClr val="FFC00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2D050"/>
              </a:solidFill>
              <a:effectLst/>
              <a:uLnTx/>
              <a:uFillTx/>
              <a:latin typeface="Calibri"/>
              <a:ea typeface="+mn-ea"/>
              <a:cs typeface="+mn-cs"/>
            </a:endParaRPr>
          </a:p>
        </p:txBody>
      </p:sp>
    </p:spTree>
    <p:extLst>
      <p:ext uri="{BB962C8B-B14F-4D97-AF65-F5344CB8AC3E}">
        <p14:creationId xmlns:p14="http://schemas.microsoft.com/office/powerpoint/2010/main" val="24429241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3928" y="116107"/>
            <a:ext cx="5106144" cy="1787150"/>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5350" y="404664"/>
            <a:ext cx="1770078" cy="214149"/>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8052" y="116632"/>
            <a:ext cx="720080" cy="230426"/>
          </a:xfrm>
          <a:prstGeom prst="rect">
            <a:avLst/>
          </a:prstGeom>
        </p:spPr>
      </p:pic>
      <p:sp>
        <p:nvSpPr>
          <p:cNvPr id="9" name="TextBox 8"/>
          <p:cNvSpPr txBox="1"/>
          <p:nvPr/>
        </p:nvSpPr>
        <p:spPr>
          <a:xfrm>
            <a:off x="214680" y="1240582"/>
            <a:ext cx="36004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dirty="0" err="1" smtClean="0">
                <a:ln>
                  <a:noFill/>
                </a:ln>
                <a:solidFill>
                  <a:prstClr val="white"/>
                </a:solidFill>
                <a:effectLst/>
                <a:uLnTx/>
                <a:uFillTx/>
                <a:latin typeface="Calibri"/>
                <a:ea typeface="+mn-ea"/>
                <a:cs typeface="+mn-cs"/>
              </a:rPr>
              <a:t>Maiken</a:t>
            </a:r>
            <a:r>
              <a:rPr kumimoji="0" lang="hr-HR" sz="12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200" b="0" i="0" u="none" strike="noStrike" kern="1200" cap="none" spc="0" normalizeH="0" baseline="0" noProof="0" dirty="0" err="1" smtClean="0">
                <a:ln>
                  <a:noFill/>
                </a:ln>
                <a:solidFill>
                  <a:prstClr val="white"/>
                </a:solidFill>
                <a:effectLst/>
                <a:uLnTx/>
                <a:uFillTx/>
                <a:latin typeface="Calibri"/>
                <a:ea typeface="+mn-ea"/>
                <a:cs typeface="+mn-cs"/>
              </a:rPr>
              <a:t>Nedergaard</a:t>
            </a:r>
            <a:r>
              <a:rPr kumimoji="0" lang="hr-HR" sz="12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200" b="0" i="0" u="none" strike="noStrike" kern="1200" cap="none" spc="0" normalizeH="0" baseline="0" noProof="0" dirty="0" err="1" smtClean="0">
                <a:ln>
                  <a:noFill/>
                </a:ln>
                <a:solidFill>
                  <a:prstClr val="white"/>
                </a:solidFill>
                <a:effectLst/>
                <a:uLnTx/>
                <a:uFillTx/>
                <a:latin typeface="Calibri"/>
                <a:ea typeface="+mn-ea"/>
                <a:cs typeface="+mn-cs"/>
              </a:rPr>
              <a:t>coined</a:t>
            </a:r>
            <a:r>
              <a:rPr kumimoji="0" lang="hr-HR" sz="12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200" b="0" i="0" u="none" strike="noStrike" kern="1200" cap="none" spc="0" normalizeH="0" baseline="0" noProof="0" dirty="0" err="1" smtClean="0">
                <a:ln>
                  <a:noFill/>
                </a:ln>
                <a:solidFill>
                  <a:prstClr val="white"/>
                </a:solidFill>
                <a:effectLst/>
                <a:uLnTx/>
                <a:uFillTx/>
                <a:latin typeface="Calibri"/>
                <a:ea typeface="+mn-ea"/>
                <a:cs typeface="+mn-cs"/>
              </a:rPr>
              <a:t>the</a:t>
            </a:r>
            <a:r>
              <a:rPr kumimoji="0" lang="hr-HR" sz="12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200" b="0" i="0" u="none" strike="noStrike" kern="1200" cap="none" spc="0" normalizeH="0" baseline="0" noProof="0" dirty="0" err="1" smtClean="0">
                <a:ln>
                  <a:noFill/>
                </a:ln>
                <a:solidFill>
                  <a:prstClr val="white"/>
                </a:solidFill>
                <a:effectLst/>
                <a:uLnTx/>
                <a:uFillTx/>
                <a:latin typeface="Calibri"/>
                <a:ea typeface="+mn-ea"/>
                <a:cs typeface="+mn-cs"/>
              </a:rPr>
              <a:t>term</a:t>
            </a:r>
            <a:r>
              <a:rPr kumimoji="0" lang="hr-HR" sz="12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200" b="1" i="0" u="none" strike="noStrike" kern="1200" cap="none" spc="0" normalizeH="0" baseline="0" noProof="0" dirty="0" err="1" smtClean="0">
                <a:ln>
                  <a:noFill/>
                </a:ln>
                <a:solidFill>
                  <a:srgbClr val="92D050"/>
                </a:solidFill>
                <a:effectLst/>
                <a:uLnTx/>
                <a:uFillTx/>
                <a:latin typeface="Calibri"/>
                <a:ea typeface="+mn-ea"/>
                <a:cs typeface="+mn-cs"/>
              </a:rPr>
              <a:t>glymphatic</a:t>
            </a:r>
            <a:r>
              <a:rPr kumimoji="0" lang="hr-HR" sz="1200" b="1" i="0" u="none" strike="noStrike" kern="1200" cap="none" spc="0" normalizeH="0" baseline="0" noProof="0" dirty="0" smtClean="0">
                <a:ln>
                  <a:noFill/>
                </a:ln>
                <a:solidFill>
                  <a:srgbClr val="92D050"/>
                </a:solidFill>
                <a:effectLst/>
                <a:uLnTx/>
                <a:uFillTx/>
                <a:latin typeface="Calibri"/>
                <a:ea typeface="+mn-ea"/>
                <a:cs typeface="+mn-cs"/>
              </a:rPr>
              <a:t> </a:t>
            </a:r>
            <a:r>
              <a:rPr kumimoji="0" lang="hr-HR" sz="1200" b="1" i="0" u="none" strike="noStrike" kern="1200" cap="none" spc="0" normalizeH="0" baseline="0" noProof="0" dirty="0" err="1" smtClean="0">
                <a:ln>
                  <a:noFill/>
                </a:ln>
                <a:solidFill>
                  <a:srgbClr val="92D050"/>
                </a:solidFill>
                <a:effectLst/>
                <a:uLnTx/>
                <a:uFillTx/>
                <a:latin typeface="Calibri"/>
                <a:ea typeface="+mn-ea"/>
                <a:cs typeface="+mn-cs"/>
              </a:rPr>
              <a:t>system</a:t>
            </a:r>
            <a:r>
              <a:rPr kumimoji="0" lang="hr-HR" sz="12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1200" b="0" i="0" u="none" strike="noStrike" kern="1200" cap="none" spc="0" normalizeH="0" baseline="0" noProof="0" dirty="0">
                <a:ln>
                  <a:noFill/>
                </a:ln>
                <a:solidFill>
                  <a:prstClr val="white"/>
                </a:solidFill>
                <a:effectLst/>
                <a:uLnTx/>
                <a:uFillTx/>
                <a:latin typeface="Calibri"/>
                <a:ea typeface="+mn-ea"/>
                <a:cs typeface="+mn-cs"/>
              </a:rPr>
              <a:t>in recognition of its dependence </a:t>
            </a:r>
            <a:r>
              <a:rPr kumimoji="0" lang="en-US" sz="1200" b="0" i="0" u="none" strike="noStrike" kern="1200" cap="none" spc="0" normalizeH="0" baseline="0" noProof="0" dirty="0" smtClean="0">
                <a:ln>
                  <a:noFill/>
                </a:ln>
                <a:solidFill>
                  <a:prstClr val="white"/>
                </a:solidFill>
                <a:effectLst/>
                <a:uLnTx/>
                <a:uFillTx/>
                <a:latin typeface="Calibri"/>
                <a:ea typeface="+mn-ea"/>
                <a:cs typeface="+mn-cs"/>
              </a:rPr>
              <a:t>upon</a:t>
            </a:r>
            <a:r>
              <a:rPr kumimoji="0" lang="hr-HR" sz="12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200" b="1" i="0" u="none" strike="noStrike" kern="1200" cap="none" spc="0" normalizeH="0" baseline="0" noProof="0" dirty="0" err="1" smtClean="0">
                <a:ln>
                  <a:noFill/>
                </a:ln>
                <a:solidFill>
                  <a:srgbClr val="92D050"/>
                </a:solidFill>
                <a:effectLst/>
                <a:uLnTx/>
                <a:uFillTx/>
                <a:latin typeface="Calibri"/>
                <a:ea typeface="+mn-ea"/>
                <a:cs typeface="+mn-cs"/>
              </a:rPr>
              <a:t>G</a:t>
            </a:r>
            <a:r>
              <a:rPr kumimoji="0" lang="hr-HR" sz="1200" b="0" i="0" u="none" strike="noStrike" kern="1200" cap="none" spc="0" normalizeH="0" baseline="0" noProof="0" dirty="0" err="1" smtClean="0">
                <a:ln>
                  <a:noFill/>
                </a:ln>
                <a:solidFill>
                  <a:prstClr val="white"/>
                </a:solidFill>
                <a:effectLst/>
                <a:uLnTx/>
                <a:uFillTx/>
                <a:latin typeface="Calibri"/>
                <a:ea typeface="+mn-ea"/>
                <a:cs typeface="+mn-cs"/>
              </a:rPr>
              <a:t>lial</a:t>
            </a:r>
            <a:r>
              <a:rPr kumimoji="0" lang="hr-HR" sz="12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200" b="0" i="0" u="none" strike="noStrike" kern="1200" cap="none" spc="0" normalizeH="0" baseline="0" noProof="0" dirty="0" err="1" smtClean="0">
                <a:ln>
                  <a:noFill/>
                </a:ln>
                <a:solidFill>
                  <a:prstClr val="white"/>
                </a:solidFill>
                <a:effectLst/>
                <a:uLnTx/>
                <a:uFillTx/>
                <a:latin typeface="Calibri"/>
                <a:ea typeface="+mn-ea"/>
                <a:cs typeface="+mn-cs"/>
              </a:rPr>
              <a:t>cells</a:t>
            </a:r>
            <a:r>
              <a:rPr kumimoji="0" lang="hr-HR" sz="12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1200" b="0" i="0" u="none" strike="noStrike" kern="1200" cap="none" spc="0" normalizeH="0" baseline="0" noProof="0" dirty="0" smtClean="0">
                <a:ln>
                  <a:noFill/>
                </a:ln>
                <a:solidFill>
                  <a:prstClr val="white"/>
                </a:solidFill>
                <a:effectLst/>
                <a:uLnTx/>
                <a:uFillTx/>
                <a:latin typeface="Calibri"/>
                <a:ea typeface="+mn-ea"/>
                <a:cs typeface="+mn-cs"/>
              </a:rPr>
              <a:t>and </a:t>
            </a:r>
            <a:r>
              <a:rPr kumimoji="0" lang="en-US" sz="1200" b="0" i="0" u="none" strike="noStrike" kern="1200" cap="none" spc="0" normalizeH="0" baseline="0" noProof="0" dirty="0">
                <a:ln>
                  <a:noFill/>
                </a:ln>
                <a:solidFill>
                  <a:prstClr val="white"/>
                </a:solidFill>
                <a:effectLst/>
                <a:uLnTx/>
                <a:uFillTx/>
                <a:latin typeface="Calibri"/>
                <a:ea typeface="+mn-ea"/>
                <a:cs typeface="+mn-cs"/>
              </a:rPr>
              <a:t>the similarity of its functions to those of the </a:t>
            </a:r>
            <a:r>
              <a:rPr kumimoji="0" lang="en-US" sz="1200" b="0" i="0" u="none" strike="noStrike" kern="1200" cap="none" spc="0" normalizeH="0" baseline="0" noProof="0" dirty="0" smtClean="0">
                <a:ln>
                  <a:noFill/>
                </a:ln>
                <a:solidFill>
                  <a:prstClr val="white"/>
                </a:solidFill>
                <a:effectLst/>
                <a:uLnTx/>
                <a:uFillTx/>
                <a:latin typeface="Calibri"/>
                <a:ea typeface="+mn-ea"/>
                <a:cs typeface="+mn-cs"/>
              </a:rPr>
              <a:t>peripheral</a:t>
            </a:r>
            <a:r>
              <a:rPr kumimoji="0" lang="hr-HR" sz="12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200" b="1" i="0" u="none" strike="noStrike" kern="1200" cap="none" spc="0" normalizeH="0" baseline="0" noProof="0" dirty="0" smtClean="0">
                <a:ln>
                  <a:noFill/>
                </a:ln>
                <a:solidFill>
                  <a:srgbClr val="92D050"/>
                </a:solidFill>
                <a:effectLst/>
                <a:uLnTx/>
                <a:uFillTx/>
                <a:latin typeface="Calibri"/>
                <a:ea typeface="+mn-ea"/>
                <a:cs typeface="+mn-cs"/>
              </a:rPr>
              <a:t>LYMPHATIC</a:t>
            </a:r>
            <a:r>
              <a:rPr kumimoji="0" lang="hr-HR" sz="1200" b="0" i="0" u="none" strike="noStrike" kern="1200" cap="none" spc="0" normalizeH="0" baseline="0" noProof="0" dirty="0" smtClean="0">
                <a:ln>
                  <a:noFill/>
                </a:ln>
                <a:solidFill>
                  <a:prstClr val="white"/>
                </a:solidFill>
                <a:effectLst/>
                <a:uLnTx/>
                <a:uFillTx/>
                <a:latin typeface="Calibri"/>
                <a:ea typeface="+mn-ea"/>
                <a:cs typeface="+mn-cs"/>
              </a:rPr>
              <a:t> </a:t>
            </a:r>
            <a:r>
              <a:rPr kumimoji="0" lang="hr-HR" sz="1200" b="0" i="0" u="none" strike="noStrike" kern="1200" cap="none" spc="0" normalizeH="0" baseline="0" noProof="0" dirty="0" err="1" smtClean="0">
                <a:ln>
                  <a:noFill/>
                </a:ln>
                <a:solidFill>
                  <a:prstClr val="white"/>
                </a:solidFill>
                <a:effectLst/>
                <a:uLnTx/>
                <a:uFillTx/>
                <a:latin typeface="Calibri"/>
                <a:ea typeface="+mn-ea"/>
                <a:cs typeface="+mn-cs"/>
              </a:rPr>
              <a:t>system</a:t>
            </a:r>
            <a:r>
              <a:rPr kumimoji="0" lang="hr-HR" sz="1200" b="0" i="0" u="none" strike="noStrike" kern="1200" cap="none" spc="0" normalizeH="0" baseline="0" noProof="0" dirty="0" smtClean="0">
                <a:ln>
                  <a:noFill/>
                </a:ln>
                <a:solidFill>
                  <a:prstClr val="white"/>
                </a:solidFill>
                <a:effectLst/>
                <a:uLnTx/>
                <a:uFillTx/>
                <a:latin typeface="Calibri"/>
                <a:ea typeface="+mn-ea"/>
                <a:cs typeface="+mn-cs"/>
              </a:rPr>
              <a:t>.</a:t>
            </a: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544" y="2247763"/>
            <a:ext cx="7992888" cy="4421597"/>
          </a:xfrm>
          <a:prstGeom prst="rect">
            <a:avLst/>
          </a:prstGeom>
        </p:spPr>
      </p:pic>
      <p:sp>
        <p:nvSpPr>
          <p:cNvPr id="13" name="Freeform 12"/>
          <p:cNvSpPr/>
          <p:nvPr/>
        </p:nvSpPr>
        <p:spPr>
          <a:xfrm>
            <a:off x="1592382" y="2672019"/>
            <a:ext cx="441130" cy="768996"/>
          </a:xfrm>
          <a:custGeom>
            <a:avLst/>
            <a:gdLst>
              <a:gd name="connsiteX0" fmla="*/ 6449 w 441130"/>
              <a:gd name="connsiteY0" fmla="*/ 0 h 768996"/>
              <a:gd name="connsiteX1" fmla="*/ 6449 w 441130"/>
              <a:gd name="connsiteY1" fmla="*/ 328527 h 768996"/>
              <a:gd name="connsiteX2" fmla="*/ 11925 w 441130"/>
              <a:gd name="connsiteY2" fmla="*/ 580398 h 768996"/>
              <a:gd name="connsiteX3" fmla="*/ 148811 w 441130"/>
              <a:gd name="connsiteY3" fmla="*/ 733710 h 768996"/>
              <a:gd name="connsiteX4" fmla="*/ 422583 w 441130"/>
              <a:gd name="connsiteY4" fmla="*/ 766563 h 768996"/>
              <a:gd name="connsiteX5" fmla="*/ 417108 w 441130"/>
              <a:gd name="connsiteY5" fmla="*/ 766563 h 768996"/>
              <a:gd name="connsiteX6" fmla="*/ 417108 w 441130"/>
              <a:gd name="connsiteY6" fmla="*/ 766563 h 768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130" h="768996">
                <a:moveTo>
                  <a:pt x="6449" y="0"/>
                </a:moveTo>
                <a:cubicBezTo>
                  <a:pt x="5992" y="115897"/>
                  <a:pt x="5536" y="231794"/>
                  <a:pt x="6449" y="328527"/>
                </a:cubicBezTo>
                <a:cubicBezTo>
                  <a:pt x="7362" y="425260"/>
                  <a:pt x="-11802" y="512868"/>
                  <a:pt x="11925" y="580398"/>
                </a:cubicBezTo>
                <a:cubicBezTo>
                  <a:pt x="35652" y="647928"/>
                  <a:pt x="80368" y="702683"/>
                  <a:pt x="148811" y="733710"/>
                </a:cubicBezTo>
                <a:cubicBezTo>
                  <a:pt x="217254" y="764737"/>
                  <a:pt x="377867" y="761088"/>
                  <a:pt x="422583" y="766563"/>
                </a:cubicBezTo>
                <a:cubicBezTo>
                  <a:pt x="467299" y="772038"/>
                  <a:pt x="417108" y="766563"/>
                  <a:pt x="417108" y="766563"/>
                </a:cubicBezTo>
                <a:lnTo>
                  <a:pt x="417108" y="766563"/>
                </a:lnTo>
              </a:path>
            </a:pathLst>
          </a:custGeom>
          <a:noFill/>
          <a:ln w="38100">
            <a:solidFill>
              <a:srgbClr val="92D05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2D050"/>
              </a:solidFill>
              <a:effectLst/>
              <a:uLnTx/>
              <a:uFillTx/>
              <a:latin typeface="Calibri"/>
              <a:ea typeface="+mn-ea"/>
              <a:cs typeface="+mn-cs"/>
            </a:endParaRPr>
          </a:p>
        </p:txBody>
      </p:sp>
      <p:sp>
        <p:nvSpPr>
          <p:cNvPr id="14" name="Freeform 13"/>
          <p:cNvSpPr/>
          <p:nvPr/>
        </p:nvSpPr>
        <p:spPr>
          <a:xfrm>
            <a:off x="1610590" y="3884140"/>
            <a:ext cx="441130" cy="768996"/>
          </a:xfrm>
          <a:custGeom>
            <a:avLst/>
            <a:gdLst>
              <a:gd name="connsiteX0" fmla="*/ 6449 w 441130"/>
              <a:gd name="connsiteY0" fmla="*/ 0 h 768996"/>
              <a:gd name="connsiteX1" fmla="*/ 6449 w 441130"/>
              <a:gd name="connsiteY1" fmla="*/ 328527 h 768996"/>
              <a:gd name="connsiteX2" fmla="*/ 11925 w 441130"/>
              <a:gd name="connsiteY2" fmla="*/ 580398 h 768996"/>
              <a:gd name="connsiteX3" fmla="*/ 148811 w 441130"/>
              <a:gd name="connsiteY3" fmla="*/ 733710 h 768996"/>
              <a:gd name="connsiteX4" fmla="*/ 422583 w 441130"/>
              <a:gd name="connsiteY4" fmla="*/ 766563 h 768996"/>
              <a:gd name="connsiteX5" fmla="*/ 417108 w 441130"/>
              <a:gd name="connsiteY5" fmla="*/ 766563 h 768996"/>
              <a:gd name="connsiteX6" fmla="*/ 417108 w 441130"/>
              <a:gd name="connsiteY6" fmla="*/ 766563 h 768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130" h="768996">
                <a:moveTo>
                  <a:pt x="6449" y="0"/>
                </a:moveTo>
                <a:cubicBezTo>
                  <a:pt x="5992" y="115897"/>
                  <a:pt x="5536" y="231794"/>
                  <a:pt x="6449" y="328527"/>
                </a:cubicBezTo>
                <a:cubicBezTo>
                  <a:pt x="7362" y="425260"/>
                  <a:pt x="-11802" y="512868"/>
                  <a:pt x="11925" y="580398"/>
                </a:cubicBezTo>
                <a:cubicBezTo>
                  <a:pt x="35652" y="647928"/>
                  <a:pt x="80368" y="702683"/>
                  <a:pt x="148811" y="733710"/>
                </a:cubicBezTo>
                <a:cubicBezTo>
                  <a:pt x="217254" y="764737"/>
                  <a:pt x="377867" y="761088"/>
                  <a:pt x="422583" y="766563"/>
                </a:cubicBezTo>
                <a:cubicBezTo>
                  <a:pt x="467299" y="772038"/>
                  <a:pt x="417108" y="766563"/>
                  <a:pt x="417108" y="766563"/>
                </a:cubicBezTo>
                <a:lnTo>
                  <a:pt x="417108" y="766563"/>
                </a:lnTo>
              </a:path>
            </a:pathLst>
          </a:custGeom>
          <a:noFill/>
          <a:ln w="38100">
            <a:solidFill>
              <a:srgbClr val="92D05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2D050"/>
              </a:solidFill>
              <a:effectLst/>
              <a:uLnTx/>
              <a:uFillTx/>
              <a:latin typeface="Calibri"/>
              <a:ea typeface="+mn-ea"/>
              <a:cs typeface="+mn-cs"/>
            </a:endParaRPr>
          </a:p>
        </p:txBody>
      </p:sp>
      <p:sp>
        <p:nvSpPr>
          <p:cNvPr id="15" name="Freeform 14"/>
          <p:cNvSpPr/>
          <p:nvPr/>
        </p:nvSpPr>
        <p:spPr>
          <a:xfrm rot="16200000" flipH="1">
            <a:off x="6741516" y="3279303"/>
            <a:ext cx="458396" cy="768996"/>
          </a:xfrm>
          <a:custGeom>
            <a:avLst/>
            <a:gdLst>
              <a:gd name="connsiteX0" fmla="*/ 6449 w 441130"/>
              <a:gd name="connsiteY0" fmla="*/ 0 h 768996"/>
              <a:gd name="connsiteX1" fmla="*/ 6449 w 441130"/>
              <a:gd name="connsiteY1" fmla="*/ 328527 h 768996"/>
              <a:gd name="connsiteX2" fmla="*/ 11925 w 441130"/>
              <a:gd name="connsiteY2" fmla="*/ 580398 h 768996"/>
              <a:gd name="connsiteX3" fmla="*/ 148811 w 441130"/>
              <a:gd name="connsiteY3" fmla="*/ 733710 h 768996"/>
              <a:gd name="connsiteX4" fmla="*/ 422583 w 441130"/>
              <a:gd name="connsiteY4" fmla="*/ 766563 h 768996"/>
              <a:gd name="connsiteX5" fmla="*/ 417108 w 441130"/>
              <a:gd name="connsiteY5" fmla="*/ 766563 h 768996"/>
              <a:gd name="connsiteX6" fmla="*/ 417108 w 441130"/>
              <a:gd name="connsiteY6" fmla="*/ 766563 h 768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130" h="768996">
                <a:moveTo>
                  <a:pt x="6449" y="0"/>
                </a:moveTo>
                <a:cubicBezTo>
                  <a:pt x="5992" y="115897"/>
                  <a:pt x="5536" y="231794"/>
                  <a:pt x="6449" y="328527"/>
                </a:cubicBezTo>
                <a:cubicBezTo>
                  <a:pt x="7362" y="425260"/>
                  <a:pt x="-11802" y="512868"/>
                  <a:pt x="11925" y="580398"/>
                </a:cubicBezTo>
                <a:cubicBezTo>
                  <a:pt x="35652" y="647928"/>
                  <a:pt x="80368" y="702683"/>
                  <a:pt x="148811" y="733710"/>
                </a:cubicBezTo>
                <a:cubicBezTo>
                  <a:pt x="217254" y="764737"/>
                  <a:pt x="377867" y="761088"/>
                  <a:pt x="422583" y="766563"/>
                </a:cubicBezTo>
                <a:cubicBezTo>
                  <a:pt x="467299" y="772038"/>
                  <a:pt x="417108" y="766563"/>
                  <a:pt x="417108" y="766563"/>
                </a:cubicBezTo>
                <a:lnTo>
                  <a:pt x="417108" y="766563"/>
                </a:lnTo>
              </a:path>
            </a:pathLst>
          </a:custGeom>
          <a:noFill/>
          <a:ln w="38100">
            <a:solidFill>
              <a:srgbClr val="FFC00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2D050"/>
              </a:solidFill>
              <a:effectLst/>
              <a:uLnTx/>
              <a:uFillTx/>
              <a:latin typeface="Calibri"/>
              <a:ea typeface="+mn-ea"/>
              <a:cs typeface="+mn-cs"/>
            </a:endParaRPr>
          </a:p>
        </p:txBody>
      </p:sp>
      <p:sp>
        <p:nvSpPr>
          <p:cNvPr id="16" name="Freeform 15"/>
          <p:cNvSpPr/>
          <p:nvPr/>
        </p:nvSpPr>
        <p:spPr>
          <a:xfrm rot="16200000" flipH="1">
            <a:off x="6699564" y="4543496"/>
            <a:ext cx="458396" cy="768996"/>
          </a:xfrm>
          <a:custGeom>
            <a:avLst/>
            <a:gdLst>
              <a:gd name="connsiteX0" fmla="*/ 6449 w 441130"/>
              <a:gd name="connsiteY0" fmla="*/ 0 h 768996"/>
              <a:gd name="connsiteX1" fmla="*/ 6449 w 441130"/>
              <a:gd name="connsiteY1" fmla="*/ 328527 h 768996"/>
              <a:gd name="connsiteX2" fmla="*/ 11925 w 441130"/>
              <a:gd name="connsiteY2" fmla="*/ 580398 h 768996"/>
              <a:gd name="connsiteX3" fmla="*/ 148811 w 441130"/>
              <a:gd name="connsiteY3" fmla="*/ 733710 h 768996"/>
              <a:gd name="connsiteX4" fmla="*/ 422583 w 441130"/>
              <a:gd name="connsiteY4" fmla="*/ 766563 h 768996"/>
              <a:gd name="connsiteX5" fmla="*/ 417108 w 441130"/>
              <a:gd name="connsiteY5" fmla="*/ 766563 h 768996"/>
              <a:gd name="connsiteX6" fmla="*/ 417108 w 441130"/>
              <a:gd name="connsiteY6" fmla="*/ 766563 h 768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130" h="768996">
                <a:moveTo>
                  <a:pt x="6449" y="0"/>
                </a:moveTo>
                <a:cubicBezTo>
                  <a:pt x="5992" y="115897"/>
                  <a:pt x="5536" y="231794"/>
                  <a:pt x="6449" y="328527"/>
                </a:cubicBezTo>
                <a:cubicBezTo>
                  <a:pt x="7362" y="425260"/>
                  <a:pt x="-11802" y="512868"/>
                  <a:pt x="11925" y="580398"/>
                </a:cubicBezTo>
                <a:cubicBezTo>
                  <a:pt x="35652" y="647928"/>
                  <a:pt x="80368" y="702683"/>
                  <a:pt x="148811" y="733710"/>
                </a:cubicBezTo>
                <a:cubicBezTo>
                  <a:pt x="217254" y="764737"/>
                  <a:pt x="377867" y="761088"/>
                  <a:pt x="422583" y="766563"/>
                </a:cubicBezTo>
                <a:cubicBezTo>
                  <a:pt x="467299" y="772038"/>
                  <a:pt x="417108" y="766563"/>
                  <a:pt x="417108" y="766563"/>
                </a:cubicBezTo>
                <a:lnTo>
                  <a:pt x="417108" y="766563"/>
                </a:lnTo>
              </a:path>
            </a:pathLst>
          </a:custGeom>
          <a:noFill/>
          <a:ln w="38100">
            <a:solidFill>
              <a:srgbClr val="FFC00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2D050"/>
              </a:solidFill>
              <a:effectLst/>
              <a:uLnTx/>
              <a:uFillTx/>
              <a:latin typeface="Calibri"/>
              <a:ea typeface="+mn-ea"/>
              <a:cs typeface="+mn-cs"/>
            </a:endParaRPr>
          </a:p>
        </p:txBody>
      </p:sp>
    </p:spTree>
    <p:extLst>
      <p:ext uri="{BB962C8B-B14F-4D97-AF65-F5344CB8AC3E}">
        <p14:creationId xmlns:p14="http://schemas.microsoft.com/office/powerpoint/2010/main" val="6876913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themeda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themeda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3429</TotalTime>
  <Words>1995</Words>
  <Application>Microsoft Office PowerPoint</Application>
  <PresentationFormat>On-screen Show (4:3)</PresentationFormat>
  <Paragraphs>297</Paragraphs>
  <Slides>36</Slides>
  <Notes>1</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36</vt:i4>
      </vt:variant>
    </vt:vector>
  </HeadingPairs>
  <TitlesOfParts>
    <vt:vector size="47" baseType="lpstr">
      <vt:lpstr>Arial</vt:lpstr>
      <vt:lpstr>Calibri</vt:lpstr>
      <vt:lpstr>Cambria</vt:lpstr>
      <vt:lpstr>Symbol</vt:lpstr>
      <vt:lpstr>Times New Roman</vt:lpstr>
      <vt:lpstr>Office Theme</vt:lpstr>
      <vt:lpstr>3_Office Theme</vt:lpstr>
      <vt:lpstr>1_Office Theme</vt:lpstr>
      <vt:lpstr>2_Office Theme</vt:lpstr>
      <vt:lpstr>1_themedata</vt:lpstr>
      <vt:lpstr>2_themedata</vt:lpstr>
      <vt:lpstr>Likvorski biomarkeri u dijagnostici Alzheimerove bolesti  </vt:lpstr>
      <vt:lpstr>Rano otkrivanje uzroka demencije</vt:lpstr>
      <vt:lpstr>Reverzibilni uzroci demencije</vt:lpstr>
      <vt:lpstr>Reverzibilni uzroci demencije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Some potential directions for future therapies of AD</vt:lpstr>
      <vt:lpstr>PowerPoint Presentation</vt:lpstr>
      <vt:lpstr>PowerPoint Presentation</vt:lpstr>
      <vt:lpstr>Absinta M, Ha SK, Nair G, Sati P, Luciano NJ, Palisoc M, Louveau A, Zaghloul KA, Pittaluga S, Kipnis J, Reich DS. Human and nonhuman primate meninges harbor lympatic vessels that can be visualized noninvasively by MRI. Elife. 2017 Oct 3;6</vt:lpstr>
      <vt:lpstr>PowerPoint Presentation</vt:lpstr>
      <vt:lpstr>PowerPoint Presentation</vt:lpstr>
      <vt:lpstr>Reverzibilni uzroci demencije</vt:lpstr>
      <vt:lpstr>PowerPoint Presentation</vt:lpstr>
      <vt:lpstr>PowerPoint Presentation</vt:lpstr>
      <vt:lpstr>Rano otkrivanje uzroka demencije</vt:lpstr>
      <vt:lpstr>Uskoro će FDA gledati učinak liječenja Alzheimerove bolesti prema nalazu biomarkera, a ne prema kliničkom statusu:</vt:lpstr>
      <vt:lpstr>Rano otkrivanje uzroka demencije</vt:lpstr>
      <vt:lpstr>Glavna obilježja svih bioloških biljega</vt:lpstr>
      <vt:lpstr>Grafički prikaz klasifikacijske f-je biljega (međuodnosa specifičnosti i osjetljivosti)</vt:lpstr>
      <vt:lpstr>PowerPoint Presentation</vt:lpstr>
      <vt:lpstr>6 main biomarker approaches to the diagnosis and monitoring potential treatments of AD</vt:lpstr>
      <vt:lpstr>Conclusions on 6 main approaches for diagnosing and monitoring potential treatments of AD</vt:lpstr>
      <vt:lpstr>Conclusions on 6 main approaches for diagnosing and monitoring potential treatments of AD</vt:lpstr>
      <vt:lpstr>PowerPoint Presentation</vt:lpstr>
      <vt:lpstr>Konačno biološki biljeg Alzheimerove bolesti u plazmi?</vt:lpstr>
      <vt:lpstr>PowerPoint Presentation</vt:lpstr>
      <vt:lpstr>PowerPoint Presentation</vt:lpstr>
      <vt:lpstr>PowerPoint Presentation</vt:lpstr>
      <vt:lpstr> Hvala na pažnji!</vt:lpstr>
    </vt:vector>
  </TitlesOfParts>
  <Company>HIIM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Goran Simic</dc:creator>
  <cp:lastModifiedBy>Goran Simic</cp:lastModifiedBy>
  <cp:revision>205</cp:revision>
  <dcterms:created xsi:type="dcterms:W3CDTF">2013-04-22T07:38:07Z</dcterms:created>
  <dcterms:modified xsi:type="dcterms:W3CDTF">2018-02-22T21:16:16Z</dcterms:modified>
</cp:coreProperties>
</file>