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sldIdLst>
    <p:sldId id="277" r:id="rId2"/>
    <p:sldId id="256" r:id="rId3"/>
    <p:sldId id="296" r:id="rId4"/>
    <p:sldId id="266" r:id="rId5"/>
    <p:sldId id="298" r:id="rId6"/>
    <p:sldId id="300" r:id="rId7"/>
    <p:sldId id="269" r:id="rId8"/>
    <p:sldId id="270" r:id="rId9"/>
    <p:sldId id="267" r:id="rId10"/>
    <p:sldId id="276" r:id="rId11"/>
    <p:sldId id="273" r:id="rId12"/>
    <p:sldId id="302" r:id="rId13"/>
    <p:sldId id="303" r:id="rId14"/>
    <p:sldId id="304" r:id="rId15"/>
    <p:sldId id="305" r:id="rId16"/>
    <p:sldId id="274" r:id="rId17"/>
    <p:sldId id="284" r:id="rId18"/>
    <p:sldId id="287" r:id="rId19"/>
    <p:sldId id="285" r:id="rId20"/>
    <p:sldId id="286" r:id="rId21"/>
    <p:sldId id="292" r:id="rId22"/>
    <p:sldId id="288" r:id="rId23"/>
    <p:sldId id="289" r:id="rId24"/>
    <p:sldId id="293" r:id="rId25"/>
    <p:sldId id="291" r:id="rId26"/>
    <p:sldId id="290" r:id="rId27"/>
    <p:sldId id="275" r:id="rId28"/>
    <p:sldId id="295" r:id="rId29"/>
    <p:sldId id="264" r:id="rId30"/>
    <p:sldId id="278" r:id="rId31"/>
    <p:sldId id="299" r:id="rId32"/>
    <p:sldId id="301" r:id="rId33"/>
    <p:sldId id="263"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21" autoAdjust="0"/>
    <p:restoredTop sz="94660"/>
  </p:normalViewPr>
  <p:slideViewPr>
    <p:cSldViewPr>
      <p:cViewPr>
        <p:scale>
          <a:sx n="77" d="100"/>
          <a:sy n="77" d="100"/>
        </p:scale>
        <p:origin x="-1416" y="-379"/>
      </p:cViewPr>
      <p:guideLst>
        <p:guide orient="horz" pos="2160"/>
        <p:guide pos="2880"/>
      </p:guideLst>
    </p:cSldViewPr>
  </p:slideViewPr>
  <p:notesTextViewPr>
    <p:cViewPr>
      <p:scale>
        <a:sx n="1" d="1"/>
        <a:sy n="1" d="1"/>
      </p:scale>
      <p:origin x="0" y="0"/>
    </p:cViewPr>
  </p:notesTextViewPr>
  <p:sorterViewPr>
    <p:cViewPr>
      <p:scale>
        <a:sx n="100" d="100"/>
        <a:sy n="100" d="100"/>
      </p:scale>
      <p:origin x="0" y="500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93828F-398B-42B1-B1C3-E4050B5292C0}"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1612737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93828F-398B-42B1-B1C3-E4050B5292C0}"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3795978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93828F-398B-42B1-B1C3-E4050B5292C0}"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1269583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93828F-398B-42B1-B1C3-E4050B5292C0}"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4078710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93828F-398B-42B1-B1C3-E4050B5292C0}"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1295595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93828F-398B-42B1-B1C3-E4050B5292C0}" type="datetimeFigureOut">
              <a:rPr lang="en-US" smtClean="0"/>
              <a:t>5/16/2017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2848203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93828F-398B-42B1-B1C3-E4050B5292C0}" type="datetimeFigureOut">
              <a:rPr lang="en-US" smtClean="0"/>
              <a:t>5/16/2017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2855286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93828F-398B-42B1-B1C3-E4050B5292C0}" type="datetimeFigureOut">
              <a:rPr lang="en-US" smtClean="0"/>
              <a:t>5/16/2017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1316935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93828F-398B-42B1-B1C3-E4050B5292C0}" type="datetimeFigureOut">
              <a:rPr lang="en-US" smtClean="0"/>
              <a:t>5/16/2017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1733493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93828F-398B-42B1-B1C3-E4050B5292C0}" type="datetimeFigureOut">
              <a:rPr lang="en-US" smtClean="0"/>
              <a:t>5/16/2017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3624672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93828F-398B-42B1-B1C3-E4050B5292C0}" type="datetimeFigureOut">
              <a:rPr lang="en-US" smtClean="0"/>
              <a:t>5/16/2017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2224250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43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93828F-398B-42B1-B1C3-E4050B5292C0}" type="datetimeFigureOut">
              <a:rPr lang="en-US" smtClean="0"/>
              <a:t>5/16/2017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EE129C-15D2-43FE-A5F8-83286788B4F2}" type="slidenum">
              <a:rPr lang="en-US" smtClean="0"/>
              <a:t>‹#›</a:t>
            </a:fld>
            <a:endParaRPr lang="en-US"/>
          </a:p>
        </p:txBody>
      </p:sp>
    </p:spTree>
    <p:extLst>
      <p:ext uri="{BB962C8B-B14F-4D97-AF65-F5344CB8AC3E}">
        <p14:creationId xmlns:p14="http://schemas.microsoft.com/office/powerpoint/2010/main" val="4334140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hyperlink" Target="http://alztauprotect.hiim.hr/" TargetMode="External"/><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hyperlink" Target="https://giphy.com/"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ncbi.nlm.nih.gov/pubmed/19119220" TargetMode="External"/><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hyperlink" Target="https://www.learningandthebrain.com/store/category/40_136/patricia-m-greenfield"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ncbi.nlm.nih.gov/pubmed/19414310" TargetMode="External"/><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hyperlink" Target="http://www.azquotes.com/author/3606-Antonio_Damasio" TargetMode="Externa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hyperlink" Target="http://www.poliklinika-djeca.hr/" TargetMode="External"/><Relationship Id="rId1" Type="http://schemas.openxmlformats.org/officeDocument/2006/relationships/slideLayout" Target="../slideLayouts/slideLayout2.xml"/><Relationship Id="rId4" Type="http://schemas.openxmlformats.org/officeDocument/2006/relationships/hyperlink" Target="https://giphy.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hyperlink" Target="http://www.poliklinika-djeca.hr/"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hyperlink" Target="http://www.poliklinika-djeca.h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hyperlink" Target="http://www.poliklinika-djeca.hr/"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hyperlink" Target="http://alztauprotect.hiim.hr/" TargetMode="External"/><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hyperlink" Target="https://giphy.com/"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www.poliklinika-djeca.hr/" TargetMode="External"/><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hyperlink" Target="http://www.poliklinika-djeca.hr/"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poliklinika-djeca.hr/" TargetMode="External"/><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hyperlink" Target="http://www.abihm.org/digital-dementia-and-internet-addiction" TargetMode="External"/><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2" Type="http://schemas.openxmlformats.org/officeDocument/2006/relationships/hyperlink" Target="http://www.poliklinika-djeca.hr/"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poliklinika-djeca.hr/" TargetMode="External"/><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poliklinika-djeca.hr/" TargetMode="External"/><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aap.org/en-us/Pages/Default.aspx"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carlawordsmithblog.com/2014/03/15/digital-dementia-its-affecting-us-all/" TargetMode="External"/><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carlawordsmithblog.com/2014/03/15/digital-dementia-its-affecting-us-all/" TargetMode="External"/><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giphy.com/" TargetMode="External"/><Relationship Id="rId2" Type="http://schemas.openxmlformats.org/officeDocument/2006/relationships/image" Target="../media/image43.gif"/><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hyperlink" Target="https://giphy.com/" TargetMode="External"/><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www.nominettrust.org.uk/"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image" Target="../media/image1.JPG"/><Relationship Id="rId7" Type="http://schemas.openxmlformats.org/officeDocument/2006/relationships/image" Target="../media/image46.gif"/><Relationship Id="rId2" Type="http://schemas.openxmlformats.org/officeDocument/2006/relationships/image" Target="../media/image45.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hyperlink" Target="http://alztauprotect.hiim.hr/" TargetMode="External"/><Relationship Id="rId4" Type="http://schemas.openxmlformats.org/officeDocument/2006/relationships/image" Target="../media/image2.jpeg"/><Relationship Id="rId9" Type="http://schemas.openxmlformats.org/officeDocument/2006/relationships/hyperlink" Target="https://giphy.com/"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fRwdgOFP5yA"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hyperlink" Target="https://greenswan.org/digital-dementia/" TargetMode="Externa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hyperlink" Target="https://giphy.com/" TargetMode="External"/><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giphy.com/" TargetMode="External"/><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hyperlink" Target="https://www.theatlantic.com/magazine/archive/2008/07/is-google-making-us-stupid/306868/" TargetMode="External"/><Relationship Id="rId4" Type="http://schemas.openxmlformats.org/officeDocument/2006/relationships/hyperlink" Target="https://multimediacompsp14.wordpress.com/tag/is-google-making-us-stupid/"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loyno.edu/news/story/2013/4/8/3158" TargetMode="Externa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75856" y="1571293"/>
            <a:ext cx="5904656" cy="2433771"/>
          </a:xfrm>
        </p:spPr>
        <p:txBody>
          <a:bodyPr>
            <a:noAutofit/>
          </a:bodyPr>
          <a:lstStyle/>
          <a:p>
            <a:pPr marL="182880" algn="l"/>
            <a:r>
              <a:rPr lang="hr-HR" sz="2800" i="1" dirty="0"/>
              <a:t>Digitalna demencija</a:t>
            </a:r>
            <a:r>
              <a:rPr lang="hr-HR" sz="2800" dirty="0"/>
              <a:t> kao uzrok preuranjenog kognitivnog </a:t>
            </a:r>
            <a:r>
              <a:rPr lang="hr-HR" sz="2800" dirty="0" smtClean="0"/>
              <a:t>urušavanja</a:t>
            </a:r>
            <a:br>
              <a:rPr lang="hr-HR" sz="2800" dirty="0" smtClean="0"/>
            </a:br>
            <a:r>
              <a:rPr lang="hr-HR" sz="2800" dirty="0"/>
              <a:t/>
            </a:r>
            <a:br>
              <a:rPr lang="hr-HR" sz="2800" dirty="0"/>
            </a:br>
            <a:r>
              <a:rPr lang="hr-HR" sz="2800" dirty="0" smtClean="0"/>
              <a:t>Goran Šimić</a:t>
            </a:r>
            <a:r>
              <a:rPr lang="hr-HR" sz="2800" dirty="0" smtClean="0">
                <a:latin typeface="Palatino Linotype" pitchFamily="18" charset="0"/>
              </a:rPr>
              <a:t/>
            </a:r>
            <a:br>
              <a:rPr lang="hr-HR" sz="2800" dirty="0" smtClean="0">
                <a:latin typeface="Palatino Linotype" pitchFamily="18" charset="0"/>
              </a:rPr>
            </a:br>
            <a:endParaRPr lang="en-US" sz="2800" dirty="0">
              <a:latin typeface="Palatino Linotype" pitchFamily="18" charset="0"/>
            </a:endParaRPr>
          </a:p>
        </p:txBody>
      </p:sp>
      <p:sp>
        <p:nvSpPr>
          <p:cNvPr id="3" name="Subtitle 2"/>
          <p:cNvSpPr>
            <a:spLocks noGrp="1"/>
          </p:cNvSpPr>
          <p:nvPr>
            <p:ph type="subTitle" idx="1"/>
          </p:nvPr>
        </p:nvSpPr>
        <p:spPr>
          <a:xfrm>
            <a:off x="1417748" y="5013176"/>
            <a:ext cx="6482581" cy="648072"/>
          </a:xfrm>
        </p:spPr>
        <p:txBody>
          <a:bodyPr>
            <a:normAutofit/>
          </a:bodyPr>
          <a:lstStyle/>
          <a:p>
            <a:r>
              <a:rPr lang="hr-HR" sz="1600" dirty="0">
                <a:solidFill>
                  <a:schemeClr val="tx1"/>
                </a:solidFill>
              </a:rPr>
              <a:t>Europski dom Zagreb, </a:t>
            </a:r>
            <a:r>
              <a:rPr lang="hr-HR" sz="1600" dirty="0" err="1">
                <a:solidFill>
                  <a:schemeClr val="tx1"/>
                </a:solidFill>
              </a:rPr>
              <a:t>Jurišićeva</a:t>
            </a:r>
            <a:r>
              <a:rPr lang="hr-HR" sz="1600" dirty="0">
                <a:solidFill>
                  <a:schemeClr val="tx1"/>
                </a:solidFill>
              </a:rPr>
              <a:t> </a:t>
            </a:r>
            <a:r>
              <a:rPr lang="hr-HR" sz="1600" dirty="0" smtClean="0">
                <a:solidFill>
                  <a:schemeClr val="tx1"/>
                </a:solidFill>
              </a:rPr>
              <a:t>1/I </a:t>
            </a:r>
          </a:p>
          <a:p>
            <a:r>
              <a:rPr lang="en-US" sz="1600" dirty="0" smtClean="0">
                <a:solidFill>
                  <a:schemeClr val="tx1"/>
                </a:solidFill>
              </a:rPr>
              <a:t>1</a:t>
            </a:r>
            <a:r>
              <a:rPr lang="hr-HR" sz="1600" dirty="0" smtClean="0">
                <a:solidFill>
                  <a:schemeClr val="tx1"/>
                </a:solidFill>
              </a:rPr>
              <a:t>1. svibnja 2017.</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599"/>
            <a:ext cx="9144000" cy="121416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82528" y="5580159"/>
            <a:ext cx="1168866" cy="101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45680" y="5510271"/>
            <a:ext cx="1148089" cy="118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5762201"/>
            <a:ext cx="1192708" cy="834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6"/>
          <p:cNvSpPr txBox="1">
            <a:spLocks noChangeArrowheads="1"/>
          </p:cNvSpPr>
          <p:nvPr/>
        </p:nvSpPr>
        <p:spPr bwMode="auto">
          <a:xfrm>
            <a:off x="3662536" y="6527735"/>
            <a:ext cx="2133600" cy="32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r-HR" sz="1000" b="1" dirty="0" smtClean="0">
                <a:latin typeface="+mj-lt"/>
              </a:rPr>
              <a:t>Projekt IP-2014-09-9730 (2015-2019)</a:t>
            </a:r>
            <a:endParaRPr lang="hr-HR" sz="1000" b="1" dirty="0">
              <a:latin typeface="+mj-lt"/>
            </a:endParaRPr>
          </a:p>
        </p:txBody>
      </p:sp>
      <p:sp>
        <p:nvSpPr>
          <p:cNvPr id="14" name="TextBox 25"/>
          <p:cNvSpPr txBox="1">
            <a:spLocks noChangeArrowheads="1"/>
          </p:cNvSpPr>
          <p:nvPr/>
        </p:nvSpPr>
        <p:spPr bwMode="auto">
          <a:xfrm>
            <a:off x="3635896" y="6670605"/>
            <a:ext cx="2046287" cy="32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r-HR" sz="1000" b="1" dirty="0">
                <a:latin typeface="+mj-lt"/>
              </a:rPr>
              <a:t> </a:t>
            </a:r>
            <a:r>
              <a:rPr lang="hr-HR" sz="1000" b="1" dirty="0" err="1">
                <a:latin typeface="+mj-lt"/>
              </a:rPr>
              <a:t>Croatian</a:t>
            </a:r>
            <a:r>
              <a:rPr lang="hr-HR" sz="1000" b="1" dirty="0">
                <a:latin typeface="+mj-lt"/>
              </a:rPr>
              <a:t> Science </a:t>
            </a:r>
            <a:r>
              <a:rPr lang="hr-HR" sz="1000" b="1" dirty="0" err="1">
                <a:latin typeface="+mj-lt"/>
              </a:rPr>
              <a:t>Foundation</a:t>
            </a:r>
            <a:endParaRPr lang="hr-HR" sz="1000" b="1" dirty="0">
              <a:latin typeface="+mj-lt"/>
            </a:endParaRPr>
          </a:p>
        </p:txBody>
      </p:sp>
      <p:sp>
        <p:nvSpPr>
          <p:cNvPr id="12" name="TextBox 11"/>
          <p:cNvSpPr txBox="1"/>
          <p:nvPr/>
        </p:nvSpPr>
        <p:spPr>
          <a:xfrm>
            <a:off x="10476656" y="2132856"/>
            <a:ext cx="184731" cy="369332"/>
          </a:xfrm>
          <a:prstGeom prst="rect">
            <a:avLst/>
          </a:prstGeom>
          <a:noFill/>
        </p:spPr>
        <p:txBody>
          <a:bodyPr wrap="none" rtlCol="0">
            <a:spAutoFit/>
          </a:bodyPr>
          <a:lstStyle/>
          <a:p>
            <a:endParaRPr lang="en-US" dirty="0"/>
          </a:p>
        </p:txBody>
      </p:sp>
      <p:pic>
        <p:nvPicPr>
          <p:cNvPr id="1026" name="Picture 1" descr="logo eph novi-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132031"/>
            <a:ext cx="5392496" cy="95315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2496" y="4266853"/>
            <a:ext cx="3083024" cy="7934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783" y="1628800"/>
            <a:ext cx="2523645" cy="1800200"/>
          </a:xfrm>
          <a:prstGeom prst="rect">
            <a:avLst/>
          </a:prstGeom>
        </p:spPr>
      </p:pic>
      <p:sp>
        <p:nvSpPr>
          <p:cNvPr id="6" name="TextBox 5"/>
          <p:cNvSpPr txBox="1"/>
          <p:nvPr/>
        </p:nvSpPr>
        <p:spPr>
          <a:xfrm>
            <a:off x="611560" y="3457024"/>
            <a:ext cx="1944216" cy="276999"/>
          </a:xfrm>
          <a:prstGeom prst="rect">
            <a:avLst/>
          </a:prstGeom>
          <a:noFill/>
        </p:spPr>
        <p:txBody>
          <a:bodyPr wrap="square" rtlCol="0">
            <a:spAutoFit/>
          </a:bodyPr>
          <a:lstStyle/>
          <a:p>
            <a:r>
              <a:rPr lang="en-US" sz="1200" dirty="0">
                <a:hlinkClick r:id="rId9"/>
              </a:rPr>
              <a:t>https://giphy.com</a:t>
            </a:r>
            <a:r>
              <a:rPr lang="en-US" sz="1200" dirty="0" smtClean="0">
                <a:hlinkClick r:id="rId9"/>
              </a:rPr>
              <a:t>/</a:t>
            </a:r>
            <a:r>
              <a:rPr lang="hr-HR" sz="1200" dirty="0" smtClean="0"/>
              <a:t> </a:t>
            </a:r>
            <a:endParaRPr lang="en-US" sz="1200" dirty="0"/>
          </a:p>
        </p:txBody>
      </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19724" y="1728409"/>
            <a:ext cx="688652" cy="594995"/>
          </a:xfrm>
          <a:prstGeom prst="rect">
            <a:avLst/>
          </a:prstGeom>
        </p:spPr>
      </p:pic>
      <p:sp>
        <p:nvSpPr>
          <p:cNvPr id="16" name="TextBox 15"/>
          <p:cNvSpPr txBox="1"/>
          <p:nvPr/>
        </p:nvSpPr>
        <p:spPr>
          <a:xfrm>
            <a:off x="5220072" y="6670605"/>
            <a:ext cx="1512168" cy="215444"/>
          </a:xfrm>
          <a:prstGeom prst="rect">
            <a:avLst/>
          </a:prstGeom>
          <a:noFill/>
        </p:spPr>
        <p:txBody>
          <a:bodyPr wrap="square" rtlCol="0">
            <a:spAutoFit/>
          </a:bodyPr>
          <a:lstStyle/>
          <a:p>
            <a:r>
              <a:rPr lang="en-US" sz="800" dirty="0">
                <a:hlinkClick r:id="rId11"/>
              </a:rPr>
              <a:t>http://alztauprotect.hiim.hr</a:t>
            </a:r>
            <a:r>
              <a:rPr lang="en-US" sz="800" dirty="0" smtClean="0">
                <a:hlinkClick r:id="rId11"/>
              </a:rPr>
              <a:t>/</a:t>
            </a:r>
            <a:r>
              <a:rPr lang="hr-HR" sz="800" dirty="0" smtClean="0"/>
              <a:t> </a:t>
            </a:r>
            <a:endParaRPr lang="en-US" sz="800" dirty="0"/>
          </a:p>
        </p:txBody>
      </p:sp>
    </p:spTree>
    <p:extLst>
      <p:ext uri="{BB962C8B-B14F-4D97-AF65-F5344CB8AC3E}">
        <p14:creationId xmlns:p14="http://schemas.microsoft.com/office/powerpoint/2010/main" val="25405344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568952" cy="1143000"/>
          </a:xfrm>
        </p:spPr>
        <p:txBody>
          <a:bodyPr>
            <a:normAutofit fontScale="90000"/>
          </a:bodyPr>
          <a:lstStyle/>
          <a:p>
            <a:r>
              <a:rPr lang="hr-HR" dirty="0" smtClean="0"/>
              <a:t>Tehnologija i neformalno obrazovanje:</a:t>
            </a:r>
            <a:br>
              <a:rPr lang="hr-HR" dirty="0" smtClean="0"/>
            </a:br>
            <a:r>
              <a:rPr lang="hr-HR" dirty="0" smtClean="0"/>
              <a:t>što se djecu podučava, a što djeca nauče</a:t>
            </a:r>
            <a:endParaRPr lang="en-US" dirty="0"/>
          </a:p>
        </p:txBody>
      </p:sp>
      <p:sp>
        <p:nvSpPr>
          <p:cNvPr id="3" name="Content Placeholder 2"/>
          <p:cNvSpPr>
            <a:spLocks noGrp="1"/>
          </p:cNvSpPr>
          <p:nvPr>
            <p:ph idx="1"/>
          </p:nvPr>
        </p:nvSpPr>
        <p:spPr>
          <a:xfrm>
            <a:off x="0" y="1988840"/>
            <a:ext cx="9180512" cy="5445224"/>
          </a:xfrm>
        </p:spPr>
        <p:txBody>
          <a:bodyPr>
            <a:noAutofit/>
          </a:bodyPr>
          <a:lstStyle/>
          <a:p>
            <a:pPr marL="0" indent="0">
              <a:buNone/>
            </a:pPr>
            <a:endParaRPr lang="hr-HR" sz="1000" dirty="0" smtClean="0"/>
          </a:p>
          <a:p>
            <a:r>
              <a:rPr lang="hr-HR" sz="1500" dirty="0" smtClean="0"/>
              <a:t>Veliki </a:t>
            </a:r>
            <a:r>
              <a:rPr lang="hr-HR" sz="1500" dirty="0"/>
              <a:t>udio sadržaja na </a:t>
            </a:r>
            <a:r>
              <a:rPr lang="hr-HR" sz="1500" dirty="0" err="1"/>
              <a:t>internetu</a:t>
            </a:r>
            <a:r>
              <a:rPr lang="hr-HR" sz="1500" dirty="0"/>
              <a:t> </a:t>
            </a:r>
            <a:r>
              <a:rPr lang="hr-HR" sz="1500" u="sng" dirty="0"/>
              <a:t>osmišljen tako da nam odvlači pažnju</a:t>
            </a:r>
            <a:r>
              <a:rPr lang="hr-HR" sz="1500" dirty="0"/>
              <a:t>, npr. na istoj web stranici može stajati nekoliko odlomaka teksta, video ili audio zapis, navigacijski elementi, reklame, uz još nekoliko </a:t>
            </a:r>
            <a:r>
              <a:rPr lang="hr-HR" sz="1500" dirty="0" err="1"/>
              <a:t>programčića</a:t>
            </a:r>
            <a:r>
              <a:rPr lang="hr-HR" sz="1500" dirty="0"/>
              <a:t>, tzv. </a:t>
            </a:r>
            <a:r>
              <a:rPr lang="hr-HR" sz="1500" i="1" dirty="0" err="1"/>
              <a:t>widgeta</a:t>
            </a:r>
            <a:r>
              <a:rPr lang="hr-HR" sz="1500" dirty="0"/>
              <a:t>, koji se vrte </a:t>
            </a:r>
            <a:r>
              <a:rPr lang="hr-HR" sz="1500" dirty="0" smtClean="0"/>
              <a:t>zasebno: istovremeno </a:t>
            </a:r>
            <a:r>
              <a:rPr lang="hr-HR" sz="1500" dirty="0"/>
              <a:t>nam nova e-mail poruka oglašava svoj dolazak, RSS čitač nam javlja da jedan od naših omiljenih </a:t>
            </a:r>
            <a:r>
              <a:rPr lang="hr-HR" sz="1500" dirty="0" err="1"/>
              <a:t>blogera</a:t>
            </a:r>
            <a:r>
              <a:rPr lang="hr-HR" sz="1500" dirty="0"/>
              <a:t> ima novi post, mobitel signalizira da je stigla nova SMS </a:t>
            </a:r>
            <a:r>
              <a:rPr lang="hr-HR" sz="1500" dirty="0" smtClean="0"/>
              <a:t>poruka, iskaču </a:t>
            </a:r>
            <a:r>
              <a:rPr lang="hr-HR" sz="1500" dirty="0" err="1" smtClean="0"/>
              <a:t>PopUp</a:t>
            </a:r>
            <a:r>
              <a:rPr lang="hr-HR" sz="1500" dirty="0" smtClean="0"/>
              <a:t> prozori. </a:t>
            </a:r>
            <a:r>
              <a:rPr lang="hr-HR" sz="1500" dirty="0"/>
              <a:t>Na ekranu usporedno teku objave na </a:t>
            </a:r>
            <a:r>
              <a:rPr lang="hr-HR" sz="1500" dirty="0" err="1"/>
              <a:t>Facebooku</a:t>
            </a:r>
            <a:r>
              <a:rPr lang="hr-HR" sz="1500" dirty="0"/>
              <a:t> i </a:t>
            </a:r>
            <a:r>
              <a:rPr lang="hr-HR" sz="1500" dirty="0" err="1"/>
              <a:t>Twitteru</a:t>
            </a:r>
            <a:r>
              <a:rPr lang="hr-HR" sz="1500" dirty="0"/>
              <a:t>, </a:t>
            </a:r>
            <a:r>
              <a:rPr lang="hr-HR" sz="1500" dirty="0" smtClean="0"/>
              <a:t>svi se oni natječu </a:t>
            </a:r>
            <a:r>
              <a:rPr lang="hr-HR" sz="1500" dirty="0"/>
              <a:t>za svoj dio naše pozornosti. Zato nije neobično da se i naš način učenja, razmišljanja i ponašanja mijenja u skladu s navedenim promjenama koje se događaju oko nas. Imajući u vidu golemu plastičnost, napose u mlađih </a:t>
            </a:r>
            <a:r>
              <a:rPr lang="hr-HR" sz="1500" dirty="0" smtClean="0"/>
              <a:t>osoba, </a:t>
            </a:r>
            <a:r>
              <a:rPr lang="hr-HR" sz="1500" dirty="0"/>
              <a:t>one </a:t>
            </a:r>
            <a:r>
              <a:rPr lang="hr-HR" sz="1500" u="sng" dirty="0"/>
              <a:t>specijalizirane mreže našeg mozga pomoću kojih dijelimo pažnju na više zadaća šire se i jačaju, dok one koje inače rabimo za dubinsko čitanje i razmišljanje slabe</a:t>
            </a:r>
            <a:r>
              <a:rPr lang="hr-HR" sz="1500" dirty="0" smtClean="0"/>
              <a:t>.</a:t>
            </a:r>
            <a:r>
              <a:rPr lang="en-US" sz="1500" dirty="0"/>
              <a:t> </a:t>
            </a:r>
            <a:r>
              <a:rPr lang="hr-HR" sz="1500" dirty="0" smtClean="0"/>
              <a:t>Naročito djeci mlađih dobnih uzrasta </a:t>
            </a:r>
            <a:r>
              <a:rPr lang="en-US" sz="1500" dirty="0" err="1" smtClean="0"/>
              <a:t>puno</a:t>
            </a:r>
            <a:r>
              <a:rPr lang="en-US" sz="1500" dirty="0" smtClean="0"/>
              <a:t> </a:t>
            </a:r>
            <a:r>
              <a:rPr lang="hr-HR" sz="1500" dirty="0" smtClean="0"/>
              <a:t>je </a:t>
            </a:r>
            <a:r>
              <a:rPr lang="en-US" sz="1500" dirty="0" err="1" smtClean="0"/>
              <a:t>lakše</a:t>
            </a:r>
            <a:r>
              <a:rPr lang="en-US" sz="1500" dirty="0" smtClean="0"/>
              <a:t> </a:t>
            </a:r>
            <a:r>
              <a:rPr lang="en-US" sz="1500" dirty="0" err="1"/>
              <a:t>narušiti</a:t>
            </a:r>
            <a:r>
              <a:rPr lang="en-US" sz="1500" dirty="0"/>
              <a:t> </a:t>
            </a:r>
            <a:r>
              <a:rPr lang="en-US" sz="1500" dirty="0" err="1"/>
              <a:t>pažnju</a:t>
            </a:r>
            <a:r>
              <a:rPr lang="en-US" sz="1500" dirty="0"/>
              <a:t> </a:t>
            </a:r>
            <a:r>
              <a:rPr lang="en-US" sz="1500" dirty="0" err="1"/>
              <a:t>nebitnim</a:t>
            </a:r>
            <a:r>
              <a:rPr lang="en-US" sz="1500" dirty="0"/>
              <a:t> </a:t>
            </a:r>
            <a:r>
              <a:rPr lang="en-US" sz="1500" dirty="0" err="1"/>
              <a:t>podražajima</a:t>
            </a:r>
            <a:r>
              <a:rPr lang="en-US" sz="1500" dirty="0"/>
              <a:t> </a:t>
            </a:r>
            <a:r>
              <a:rPr lang="en-US" sz="1500" dirty="0" err="1"/>
              <a:t>iz</a:t>
            </a:r>
            <a:r>
              <a:rPr lang="en-US" sz="1500" dirty="0"/>
              <a:t> </a:t>
            </a:r>
            <a:r>
              <a:rPr lang="en-US" sz="1500" dirty="0" err="1" smtClean="0"/>
              <a:t>okoline</a:t>
            </a:r>
            <a:r>
              <a:rPr lang="hr-HR" sz="1500" dirty="0" smtClean="0"/>
              <a:t> i ona</a:t>
            </a:r>
            <a:r>
              <a:rPr lang="en-US" sz="1500" dirty="0" smtClean="0"/>
              <a:t> </a:t>
            </a:r>
            <a:r>
              <a:rPr lang="en-US" sz="1500" dirty="0" err="1"/>
              <a:t>znatno</a:t>
            </a:r>
            <a:r>
              <a:rPr lang="en-US" sz="1500" dirty="0"/>
              <a:t> </a:t>
            </a:r>
            <a:r>
              <a:rPr lang="en-US" sz="1500" u="sng" dirty="0" err="1"/>
              <a:t>slabije</a:t>
            </a:r>
            <a:r>
              <a:rPr lang="en-US" sz="1500" u="sng" dirty="0"/>
              <a:t> </a:t>
            </a:r>
            <a:r>
              <a:rPr lang="en-US" sz="1500" u="sng" dirty="0" err="1"/>
              <a:t>kontroliraju</a:t>
            </a:r>
            <a:r>
              <a:rPr lang="en-US" sz="1500" u="sng" dirty="0"/>
              <a:t> </a:t>
            </a:r>
            <a:r>
              <a:rPr lang="en-US" sz="1500" u="sng" dirty="0" err="1"/>
              <a:t>sadržaj</a:t>
            </a:r>
            <a:r>
              <a:rPr lang="en-US" sz="1500" u="sng" dirty="0"/>
              <a:t> </a:t>
            </a:r>
            <a:r>
              <a:rPr lang="en-US" sz="1500" u="sng" dirty="0" err="1"/>
              <a:t>svojega</a:t>
            </a:r>
            <a:r>
              <a:rPr lang="en-US" sz="1500" u="sng" dirty="0"/>
              <a:t> </a:t>
            </a:r>
            <a:r>
              <a:rPr lang="en-US" sz="1500" u="sng" dirty="0" err="1"/>
              <a:t>radnog</a:t>
            </a:r>
            <a:r>
              <a:rPr lang="en-US" sz="1500" u="sng" dirty="0"/>
              <a:t> </a:t>
            </a:r>
            <a:r>
              <a:rPr lang="en-US" sz="1500" u="sng" dirty="0" err="1"/>
              <a:t>pamćenja</a:t>
            </a:r>
            <a:r>
              <a:rPr lang="en-US" sz="1500" u="sng" dirty="0"/>
              <a:t> </a:t>
            </a:r>
            <a:r>
              <a:rPr lang="en-US" sz="1500" u="sng" dirty="0" err="1"/>
              <a:t>i</a:t>
            </a:r>
            <a:r>
              <a:rPr lang="en-US" sz="1500" u="sng" dirty="0"/>
              <a:t> </a:t>
            </a:r>
            <a:r>
              <a:rPr lang="en-US" sz="1500" u="sng" dirty="0" err="1"/>
              <a:t>općenito</a:t>
            </a:r>
            <a:r>
              <a:rPr lang="en-US" sz="1500" u="sng" dirty="0"/>
              <a:t> </a:t>
            </a:r>
            <a:r>
              <a:rPr lang="en-US" sz="1500" u="sng" dirty="0" err="1"/>
              <a:t>su</a:t>
            </a:r>
            <a:r>
              <a:rPr lang="en-US" sz="1500" u="sng" dirty="0"/>
              <a:t> </a:t>
            </a:r>
            <a:r>
              <a:rPr lang="en-US" sz="1500" u="sng" dirty="0" err="1"/>
              <a:t>značajno</a:t>
            </a:r>
            <a:r>
              <a:rPr lang="en-US" sz="1500" u="sng" dirty="0"/>
              <a:t> </a:t>
            </a:r>
            <a:r>
              <a:rPr lang="en-US" sz="1500" u="sng" dirty="0" err="1"/>
              <a:t>manje</a:t>
            </a:r>
            <a:r>
              <a:rPr lang="en-US" sz="1500" u="sng" dirty="0"/>
              <a:t> </a:t>
            </a:r>
            <a:r>
              <a:rPr lang="en-US" sz="1500" u="sng" dirty="0" err="1" smtClean="0"/>
              <a:t>sposobn</a:t>
            </a:r>
            <a:r>
              <a:rPr lang="hr-HR" sz="1500" u="sng" dirty="0" smtClean="0"/>
              <a:t>a</a:t>
            </a:r>
            <a:r>
              <a:rPr lang="en-US" sz="1500" u="sng" dirty="0" smtClean="0"/>
              <a:t> </a:t>
            </a:r>
            <a:r>
              <a:rPr lang="en-US" sz="1500" u="sng" dirty="0" err="1"/>
              <a:t>usredotočiti</a:t>
            </a:r>
            <a:r>
              <a:rPr lang="en-US" sz="1500" u="sng" dirty="0"/>
              <a:t> se </a:t>
            </a:r>
            <a:r>
              <a:rPr lang="en-US" sz="1500" u="sng" dirty="0" err="1"/>
              <a:t>na</a:t>
            </a:r>
            <a:r>
              <a:rPr lang="en-US" sz="1500" u="sng" dirty="0"/>
              <a:t> </a:t>
            </a:r>
            <a:r>
              <a:rPr lang="en-US" sz="1500" u="sng" dirty="0" err="1"/>
              <a:t>pojedinu</a:t>
            </a:r>
            <a:r>
              <a:rPr lang="en-US" sz="1500" u="sng" dirty="0"/>
              <a:t> </a:t>
            </a:r>
            <a:r>
              <a:rPr lang="en-US" sz="1500" u="sng" dirty="0" err="1" smtClean="0"/>
              <a:t>zadaću</a:t>
            </a:r>
            <a:r>
              <a:rPr lang="en-US" sz="1500" dirty="0" smtClean="0"/>
              <a:t>.</a:t>
            </a:r>
            <a:endParaRPr lang="hr-HR" sz="1500" dirty="0" smtClean="0"/>
          </a:p>
          <a:p>
            <a:endParaRPr lang="en-US" sz="1500" dirty="0"/>
          </a:p>
          <a:p>
            <a:r>
              <a:rPr lang="hr-HR" sz="1600" dirty="0" smtClean="0"/>
              <a:t>Neformalno </a:t>
            </a:r>
            <a:r>
              <a:rPr lang="hr-HR" sz="1600" dirty="0"/>
              <a:t>okruženje </a:t>
            </a:r>
            <a:r>
              <a:rPr lang="hr-HR" sz="1600" dirty="0" smtClean="0"/>
              <a:t>u kojemu djeca uče što ih čine gledanje televizije, igranje video </a:t>
            </a:r>
            <a:r>
              <a:rPr lang="hr-HR" sz="1600" dirty="0"/>
              <a:t>igara i </a:t>
            </a:r>
            <a:r>
              <a:rPr lang="hr-HR" sz="1600" dirty="0" smtClean="0"/>
              <a:t>provođenje sati i sati na </a:t>
            </a:r>
            <a:r>
              <a:rPr lang="hr-HR" sz="1600" dirty="0"/>
              <a:t>I</a:t>
            </a:r>
            <a:r>
              <a:rPr lang="hr-HR" sz="1600" dirty="0" smtClean="0"/>
              <a:t>nternetu (+ Tara </a:t>
            </a:r>
            <a:r>
              <a:rPr lang="hr-HR" sz="1600" dirty="0" err="1" smtClean="0"/>
              <a:t>Beata</a:t>
            </a:r>
            <a:r>
              <a:rPr lang="hr-HR" sz="1600" dirty="0" smtClean="0"/>
              <a:t> </a:t>
            </a:r>
            <a:r>
              <a:rPr lang="hr-HR" sz="1600" dirty="0" err="1" smtClean="0"/>
              <a:t>Racz</a:t>
            </a:r>
            <a:r>
              <a:rPr lang="hr-HR" sz="1600" dirty="0" smtClean="0"/>
              <a:t> – „sveznajući glasovi”) dovode do toga da djeca imaju drukčiji profil kognitivnih sposobnosti nego što je to bilo do sada: imaju bolje razvijene vidno-prostorne sposobnosti (</a:t>
            </a:r>
            <a:r>
              <a:rPr lang="hr-HR" sz="1600" dirty="0" err="1" smtClean="0"/>
              <a:t>ikonografsku</a:t>
            </a:r>
            <a:r>
              <a:rPr lang="hr-HR" sz="1600" dirty="0" smtClean="0"/>
              <a:t> reprezentaciju i prostornu vizualizaciju), ali i </a:t>
            </a:r>
            <a:r>
              <a:rPr lang="hr-HR" sz="1600" u="sng" dirty="0" smtClean="0"/>
              <a:t>smanjene više kognitivne sposobnosti apstraktnog mišljenja, rječnika, induktivnog zaključivanja, kritičkog razmišljanja, sposobnosti refleksije i mašte</a:t>
            </a:r>
            <a:r>
              <a:rPr lang="hr-HR" sz="1600" dirty="0" smtClean="0"/>
              <a:t>, a naročito kod učenika </a:t>
            </a:r>
            <a:r>
              <a:rPr lang="hr-HR" sz="1600" u="sng" dirty="0" smtClean="0"/>
              <a:t>mlađih dobnih skupina</a:t>
            </a:r>
            <a:r>
              <a:rPr lang="hr-HR" sz="1600" dirty="0" smtClean="0"/>
              <a:t> dodatni problem je i visoka </a:t>
            </a:r>
            <a:r>
              <a:rPr lang="hr-HR" sz="1600" dirty="0" err="1" smtClean="0"/>
              <a:t>prevalencija</a:t>
            </a:r>
            <a:r>
              <a:rPr lang="hr-HR" sz="1600" dirty="0" smtClean="0"/>
              <a:t> </a:t>
            </a:r>
            <a:r>
              <a:rPr lang="hr-HR" sz="1600" u="sng" dirty="0"/>
              <a:t>nasilnih video </a:t>
            </a:r>
            <a:r>
              <a:rPr lang="hr-HR" sz="1600" u="sng" dirty="0" smtClean="0"/>
              <a:t>igara i izostanak emocija</a:t>
            </a:r>
            <a:r>
              <a:rPr lang="hr-HR" sz="1600" dirty="0" smtClean="0"/>
              <a:t>, </a:t>
            </a:r>
            <a:r>
              <a:rPr lang="hr-HR" sz="1600" dirty="0"/>
              <a:t>što dovodi do </a:t>
            </a:r>
            <a:r>
              <a:rPr lang="hr-HR" sz="1600" dirty="0" smtClean="0"/>
              <a:t>desenzibilizacije i </a:t>
            </a:r>
            <a:r>
              <a:rPr lang="hr-HR" sz="1600" dirty="0"/>
              <a:t>agresivnog </a:t>
            </a:r>
            <a:r>
              <a:rPr lang="hr-HR" sz="1600" dirty="0" smtClean="0"/>
              <a:t>ponašanja.</a:t>
            </a:r>
            <a:endParaRPr lang="hr-HR" sz="1600" dirty="0"/>
          </a:p>
          <a:p>
            <a:endParaRPr lang="en-US" sz="1600" dirty="0"/>
          </a:p>
          <a:p>
            <a:endParaRPr lang="en-US" sz="1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1373560"/>
            <a:ext cx="792088" cy="792088"/>
          </a:xfrm>
          <a:prstGeom prst="rect">
            <a:avLst/>
          </a:prstGeom>
        </p:spPr>
      </p:pic>
      <p:sp>
        <p:nvSpPr>
          <p:cNvPr id="5" name="TextBox 4"/>
          <p:cNvSpPr txBox="1"/>
          <p:nvPr/>
        </p:nvSpPr>
        <p:spPr>
          <a:xfrm>
            <a:off x="323528" y="1373560"/>
            <a:ext cx="7754245" cy="1015663"/>
          </a:xfrm>
          <a:prstGeom prst="rect">
            <a:avLst/>
          </a:prstGeom>
          <a:noFill/>
        </p:spPr>
        <p:txBody>
          <a:bodyPr wrap="square" rtlCol="0">
            <a:spAutoFit/>
          </a:bodyPr>
          <a:lstStyle/>
          <a:p>
            <a:pPr algn="r"/>
            <a:r>
              <a:rPr lang="hr-HR" sz="1200" dirty="0" err="1"/>
              <a:t>Science</a:t>
            </a:r>
            <a:r>
              <a:rPr lang="hr-HR" sz="1200" dirty="0"/>
              <a:t> 2</a:t>
            </a:r>
            <a:r>
              <a:rPr lang="en-US" sz="1200" dirty="0"/>
              <a:t>009 Jan 2;323(5910):69-71. </a:t>
            </a:r>
            <a:r>
              <a:rPr lang="en-US" sz="1200" dirty="0" err="1"/>
              <a:t>doi</a:t>
            </a:r>
            <a:r>
              <a:rPr lang="en-US" sz="1200" dirty="0"/>
              <a:t>: 10.1126/science.1167190.</a:t>
            </a:r>
            <a:r>
              <a:rPr lang="hr-HR" sz="1200" dirty="0"/>
              <a:t> </a:t>
            </a:r>
            <a:r>
              <a:rPr lang="hr-HR" sz="1200" dirty="0">
                <a:hlinkClick r:id="rId3"/>
              </a:rPr>
              <a:t>https://www.ncbi.nlm.nih.gov/pubmed/19119220</a:t>
            </a:r>
            <a:r>
              <a:rPr lang="hr-HR" sz="1200" dirty="0"/>
              <a:t> </a:t>
            </a:r>
            <a:endParaRPr lang="en-US" sz="1200" dirty="0"/>
          </a:p>
          <a:p>
            <a:pPr algn="r"/>
            <a:r>
              <a:rPr lang="en-US" sz="1200" b="1" dirty="0"/>
              <a:t>Technology and informal education: what is taught, what is learned.</a:t>
            </a:r>
          </a:p>
          <a:p>
            <a:pPr algn="r"/>
            <a:r>
              <a:rPr lang="hr-HR" sz="1200" dirty="0" err="1"/>
              <a:t>Patricia</a:t>
            </a:r>
            <a:r>
              <a:rPr lang="hr-HR" sz="1200" dirty="0"/>
              <a:t> M. </a:t>
            </a:r>
            <a:r>
              <a:rPr lang="en-US" sz="1200" dirty="0" smtClean="0"/>
              <a:t>Greenfield</a:t>
            </a:r>
            <a:endParaRPr lang="hr-HR" sz="1200" dirty="0" smtClean="0"/>
          </a:p>
          <a:p>
            <a:pPr algn="r"/>
            <a:r>
              <a:rPr lang="hr-HR" sz="1200" dirty="0">
                <a:hlinkClick r:id="rId4"/>
              </a:rPr>
              <a:t>https://</a:t>
            </a:r>
            <a:r>
              <a:rPr lang="hr-HR" sz="1200" dirty="0" smtClean="0">
                <a:hlinkClick r:id="rId4"/>
              </a:rPr>
              <a:t>www.learningandthebrain.com/store/category/40_136/patricia-m-greenfield</a:t>
            </a:r>
            <a:r>
              <a:rPr lang="hr-HR" sz="1200" dirty="0" smtClean="0"/>
              <a:t> </a:t>
            </a:r>
            <a:endParaRPr lang="hr-HR" sz="1200" dirty="0"/>
          </a:p>
          <a:p>
            <a:endParaRPr lang="en-US" sz="1200" dirty="0"/>
          </a:p>
        </p:txBody>
      </p:sp>
    </p:spTree>
    <p:extLst>
      <p:ext uri="{BB962C8B-B14F-4D97-AF65-F5344CB8AC3E}">
        <p14:creationId xmlns:p14="http://schemas.microsoft.com/office/powerpoint/2010/main" val="27206982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6632"/>
            <a:ext cx="8229600" cy="1479411"/>
          </a:xfrm>
        </p:spPr>
      </p:pic>
      <p:sp>
        <p:nvSpPr>
          <p:cNvPr id="5" name="TextBox 4"/>
          <p:cNvSpPr txBox="1"/>
          <p:nvPr/>
        </p:nvSpPr>
        <p:spPr>
          <a:xfrm>
            <a:off x="395536" y="1558970"/>
            <a:ext cx="8568952" cy="492443"/>
          </a:xfrm>
          <a:prstGeom prst="rect">
            <a:avLst/>
          </a:prstGeom>
          <a:noFill/>
        </p:spPr>
        <p:txBody>
          <a:bodyPr wrap="square" rtlCol="0">
            <a:spAutoFit/>
          </a:bodyPr>
          <a:lstStyle/>
          <a:p>
            <a:r>
              <a:rPr lang="hr-HR" sz="1400" dirty="0" err="1" smtClean="0"/>
              <a:t>Proc</a:t>
            </a:r>
            <a:r>
              <a:rPr lang="hr-HR" sz="1400" dirty="0" smtClean="0"/>
              <a:t> </a:t>
            </a:r>
            <a:r>
              <a:rPr lang="hr-HR" sz="1400" dirty="0" err="1" smtClean="0"/>
              <a:t>Natl</a:t>
            </a:r>
            <a:r>
              <a:rPr lang="hr-HR" sz="1400" dirty="0" smtClean="0"/>
              <a:t> </a:t>
            </a:r>
            <a:r>
              <a:rPr lang="hr-HR" sz="1400" dirty="0" err="1" smtClean="0"/>
              <a:t>Acad</a:t>
            </a:r>
            <a:r>
              <a:rPr lang="hr-HR" sz="1400" dirty="0" smtClean="0"/>
              <a:t> </a:t>
            </a:r>
            <a:r>
              <a:rPr lang="hr-HR" sz="1400" dirty="0" err="1" smtClean="0"/>
              <a:t>Sci</a:t>
            </a:r>
            <a:r>
              <a:rPr lang="hr-HR" sz="1400" dirty="0" smtClean="0"/>
              <a:t> USA </a:t>
            </a:r>
            <a:r>
              <a:rPr lang="en-US" sz="1400" dirty="0" smtClean="0"/>
              <a:t>2009 </a:t>
            </a:r>
            <a:r>
              <a:rPr lang="en-US" sz="1400" dirty="0"/>
              <a:t>May 12;106(19):8021-6. </a:t>
            </a:r>
            <a:r>
              <a:rPr lang="en-US" sz="1400" dirty="0" err="1" smtClean="0"/>
              <a:t>doi</a:t>
            </a:r>
            <a:r>
              <a:rPr lang="en-US" sz="1400" dirty="0" smtClean="0"/>
              <a:t>:</a:t>
            </a:r>
            <a:r>
              <a:rPr lang="hr-HR" sz="1400" dirty="0" smtClean="0"/>
              <a:t> </a:t>
            </a:r>
            <a:r>
              <a:rPr lang="en-US" sz="1400" dirty="0" smtClean="0"/>
              <a:t>10.1073/pnas.0810363106</a:t>
            </a:r>
            <a:r>
              <a:rPr lang="en-US" sz="1400" dirty="0"/>
              <a:t>. </a:t>
            </a:r>
            <a:r>
              <a:rPr lang="en-US" sz="1200" dirty="0">
                <a:hlinkClick r:id="rId3"/>
              </a:rPr>
              <a:t>https://</a:t>
            </a:r>
            <a:r>
              <a:rPr lang="en-US" sz="1200" dirty="0" smtClean="0">
                <a:hlinkClick r:id="rId3"/>
              </a:rPr>
              <a:t>www.ncbi.nlm.nih.gov/pubmed/19414310</a:t>
            </a:r>
            <a:r>
              <a:rPr lang="hr-HR" sz="1200" dirty="0" smtClean="0"/>
              <a:t> </a:t>
            </a:r>
            <a:endParaRPr lang="en-US" sz="1200" dirty="0"/>
          </a:p>
        </p:txBody>
      </p:sp>
      <p:sp>
        <p:nvSpPr>
          <p:cNvPr id="6" name="TextBox 5"/>
          <p:cNvSpPr txBox="1"/>
          <p:nvPr/>
        </p:nvSpPr>
        <p:spPr>
          <a:xfrm>
            <a:off x="395536" y="2056780"/>
            <a:ext cx="8424936" cy="2308324"/>
          </a:xfrm>
          <a:prstGeom prst="rect">
            <a:avLst/>
          </a:prstGeom>
          <a:noFill/>
        </p:spPr>
        <p:txBody>
          <a:bodyPr wrap="square" rtlCol="0">
            <a:spAutoFit/>
          </a:bodyPr>
          <a:lstStyle/>
          <a:p>
            <a:r>
              <a:rPr lang="hr-HR" dirty="0"/>
              <a:t>Š</a:t>
            </a:r>
            <a:r>
              <a:rPr lang="hr-HR" dirty="0" smtClean="0"/>
              <a:t>to </a:t>
            </a:r>
            <a:r>
              <a:rPr lang="hr-HR" dirty="0"/>
              <a:t>smo više ometani, to smo manje sposobni doživjeti najsuptilnije, </a:t>
            </a:r>
            <a:r>
              <a:rPr lang="hr-HR" dirty="0" err="1"/>
              <a:t>najposebnije</a:t>
            </a:r>
            <a:r>
              <a:rPr lang="hr-HR" dirty="0"/>
              <a:t> oblike ljudskog suosjećanja i drugih dubljih emocija, što nas dovodi do zaključka da </a:t>
            </a:r>
            <a:r>
              <a:rPr lang="hr-HR" u="sng" dirty="0"/>
              <a:t>Mreža s vremenom umanjuje i otupljuje našu mogućnost kontemplacije, kao i dubinu naših </a:t>
            </a:r>
            <a:r>
              <a:rPr lang="hr-HR" u="sng" dirty="0" smtClean="0"/>
              <a:t>emocija</a:t>
            </a:r>
            <a:r>
              <a:rPr lang="hr-HR" dirty="0" smtClean="0"/>
              <a:t>; potencijalno </a:t>
            </a:r>
            <a:r>
              <a:rPr lang="hr-HR" dirty="0"/>
              <a:t>je opasnost činjenica da sve više toga u životu doživljavamo preko </a:t>
            </a:r>
            <a:r>
              <a:rPr lang="hr-HR" dirty="0" err="1" smtClean="0"/>
              <a:t>beztjelesnih</a:t>
            </a:r>
            <a:r>
              <a:rPr lang="hr-HR" dirty="0" smtClean="0"/>
              <a:t> </a:t>
            </a:r>
            <a:r>
              <a:rPr lang="hr-HR" dirty="0"/>
              <a:t>simbola, npr. </a:t>
            </a:r>
            <a:r>
              <a:rPr lang="hr-HR" dirty="0" err="1"/>
              <a:t>emotikona</a:t>
            </a:r>
            <a:r>
              <a:rPr lang="hr-HR" dirty="0"/>
              <a:t>, koji trepere na zaslonima naših digitalnih </a:t>
            </a:r>
            <a:r>
              <a:rPr lang="hr-HR" dirty="0" smtClean="0"/>
              <a:t>asistenata i pametnih telefona, čime gubimo </a:t>
            </a:r>
            <a:r>
              <a:rPr lang="hr-HR" dirty="0"/>
              <a:t>dio svoje </a:t>
            </a:r>
            <a:r>
              <a:rPr lang="hr-HR" dirty="0" smtClean="0"/>
              <a:t>(biološke) ljudskosti.</a:t>
            </a:r>
          </a:p>
          <a:p>
            <a:endParaRPr lang="hr-HR" dirty="0"/>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672" y="3861048"/>
            <a:ext cx="5868144" cy="2761480"/>
          </a:xfrm>
          <a:prstGeom prst="rect">
            <a:avLst/>
          </a:prstGeom>
        </p:spPr>
      </p:pic>
      <p:sp>
        <p:nvSpPr>
          <p:cNvPr id="3" name="TextBox 2"/>
          <p:cNvSpPr txBox="1"/>
          <p:nvPr/>
        </p:nvSpPr>
        <p:spPr>
          <a:xfrm>
            <a:off x="2843808" y="6598430"/>
            <a:ext cx="4356484" cy="276999"/>
          </a:xfrm>
          <a:prstGeom prst="rect">
            <a:avLst/>
          </a:prstGeom>
          <a:noFill/>
        </p:spPr>
        <p:txBody>
          <a:bodyPr wrap="square" rtlCol="0">
            <a:spAutoFit/>
          </a:bodyPr>
          <a:lstStyle/>
          <a:p>
            <a:r>
              <a:rPr lang="en-US" sz="1200" dirty="0">
                <a:hlinkClick r:id="rId5"/>
              </a:rPr>
              <a:t>http://</a:t>
            </a:r>
            <a:r>
              <a:rPr lang="en-US" sz="1200" dirty="0" smtClean="0">
                <a:hlinkClick r:id="rId5"/>
              </a:rPr>
              <a:t>www.azquotes.com/author/3606-Antonio_Damasio</a:t>
            </a:r>
            <a:r>
              <a:rPr lang="hr-HR" sz="1200" dirty="0" smtClean="0"/>
              <a:t> </a:t>
            </a:r>
            <a:endParaRPr lang="en-US" sz="1200" dirty="0"/>
          </a:p>
        </p:txBody>
      </p:sp>
    </p:spTree>
    <p:extLst>
      <p:ext uri="{BB962C8B-B14F-4D97-AF65-F5344CB8AC3E}">
        <p14:creationId xmlns:p14="http://schemas.microsoft.com/office/powerpoint/2010/main" val="8179368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13137"/>
            <a:ext cx="3240360" cy="6525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211960" y="5260816"/>
            <a:ext cx="4824536" cy="1477328"/>
          </a:xfrm>
          <a:prstGeom prst="rect">
            <a:avLst/>
          </a:prstGeom>
          <a:noFill/>
        </p:spPr>
        <p:txBody>
          <a:bodyPr wrap="square" rtlCol="0">
            <a:spAutoFit/>
          </a:bodyPr>
          <a:lstStyle/>
          <a:p>
            <a:r>
              <a:rPr lang="en-US" dirty="0"/>
              <a:t>Small, G. W., Moody, T. D., </a:t>
            </a:r>
            <a:r>
              <a:rPr lang="en-US" dirty="0" err="1"/>
              <a:t>Siddarth</a:t>
            </a:r>
            <a:r>
              <a:rPr lang="en-US" dirty="0"/>
              <a:t>, P. &amp; </a:t>
            </a:r>
            <a:r>
              <a:rPr lang="en-US" dirty="0" err="1"/>
              <a:t>Bookheimer</a:t>
            </a:r>
            <a:r>
              <a:rPr lang="en-US" dirty="0"/>
              <a:t>, S. Y. </a:t>
            </a:r>
            <a:r>
              <a:rPr lang="en-US" dirty="0" smtClean="0"/>
              <a:t>Your</a:t>
            </a:r>
            <a:r>
              <a:rPr lang="hr-HR" dirty="0" smtClean="0"/>
              <a:t> </a:t>
            </a:r>
            <a:r>
              <a:rPr lang="en-US" dirty="0" smtClean="0"/>
              <a:t>brain </a:t>
            </a:r>
            <a:r>
              <a:rPr lang="en-US" dirty="0"/>
              <a:t>on Google: patterns of cerebral activation during internet</a:t>
            </a:r>
          </a:p>
          <a:p>
            <a:r>
              <a:rPr lang="en-US" dirty="0"/>
              <a:t>searching. Am J </a:t>
            </a:r>
            <a:r>
              <a:rPr lang="en-US" dirty="0" err="1"/>
              <a:t>Geriatr</a:t>
            </a:r>
            <a:r>
              <a:rPr lang="en-US" dirty="0"/>
              <a:t> Psychiatry 17, 116-126 (2009).</a:t>
            </a:r>
          </a:p>
        </p:txBody>
      </p:sp>
    </p:spTree>
    <p:extLst>
      <p:ext uri="{BB962C8B-B14F-4D97-AF65-F5344CB8AC3E}">
        <p14:creationId xmlns:p14="http://schemas.microsoft.com/office/powerpoint/2010/main" val="1828255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32656"/>
            <a:ext cx="5226536"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404486" y="5157192"/>
            <a:ext cx="3600400" cy="1477328"/>
          </a:xfrm>
          <a:prstGeom prst="rect">
            <a:avLst/>
          </a:prstGeom>
          <a:noFill/>
        </p:spPr>
        <p:txBody>
          <a:bodyPr wrap="square" rtlCol="0">
            <a:spAutoFit/>
          </a:bodyPr>
          <a:lstStyle/>
          <a:p>
            <a:r>
              <a:rPr lang="en-US" dirty="0"/>
              <a:t>Weaver, E., </a:t>
            </a:r>
            <a:r>
              <a:rPr lang="en-US" dirty="0" err="1"/>
              <a:t>Gradisar</a:t>
            </a:r>
            <a:r>
              <a:rPr lang="en-US" dirty="0"/>
              <a:t>, M., </a:t>
            </a:r>
            <a:r>
              <a:rPr lang="en-US" dirty="0" err="1"/>
              <a:t>Dohnt</a:t>
            </a:r>
            <a:r>
              <a:rPr lang="en-US" dirty="0"/>
              <a:t>, H., </a:t>
            </a:r>
            <a:r>
              <a:rPr lang="en-US" dirty="0" err="1"/>
              <a:t>Lovato</a:t>
            </a:r>
            <a:r>
              <a:rPr lang="en-US" dirty="0"/>
              <a:t>, N. &amp; Douglas, P. The</a:t>
            </a:r>
          </a:p>
          <a:p>
            <a:r>
              <a:rPr lang="en-US" dirty="0"/>
              <a:t>Effect of </a:t>
            </a:r>
            <a:r>
              <a:rPr lang="en-US" dirty="0" err="1"/>
              <a:t>Presleep</a:t>
            </a:r>
            <a:r>
              <a:rPr lang="en-US" dirty="0"/>
              <a:t> Video-Game Playing on Adolescent Sleep. J.</a:t>
            </a:r>
          </a:p>
          <a:p>
            <a:r>
              <a:rPr lang="nn-NO" dirty="0"/>
              <a:t>Clin. Sleep Med. 6, 184-189 (2010).</a:t>
            </a:r>
            <a:endParaRPr lang="en-US" dirty="0"/>
          </a:p>
        </p:txBody>
      </p:sp>
    </p:spTree>
    <p:extLst>
      <p:ext uri="{BB962C8B-B14F-4D97-AF65-F5344CB8AC3E}">
        <p14:creationId xmlns:p14="http://schemas.microsoft.com/office/powerpoint/2010/main" val="1817623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2388"/>
            <a:ext cx="4619625" cy="675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077690" y="4568882"/>
            <a:ext cx="3744416" cy="2308324"/>
          </a:xfrm>
          <a:prstGeom prst="rect">
            <a:avLst/>
          </a:prstGeom>
          <a:noFill/>
        </p:spPr>
        <p:txBody>
          <a:bodyPr wrap="square" rtlCol="0">
            <a:spAutoFit/>
          </a:bodyPr>
          <a:lstStyle/>
          <a:p>
            <a:r>
              <a:rPr lang="en-US" dirty="0" err="1"/>
              <a:t>Bartholew</a:t>
            </a:r>
            <a:r>
              <a:rPr lang="en-US" dirty="0"/>
              <a:t>, B. D., Bushman, B. J. &amp; </a:t>
            </a:r>
            <a:r>
              <a:rPr lang="en-US" dirty="0" err="1"/>
              <a:t>Sestir</a:t>
            </a:r>
            <a:r>
              <a:rPr lang="en-US" dirty="0"/>
              <a:t>, M. A. Chronic violent</a:t>
            </a:r>
          </a:p>
          <a:p>
            <a:r>
              <a:rPr lang="en-US" dirty="0"/>
              <a:t>video game exposure and desensitization to violence:</a:t>
            </a:r>
          </a:p>
          <a:p>
            <a:r>
              <a:rPr lang="en-US" dirty="0" err="1"/>
              <a:t>Behavioural</a:t>
            </a:r>
            <a:r>
              <a:rPr lang="en-US" dirty="0"/>
              <a:t> and event-related brain potential data. Journal of</a:t>
            </a:r>
          </a:p>
          <a:p>
            <a:r>
              <a:rPr lang="en-US" dirty="0"/>
              <a:t>Experimental Social Psychology 42 (2006).</a:t>
            </a:r>
          </a:p>
        </p:txBody>
      </p:sp>
    </p:spTree>
    <p:extLst>
      <p:ext uri="{BB962C8B-B14F-4D97-AF65-F5344CB8AC3E}">
        <p14:creationId xmlns:p14="http://schemas.microsoft.com/office/powerpoint/2010/main" val="2786165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404664"/>
            <a:ext cx="3627026"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224257" y="5517232"/>
            <a:ext cx="4752528" cy="1200329"/>
          </a:xfrm>
          <a:prstGeom prst="rect">
            <a:avLst/>
          </a:prstGeom>
          <a:noFill/>
        </p:spPr>
        <p:txBody>
          <a:bodyPr wrap="square" rtlCol="0">
            <a:spAutoFit/>
          </a:bodyPr>
          <a:lstStyle/>
          <a:p>
            <a:r>
              <a:rPr lang="en-US" dirty="0" err="1"/>
              <a:t>Ko</a:t>
            </a:r>
            <a:r>
              <a:rPr lang="en-US" dirty="0"/>
              <a:t>, C. H. et al. Brain activities associated with gaming urge </a:t>
            </a:r>
            <a:r>
              <a:rPr lang="en-US" dirty="0" smtClean="0"/>
              <a:t>of</a:t>
            </a:r>
            <a:r>
              <a:rPr lang="hr-HR" dirty="0" smtClean="0"/>
              <a:t> </a:t>
            </a:r>
            <a:r>
              <a:rPr lang="en-US" dirty="0" smtClean="0"/>
              <a:t>online </a:t>
            </a:r>
            <a:r>
              <a:rPr lang="en-US" dirty="0"/>
              <a:t>gaming addiction. Journal of Psychiatric Research </a:t>
            </a:r>
            <a:r>
              <a:rPr lang="en-US" dirty="0" smtClean="0"/>
              <a:t>43,</a:t>
            </a:r>
            <a:r>
              <a:rPr lang="hr-HR" dirty="0" smtClean="0"/>
              <a:t> </a:t>
            </a:r>
            <a:r>
              <a:rPr lang="en-US" dirty="0" smtClean="0"/>
              <a:t>739-747</a:t>
            </a:r>
            <a:r>
              <a:rPr lang="en-US" dirty="0"/>
              <a:t>, </a:t>
            </a:r>
            <a:r>
              <a:rPr lang="hr-HR" dirty="0" smtClean="0"/>
              <a:t>d</a:t>
            </a:r>
            <a:r>
              <a:rPr lang="en-US" dirty="0" smtClean="0"/>
              <a:t>oi:10.1016/j.jpsychires.2008.09.012 </a:t>
            </a:r>
            <a:r>
              <a:rPr lang="en-US" dirty="0"/>
              <a:t>(2009).</a:t>
            </a:r>
          </a:p>
        </p:txBody>
      </p:sp>
    </p:spTree>
    <p:extLst>
      <p:ext uri="{BB962C8B-B14F-4D97-AF65-F5344CB8AC3E}">
        <p14:creationId xmlns:p14="http://schemas.microsoft.com/office/powerpoint/2010/main" val="1098853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784976" cy="1143000"/>
          </a:xfrm>
        </p:spPr>
        <p:txBody>
          <a:bodyPr>
            <a:normAutofit/>
          </a:bodyPr>
          <a:lstStyle/>
          <a:p>
            <a:r>
              <a:rPr lang="hr-HR" sz="3200" dirty="0" smtClean="0"/>
              <a:t>Poliklinika za zaštitu djece i mladih</a:t>
            </a:r>
            <a:br>
              <a:rPr lang="hr-HR" sz="3200" dirty="0" smtClean="0"/>
            </a:br>
            <a:r>
              <a:rPr lang="hr-HR" sz="3200" dirty="0" smtClean="0"/>
              <a:t>Grada Zagreba (</a:t>
            </a:r>
            <a:r>
              <a:rPr lang="hr-HR" sz="3200" dirty="0" err="1" smtClean="0"/>
              <a:t>Đorđićeva</a:t>
            </a:r>
            <a:r>
              <a:rPr lang="hr-HR" sz="3200" dirty="0" smtClean="0"/>
              <a:t> 26)</a:t>
            </a:r>
            <a:endParaRPr lang="en-US" sz="3200" dirty="0"/>
          </a:p>
        </p:txBody>
      </p:sp>
      <p:sp>
        <p:nvSpPr>
          <p:cNvPr id="3" name="Content Placeholder 2"/>
          <p:cNvSpPr>
            <a:spLocks noGrp="1"/>
          </p:cNvSpPr>
          <p:nvPr>
            <p:ph idx="1"/>
          </p:nvPr>
        </p:nvSpPr>
        <p:spPr>
          <a:xfrm>
            <a:off x="457200" y="1783357"/>
            <a:ext cx="8229600" cy="4525963"/>
          </a:xfrm>
        </p:spPr>
        <p:txBody>
          <a:bodyPr>
            <a:normAutofit/>
          </a:bodyPr>
          <a:lstStyle/>
          <a:p>
            <a:r>
              <a:rPr lang="hr-HR" sz="2400" dirty="0">
                <a:hlinkClick r:id="rId2"/>
              </a:rPr>
              <a:t>http://www.poliklinika-djeca.hr</a:t>
            </a:r>
            <a:r>
              <a:rPr lang="hr-HR" sz="2400" dirty="0" smtClean="0">
                <a:hlinkClick r:id="rId2"/>
              </a:rPr>
              <a:t>/</a:t>
            </a:r>
            <a:r>
              <a:rPr lang="hr-HR" sz="2400" dirty="0" smtClean="0"/>
              <a:t> </a:t>
            </a:r>
          </a:p>
          <a:p>
            <a:endParaRPr lang="hr-HR" sz="2400" dirty="0"/>
          </a:p>
          <a:p>
            <a:r>
              <a:rPr lang="hr-HR" sz="2400" dirty="0"/>
              <a:t>s</a:t>
            </a:r>
            <a:r>
              <a:rPr lang="hr-HR" sz="2400" dirty="0" smtClean="0"/>
              <a:t>vakom </a:t>
            </a:r>
            <a:r>
              <a:rPr lang="hr-HR" sz="2400" dirty="0"/>
              <a:t>roditelju koji se susreće s </a:t>
            </a:r>
            <a:r>
              <a:rPr lang="hr-HR" sz="2400" dirty="0" smtClean="0"/>
              <a:t>problemima djece u ovakvim </a:t>
            </a:r>
            <a:r>
              <a:rPr lang="hr-HR" sz="2400" dirty="0"/>
              <a:t>pitanjima </a:t>
            </a:r>
            <a:r>
              <a:rPr lang="hr-HR" sz="2400" dirty="0" smtClean="0"/>
              <a:t>preporučujem mrežnu </a:t>
            </a:r>
            <a:r>
              <a:rPr lang="hr-HR" sz="2400" dirty="0"/>
              <a:t>stranicu Poliklinike za zaštitu djece grada </a:t>
            </a:r>
            <a:r>
              <a:rPr lang="hr-HR" sz="2400" dirty="0" smtClean="0"/>
              <a:t>Zagreba</a:t>
            </a:r>
          </a:p>
          <a:p>
            <a:r>
              <a:rPr lang="hr-HR" sz="2400" dirty="0" smtClean="0"/>
              <a:t>na njoj su dostupni i rezultati </a:t>
            </a:r>
            <a:r>
              <a:rPr lang="hr-HR" sz="2400" dirty="0"/>
              <a:t>istraživanja hrvatskih stručnjaka o </a:t>
            </a:r>
            <a:r>
              <a:rPr lang="hr-HR" sz="2400" dirty="0" smtClean="0"/>
              <a:t>navikama i izloženosti </a:t>
            </a:r>
            <a:r>
              <a:rPr lang="hr-HR" sz="2400" dirty="0"/>
              <a:t>djece zlostavljanju putem </a:t>
            </a:r>
            <a:r>
              <a:rPr lang="hr-HR" sz="2400" dirty="0" smtClean="0"/>
              <a:t>Interneta</a:t>
            </a:r>
          </a:p>
          <a:p>
            <a:endParaRPr lang="en-US" sz="24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6256" y="5733256"/>
            <a:ext cx="1701800" cy="914400"/>
          </a:xfrm>
          <a:prstGeom prst="rect">
            <a:avLst/>
          </a:prstGeom>
        </p:spPr>
      </p:pic>
      <p:sp>
        <p:nvSpPr>
          <p:cNvPr id="5" name="TextBox 4"/>
          <p:cNvSpPr txBox="1"/>
          <p:nvPr/>
        </p:nvSpPr>
        <p:spPr>
          <a:xfrm>
            <a:off x="7308304" y="6608385"/>
            <a:ext cx="1944216" cy="276999"/>
          </a:xfrm>
          <a:prstGeom prst="rect">
            <a:avLst/>
          </a:prstGeom>
          <a:noFill/>
        </p:spPr>
        <p:txBody>
          <a:bodyPr wrap="square" rtlCol="0">
            <a:spAutoFit/>
          </a:bodyPr>
          <a:lstStyle/>
          <a:p>
            <a:r>
              <a:rPr lang="en-US" sz="1200" dirty="0">
                <a:hlinkClick r:id="rId4"/>
              </a:rPr>
              <a:t>https://giphy.com</a:t>
            </a:r>
            <a:r>
              <a:rPr lang="en-US" sz="1200" dirty="0" smtClean="0">
                <a:hlinkClick r:id="rId4"/>
              </a:rPr>
              <a:t>/</a:t>
            </a:r>
            <a:r>
              <a:rPr lang="hr-HR" sz="1200" dirty="0" smtClean="0"/>
              <a:t> </a:t>
            </a:r>
            <a:endParaRPr lang="en-US" sz="1200" dirty="0"/>
          </a:p>
        </p:txBody>
      </p:sp>
    </p:spTree>
    <p:extLst>
      <p:ext uri="{BB962C8B-B14F-4D97-AF65-F5344CB8AC3E}">
        <p14:creationId xmlns:p14="http://schemas.microsoft.com/office/powerpoint/2010/main" val="8899030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260648"/>
            <a:ext cx="5976664" cy="186623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2126879"/>
            <a:ext cx="6699816" cy="4653136"/>
          </a:xfrm>
          <a:prstGeom prst="rect">
            <a:avLst/>
          </a:prstGeom>
        </p:spPr>
      </p:pic>
      <p:sp>
        <p:nvSpPr>
          <p:cNvPr id="6" name="TextBox 5"/>
          <p:cNvSpPr txBox="1"/>
          <p:nvPr/>
        </p:nvSpPr>
        <p:spPr>
          <a:xfrm>
            <a:off x="6444208" y="6456849"/>
            <a:ext cx="2589555" cy="523220"/>
          </a:xfrm>
          <a:prstGeom prst="rect">
            <a:avLst/>
          </a:prstGeom>
          <a:noFill/>
        </p:spPr>
        <p:txBody>
          <a:bodyPr wrap="none" rtlCol="0">
            <a:spAutoFit/>
          </a:bodyPr>
          <a:lstStyle/>
          <a:p>
            <a:r>
              <a:rPr lang="hr-HR" sz="1400" dirty="0">
                <a:hlinkClick r:id="rId4"/>
              </a:rPr>
              <a:t>http://www.poliklinika-djeca.hr/</a:t>
            </a:r>
            <a:r>
              <a:rPr lang="hr-HR" sz="1400" dirty="0"/>
              <a:t> </a:t>
            </a:r>
          </a:p>
          <a:p>
            <a:endParaRPr lang="en-US" sz="1400" dirty="0"/>
          </a:p>
        </p:txBody>
      </p:sp>
    </p:spTree>
    <p:extLst>
      <p:ext uri="{BB962C8B-B14F-4D97-AF65-F5344CB8AC3E}">
        <p14:creationId xmlns:p14="http://schemas.microsoft.com/office/powerpoint/2010/main" val="31340592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260648"/>
            <a:ext cx="5976664" cy="186623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2126879"/>
            <a:ext cx="6699816" cy="4653136"/>
          </a:xfrm>
          <a:prstGeom prst="rect">
            <a:avLst/>
          </a:prstGeom>
        </p:spPr>
      </p:pic>
      <p:sp>
        <p:nvSpPr>
          <p:cNvPr id="6" name="TextBox 5"/>
          <p:cNvSpPr txBox="1"/>
          <p:nvPr/>
        </p:nvSpPr>
        <p:spPr>
          <a:xfrm>
            <a:off x="6444208" y="6456849"/>
            <a:ext cx="2589555" cy="523220"/>
          </a:xfrm>
          <a:prstGeom prst="rect">
            <a:avLst/>
          </a:prstGeom>
          <a:noFill/>
        </p:spPr>
        <p:txBody>
          <a:bodyPr wrap="none" rtlCol="0">
            <a:spAutoFit/>
          </a:bodyPr>
          <a:lstStyle/>
          <a:p>
            <a:r>
              <a:rPr lang="hr-HR" sz="1400" dirty="0">
                <a:hlinkClick r:id="rId4"/>
              </a:rPr>
              <a:t>http://www.poliklinika-djeca.hr/</a:t>
            </a:r>
            <a:r>
              <a:rPr lang="hr-HR" sz="1400" dirty="0"/>
              <a:t> </a:t>
            </a:r>
          </a:p>
          <a:p>
            <a:endParaRPr lang="en-US" sz="1400" dirty="0"/>
          </a:p>
        </p:txBody>
      </p:sp>
      <p:sp>
        <p:nvSpPr>
          <p:cNvPr id="7" name="Right Arrow 6"/>
          <p:cNvSpPr/>
          <p:nvPr/>
        </p:nvSpPr>
        <p:spPr>
          <a:xfrm>
            <a:off x="179512" y="5517232"/>
            <a:ext cx="1008112"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79512" y="6237312"/>
            <a:ext cx="1008112"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79512" y="3140968"/>
            <a:ext cx="1008112"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07770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2967990"/>
            <a:ext cx="7416824" cy="389001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116632"/>
            <a:ext cx="7033236" cy="2659381"/>
          </a:xfrm>
          <a:prstGeom prst="rect">
            <a:avLst/>
          </a:prstGeom>
        </p:spPr>
      </p:pic>
      <p:sp>
        <p:nvSpPr>
          <p:cNvPr id="6" name="TextBox 5"/>
          <p:cNvSpPr txBox="1"/>
          <p:nvPr/>
        </p:nvSpPr>
        <p:spPr>
          <a:xfrm>
            <a:off x="6444208" y="6456849"/>
            <a:ext cx="2589555" cy="523220"/>
          </a:xfrm>
          <a:prstGeom prst="rect">
            <a:avLst/>
          </a:prstGeom>
          <a:noFill/>
        </p:spPr>
        <p:txBody>
          <a:bodyPr wrap="none" rtlCol="0">
            <a:spAutoFit/>
          </a:bodyPr>
          <a:lstStyle/>
          <a:p>
            <a:r>
              <a:rPr lang="hr-HR" sz="1400" dirty="0">
                <a:hlinkClick r:id="rId4"/>
              </a:rPr>
              <a:t>http://www.poliklinika-djeca.hr/</a:t>
            </a:r>
            <a:r>
              <a:rPr lang="hr-HR" sz="1400" dirty="0"/>
              <a:t> </a:t>
            </a:r>
          </a:p>
          <a:p>
            <a:endParaRPr lang="en-US" sz="1400" dirty="0"/>
          </a:p>
        </p:txBody>
      </p:sp>
      <p:sp>
        <p:nvSpPr>
          <p:cNvPr id="7" name="Right Arrow 6"/>
          <p:cNvSpPr/>
          <p:nvPr/>
        </p:nvSpPr>
        <p:spPr>
          <a:xfrm>
            <a:off x="179512" y="5301208"/>
            <a:ext cx="1008112"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79512" y="5589240"/>
            <a:ext cx="1008112"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79512" y="6093296"/>
            <a:ext cx="1008112"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55521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75856" y="1340768"/>
            <a:ext cx="5904656" cy="2880320"/>
          </a:xfrm>
        </p:spPr>
        <p:txBody>
          <a:bodyPr>
            <a:noAutofit/>
          </a:bodyPr>
          <a:lstStyle/>
          <a:p>
            <a:pPr marL="182880" algn="l"/>
            <a:r>
              <a:rPr lang="vi-VN" sz="1200" dirty="0" smtClean="0">
                <a:latin typeface="Calibri" pitchFamily="34" charset="0"/>
              </a:rPr>
              <a:t>J</a:t>
            </a:r>
            <a:r>
              <a:rPr lang="hr-HR" sz="1200" dirty="0" err="1" smtClean="0">
                <a:latin typeface="Calibri" pitchFamily="34" charset="0"/>
              </a:rPr>
              <a:t>edinstveni</a:t>
            </a:r>
            <a:r>
              <a:rPr lang="hr-HR" sz="1200" dirty="0" smtClean="0">
                <a:latin typeface="Calibri" pitchFamily="34" charset="0"/>
              </a:rPr>
              <a:t> Prsten iz </a:t>
            </a:r>
            <a:r>
              <a:rPr lang="vi-VN" sz="1200" dirty="0" smtClean="0">
                <a:latin typeface="Calibri" pitchFamily="34" charset="0"/>
              </a:rPr>
              <a:t>trilogije</a:t>
            </a:r>
            <a:r>
              <a:rPr lang="hr-HR" sz="1200" dirty="0" smtClean="0">
                <a:latin typeface="Calibri" pitchFamily="34" charset="0"/>
              </a:rPr>
              <a:t> J.R.R. Tolkiena „Gospodar </a:t>
            </a:r>
            <a:r>
              <a:rPr lang="hr-HR" sz="1200" dirty="0" err="1" smtClean="0">
                <a:latin typeface="Calibri" pitchFamily="34" charset="0"/>
              </a:rPr>
              <a:t>prstenova</a:t>
            </a:r>
            <a:r>
              <a:rPr lang="hr-HR" sz="1200" dirty="0" smtClean="0">
                <a:latin typeface="Calibri" pitchFamily="34" charset="0"/>
              </a:rPr>
              <a:t>” je </a:t>
            </a:r>
            <a:r>
              <a:rPr lang="vi-VN" sz="1200" dirty="0" smtClean="0">
                <a:latin typeface="Calibri" pitchFamily="34" charset="0"/>
              </a:rPr>
              <a:t>najveći </a:t>
            </a:r>
            <a:r>
              <a:rPr lang="vi-VN" sz="1200" dirty="0">
                <a:latin typeface="Calibri" pitchFamily="34" charset="0"/>
              </a:rPr>
              <a:t>od svih Prstenova Moći</a:t>
            </a:r>
            <a:r>
              <a:rPr lang="vi-VN" sz="1200" dirty="0" smtClean="0">
                <a:latin typeface="Calibri" pitchFamily="34" charset="0"/>
              </a:rPr>
              <a:t>.</a:t>
            </a:r>
            <a:r>
              <a:rPr lang="hr-HR" sz="1200" dirty="0" smtClean="0">
                <a:latin typeface="Calibri" pitchFamily="34" charset="0"/>
              </a:rPr>
              <a:t> </a:t>
            </a:r>
            <a:r>
              <a:rPr lang="hr-HR" sz="1200" dirty="0" err="1" smtClean="0">
                <a:latin typeface="Calibri" pitchFamily="34" charset="0"/>
              </a:rPr>
              <a:t>Sauron</a:t>
            </a:r>
            <a:r>
              <a:rPr lang="vi-VN" sz="1200" dirty="0" smtClean="0">
                <a:latin typeface="Calibri" pitchFamily="34" charset="0"/>
              </a:rPr>
              <a:t> </a:t>
            </a:r>
            <a:r>
              <a:rPr lang="vi-VN" sz="1200" dirty="0">
                <a:latin typeface="Calibri" pitchFamily="34" charset="0"/>
              </a:rPr>
              <a:t>ga je stvorio </a:t>
            </a:r>
            <a:r>
              <a:rPr lang="hr-HR" sz="1200" dirty="0" smtClean="0">
                <a:latin typeface="Calibri" pitchFamily="34" charset="0"/>
              </a:rPr>
              <a:t>kako bi o</a:t>
            </a:r>
            <a:r>
              <a:rPr lang="vi-VN" sz="1200" dirty="0" smtClean="0">
                <a:latin typeface="Calibri" pitchFamily="34" charset="0"/>
              </a:rPr>
              <a:t>vlada</a:t>
            </a:r>
            <a:r>
              <a:rPr lang="hr-HR" sz="1200" dirty="0" smtClean="0">
                <a:latin typeface="Calibri" pitchFamily="34" charset="0"/>
              </a:rPr>
              <a:t>o</a:t>
            </a:r>
            <a:r>
              <a:rPr lang="vi-VN" sz="1200" dirty="0" smtClean="0">
                <a:latin typeface="Calibri" pitchFamily="34" charset="0"/>
              </a:rPr>
              <a:t> svim</a:t>
            </a:r>
            <a:r>
              <a:rPr lang="hr-HR" sz="1200" dirty="0" smtClean="0">
                <a:latin typeface="Calibri" pitchFamily="34" charset="0"/>
              </a:rPr>
              <a:t>a</a:t>
            </a:r>
            <a:r>
              <a:rPr lang="vi-VN" sz="1200" dirty="0" smtClean="0">
                <a:latin typeface="Calibri" pitchFamily="34" charset="0"/>
              </a:rPr>
              <a:t> </a:t>
            </a:r>
            <a:r>
              <a:rPr lang="vi-VN" sz="1200" dirty="0">
                <a:latin typeface="Calibri" pitchFamily="34" charset="0"/>
              </a:rPr>
              <a:t>ostalima, a da bi to postigao morao je u njega uložiti mnogo svoje vlastite snage i volje. Tako je Prsten postao izvorom velike moći za Saurona, ali je također bio i njegova slaba točka, jer </a:t>
            </a:r>
            <a:r>
              <a:rPr lang="hr-HR" sz="1200" dirty="0" smtClean="0">
                <a:latin typeface="Calibri" pitchFamily="34" charset="0"/>
              </a:rPr>
              <a:t>je</a:t>
            </a:r>
            <a:r>
              <a:rPr lang="vi-VN" sz="1200" dirty="0" smtClean="0">
                <a:latin typeface="Calibri" pitchFamily="34" charset="0"/>
              </a:rPr>
              <a:t> </a:t>
            </a:r>
            <a:r>
              <a:rPr lang="vi-VN" sz="1200" dirty="0">
                <a:latin typeface="Calibri" pitchFamily="34" charset="0"/>
              </a:rPr>
              <a:t>uništenje Prstena u vatrama Klete gore značilo i </a:t>
            </a:r>
            <a:r>
              <a:rPr lang="hr-HR" sz="1200" dirty="0" smtClean="0">
                <a:latin typeface="Calibri" pitchFamily="34" charset="0"/>
              </a:rPr>
              <a:t>njegovu</a:t>
            </a:r>
            <a:r>
              <a:rPr lang="vi-VN" sz="1200" dirty="0" smtClean="0">
                <a:latin typeface="Calibri" pitchFamily="34" charset="0"/>
              </a:rPr>
              <a:t> </a:t>
            </a:r>
            <a:r>
              <a:rPr lang="vi-VN" sz="1200" dirty="0">
                <a:latin typeface="Calibri" pitchFamily="34" charset="0"/>
              </a:rPr>
              <a:t>propast</a:t>
            </a:r>
            <a:r>
              <a:rPr lang="vi-VN" sz="1200" dirty="0" smtClean="0">
                <a:latin typeface="Calibri" pitchFamily="34" charset="0"/>
              </a:rPr>
              <a:t>.</a:t>
            </a:r>
            <a:r>
              <a:rPr lang="hr-HR" sz="1200" dirty="0" smtClean="0">
                <a:latin typeface="Calibri" pitchFamily="34" charset="0"/>
              </a:rPr>
              <a:t/>
            </a:r>
            <a:br>
              <a:rPr lang="hr-HR" sz="1200" dirty="0" smtClean="0">
                <a:latin typeface="Calibri" pitchFamily="34" charset="0"/>
              </a:rPr>
            </a:br>
            <a:r>
              <a:rPr lang="hr-HR" sz="1200" dirty="0">
                <a:latin typeface="Calibri" pitchFamily="34" charset="0"/>
              </a:rPr>
              <a:t/>
            </a:r>
            <a:br>
              <a:rPr lang="hr-HR" sz="1200" dirty="0">
                <a:latin typeface="Calibri" pitchFamily="34" charset="0"/>
              </a:rPr>
            </a:br>
            <a:r>
              <a:rPr lang="vi-VN" sz="1200" dirty="0">
                <a:latin typeface="Calibri" pitchFamily="34" charset="0"/>
              </a:rPr>
              <a:t>Gollum nekoć bijaše sasvim </a:t>
            </a:r>
            <a:r>
              <a:rPr lang="vi-VN" sz="1200" dirty="0" smtClean="0">
                <a:latin typeface="Calibri" pitchFamily="34" charset="0"/>
              </a:rPr>
              <a:t>običan</a:t>
            </a:r>
            <a:r>
              <a:rPr lang="hr-HR" sz="1200" dirty="0" smtClean="0">
                <a:latin typeface="Calibri" pitchFamily="34" charset="0"/>
              </a:rPr>
              <a:t> </a:t>
            </a:r>
            <a:r>
              <a:rPr lang="hr-HR" sz="1200" dirty="0" err="1" smtClean="0">
                <a:latin typeface="Calibri" pitchFamily="34" charset="0"/>
              </a:rPr>
              <a:t>hobit</a:t>
            </a:r>
            <a:r>
              <a:rPr lang="vi-VN" sz="1200" dirty="0" smtClean="0">
                <a:latin typeface="Calibri" pitchFamily="34" charset="0"/>
              </a:rPr>
              <a:t> </a:t>
            </a:r>
            <a:r>
              <a:rPr lang="vi-VN" sz="1200" dirty="0">
                <a:latin typeface="Calibri" pitchFamily="34" charset="0"/>
              </a:rPr>
              <a:t>koji se zvao Sméagol. Jednog </a:t>
            </a:r>
            <a:r>
              <a:rPr lang="hr-HR" sz="1200" dirty="0" smtClean="0">
                <a:latin typeface="Calibri" pitchFamily="34" charset="0"/>
              </a:rPr>
              <a:t>je </a:t>
            </a:r>
            <a:r>
              <a:rPr lang="vi-VN" sz="1200" dirty="0" smtClean="0">
                <a:latin typeface="Calibri" pitchFamily="34" charset="0"/>
              </a:rPr>
              <a:t>dana </a:t>
            </a:r>
            <a:r>
              <a:rPr lang="vi-VN" sz="1200" dirty="0">
                <a:latin typeface="Calibri" pitchFamily="34" charset="0"/>
              </a:rPr>
              <a:t>njegov prijatelj</a:t>
            </a:r>
            <a:r>
              <a:rPr lang="vi-VN" sz="1200" dirty="0" smtClean="0">
                <a:latin typeface="Calibri" pitchFamily="34" charset="0"/>
              </a:rPr>
              <a:t>,</a:t>
            </a:r>
            <a:r>
              <a:rPr lang="hr-HR" sz="1200" dirty="0" smtClean="0">
                <a:latin typeface="Calibri" pitchFamily="34" charset="0"/>
              </a:rPr>
              <a:t> </a:t>
            </a:r>
            <a:r>
              <a:rPr lang="hr-HR" sz="1200" dirty="0" err="1" smtClean="0">
                <a:latin typeface="Calibri" pitchFamily="34" charset="0"/>
              </a:rPr>
              <a:t>Déagol</a:t>
            </a:r>
            <a:r>
              <a:rPr lang="vi-VN" sz="1200" dirty="0" smtClean="0">
                <a:latin typeface="Calibri" pitchFamily="34" charset="0"/>
              </a:rPr>
              <a:t>, </a:t>
            </a:r>
            <a:r>
              <a:rPr lang="vi-VN" sz="1200" dirty="0">
                <a:latin typeface="Calibri" pitchFamily="34" charset="0"/>
              </a:rPr>
              <a:t>u </a:t>
            </a:r>
            <a:r>
              <a:rPr lang="vi-VN" sz="1200" dirty="0" smtClean="0">
                <a:latin typeface="Calibri" pitchFamily="34" charset="0"/>
              </a:rPr>
              <a:t>rijeci</a:t>
            </a:r>
            <a:r>
              <a:rPr lang="hr-HR" sz="1200" dirty="0" smtClean="0">
                <a:latin typeface="Calibri" pitchFamily="34" charset="0"/>
              </a:rPr>
              <a:t> </a:t>
            </a:r>
            <a:r>
              <a:rPr lang="hr-HR" sz="1200" dirty="0" err="1" smtClean="0">
                <a:latin typeface="Calibri" pitchFamily="34" charset="0"/>
              </a:rPr>
              <a:t>Anduinu</a:t>
            </a:r>
            <a:r>
              <a:rPr lang="hr-HR" sz="1200" dirty="0" smtClean="0">
                <a:latin typeface="Calibri" pitchFamily="34" charset="0"/>
              </a:rPr>
              <a:t>  (najduža rijeka u </a:t>
            </a:r>
            <a:r>
              <a:rPr lang="hr-HR" sz="1200" dirty="0" err="1" smtClean="0">
                <a:latin typeface="Calibri" pitchFamily="34" charset="0"/>
              </a:rPr>
              <a:t>Međuzemlju</a:t>
            </a:r>
            <a:r>
              <a:rPr lang="hr-HR" sz="1200" dirty="0" smtClean="0">
                <a:latin typeface="Calibri" pitchFamily="34" charset="0"/>
              </a:rPr>
              <a:t>) </a:t>
            </a:r>
            <a:r>
              <a:rPr lang="vi-VN" sz="1200" dirty="0" smtClean="0">
                <a:latin typeface="Calibri" pitchFamily="34" charset="0"/>
              </a:rPr>
              <a:t>prona</a:t>
            </a:r>
            <a:r>
              <a:rPr lang="hr-HR" sz="1200" dirty="0" err="1" smtClean="0">
                <a:latin typeface="Calibri" pitchFamily="34" charset="0"/>
              </a:rPr>
              <a:t>šao</a:t>
            </a:r>
            <a:r>
              <a:rPr lang="vi-VN" sz="1200" dirty="0" smtClean="0">
                <a:latin typeface="Calibri" pitchFamily="34" charset="0"/>
              </a:rPr>
              <a:t> </a:t>
            </a:r>
            <a:r>
              <a:rPr lang="hr-HR" sz="1200" dirty="0" err="1" smtClean="0">
                <a:latin typeface="Calibri" pitchFamily="34" charset="0"/>
              </a:rPr>
              <a:t>Sauronov</a:t>
            </a:r>
            <a:r>
              <a:rPr lang="hr-HR" sz="1200" dirty="0" smtClean="0">
                <a:latin typeface="Calibri" pitchFamily="34" charset="0"/>
              </a:rPr>
              <a:t> Jedinstveni P</a:t>
            </a:r>
            <a:r>
              <a:rPr lang="vi-VN" sz="1200" dirty="0" smtClean="0">
                <a:latin typeface="Calibri" pitchFamily="34" charset="0"/>
              </a:rPr>
              <a:t>rsten</a:t>
            </a:r>
            <a:r>
              <a:rPr lang="vi-VN" sz="1200" dirty="0">
                <a:latin typeface="Calibri" pitchFamily="34" charset="0"/>
              </a:rPr>
              <a:t>. Smeagol zbog zavisti ubija svog rođaka i oduzima mu </a:t>
            </a:r>
            <a:r>
              <a:rPr lang="hr-HR" sz="1200" dirty="0" smtClean="0">
                <a:latin typeface="Calibri" pitchFamily="34" charset="0"/>
              </a:rPr>
              <a:t>Prsten. </a:t>
            </a:r>
            <a:r>
              <a:rPr lang="vi-VN" sz="1200" dirty="0" smtClean="0">
                <a:latin typeface="Calibri" pitchFamily="34" charset="0"/>
              </a:rPr>
              <a:t>Zbog </a:t>
            </a:r>
            <a:r>
              <a:rPr lang="vi-VN" sz="1200" dirty="0">
                <a:latin typeface="Calibri" pitchFamily="34" charset="0"/>
              </a:rPr>
              <a:t>Prstenove moći Gollum poludi i uskoro ga ostali iz njegova sela protjeruju. Odvojen od svih Smeagolu Prsten produžuje život (oko 500 godina</a:t>
            </a:r>
            <a:r>
              <a:rPr lang="vi-VN" sz="1200" dirty="0" smtClean="0">
                <a:latin typeface="Calibri" pitchFamily="34" charset="0"/>
              </a:rPr>
              <a:t>)</a:t>
            </a:r>
            <a:r>
              <a:rPr lang="hr-HR" sz="1200" dirty="0" smtClean="0">
                <a:latin typeface="Calibri" pitchFamily="34" charset="0"/>
              </a:rPr>
              <a:t>,</a:t>
            </a:r>
            <a:r>
              <a:rPr lang="vi-VN" sz="1200" dirty="0" smtClean="0">
                <a:latin typeface="Calibri" pitchFamily="34" charset="0"/>
              </a:rPr>
              <a:t> </a:t>
            </a:r>
            <a:r>
              <a:rPr lang="vi-VN" sz="1200" dirty="0">
                <a:latin typeface="Calibri" pitchFamily="34" charset="0"/>
              </a:rPr>
              <a:t>ali ga </a:t>
            </a:r>
            <a:r>
              <a:rPr lang="hr-HR" sz="1200" dirty="0" smtClean="0">
                <a:latin typeface="Calibri" pitchFamily="34" charset="0"/>
              </a:rPr>
              <a:t>i </a:t>
            </a:r>
            <a:r>
              <a:rPr lang="vi-VN" sz="1200" dirty="0" smtClean="0">
                <a:latin typeface="Calibri" pitchFamily="34" charset="0"/>
              </a:rPr>
              <a:t>pretvara </a:t>
            </a:r>
            <a:r>
              <a:rPr lang="vi-VN" sz="1200" dirty="0">
                <a:latin typeface="Calibri" pitchFamily="34" charset="0"/>
              </a:rPr>
              <a:t>u </a:t>
            </a:r>
            <a:r>
              <a:rPr lang="hr-HR" sz="1200" dirty="0" smtClean="0">
                <a:latin typeface="Calibri" pitchFamily="34" charset="0"/>
              </a:rPr>
              <a:t>čudno </a:t>
            </a:r>
            <a:r>
              <a:rPr lang="vi-VN" sz="1200" dirty="0" smtClean="0">
                <a:latin typeface="Calibri" pitchFamily="34" charset="0"/>
              </a:rPr>
              <a:t>biće </a:t>
            </a:r>
            <a:r>
              <a:rPr lang="vi-VN" sz="1200" dirty="0">
                <a:latin typeface="Calibri" pitchFamily="34" charset="0"/>
              </a:rPr>
              <a:t>koje </a:t>
            </a:r>
            <a:r>
              <a:rPr lang="vi-VN" sz="1200" dirty="0" smtClean="0">
                <a:latin typeface="Calibri" pitchFamily="34" charset="0"/>
              </a:rPr>
              <a:t>znamo </a:t>
            </a:r>
            <a:r>
              <a:rPr lang="vi-VN" sz="1200" dirty="0">
                <a:latin typeface="Calibri" pitchFamily="34" charset="0"/>
              </a:rPr>
              <a:t>pod imenom Gollum</a:t>
            </a:r>
            <a:r>
              <a:rPr lang="vi-VN" sz="1200" dirty="0" smtClean="0">
                <a:latin typeface="Calibri" pitchFamily="34" charset="0"/>
              </a:rPr>
              <a:t>.</a:t>
            </a:r>
            <a:r>
              <a:rPr lang="hr-HR" sz="1200" dirty="0" smtClean="0">
                <a:latin typeface="Calibri" pitchFamily="34" charset="0"/>
              </a:rPr>
              <a:t/>
            </a:r>
            <a:br>
              <a:rPr lang="hr-HR" sz="1200" dirty="0" smtClean="0">
                <a:latin typeface="Calibri" pitchFamily="34" charset="0"/>
              </a:rPr>
            </a:br>
            <a:r>
              <a:rPr lang="hr-HR" sz="1200" dirty="0" smtClean="0">
                <a:latin typeface="Calibri" pitchFamily="34" charset="0"/>
              </a:rPr>
              <a:t/>
            </a:r>
            <a:br>
              <a:rPr lang="hr-HR" sz="1200" dirty="0" smtClean="0">
                <a:latin typeface="Calibri" pitchFamily="34" charset="0"/>
              </a:rPr>
            </a:br>
            <a:r>
              <a:rPr lang="hr-HR" sz="1200" dirty="0" smtClean="0">
                <a:latin typeface="Calibri" pitchFamily="34" charset="0"/>
              </a:rPr>
              <a:t>Internet je privlačan jer nam daje moć i kontrolu nad našom okolinom i drugim ljudima. Pretvaramo li se i mi zbog </a:t>
            </a:r>
            <a:r>
              <a:rPr lang="hr-HR" sz="1200" dirty="0" err="1" smtClean="0">
                <a:latin typeface="Calibri" pitchFamily="34" charset="0"/>
              </a:rPr>
              <a:t>interneta</a:t>
            </a:r>
            <a:r>
              <a:rPr lang="hr-HR" sz="1200" dirty="0" smtClean="0">
                <a:latin typeface="Calibri" pitchFamily="34" charset="0"/>
              </a:rPr>
              <a:t> u </a:t>
            </a:r>
            <a:r>
              <a:rPr lang="hr-HR" sz="1200" dirty="0" err="1" smtClean="0">
                <a:latin typeface="Calibri" pitchFamily="34" charset="0"/>
              </a:rPr>
              <a:t>Gollume</a:t>
            </a:r>
            <a:r>
              <a:rPr lang="hr-HR" sz="1200" dirty="0" smtClean="0">
                <a:latin typeface="Calibri" pitchFamily="34" charset="0"/>
              </a:rPr>
              <a:t>?</a:t>
            </a:r>
            <a:r>
              <a:rPr lang="hr-HR" sz="1200" dirty="0" smtClean="0">
                <a:latin typeface="+mn-lt"/>
              </a:rPr>
              <a:t/>
            </a:r>
            <a:br>
              <a:rPr lang="hr-HR" sz="1200" dirty="0" smtClean="0">
                <a:latin typeface="+mn-lt"/>
              </a:rPr>
            </a:br>
            <a:endParaRPr lang="en-US" sz="1200" dirty="0">
              <a:latin typeface="+mn-lt"/>
            </a:endParaRPr>
          </a:p>
        </p:txBody>
      </p:sp>
      <p:sp>
        <p:nvSpPr>
          <p:cNvPr id="3" name="Subtitle 2"/>
          <p:cNvSpPr>
            <a:spLocks noGrp="1"/>
          </p:cNvSpPr>
          <p:nvPr>
            <p:ph type="subTitle" idx="1"/>
          </p:nvPr>
        </p:nvSpPr>
        <p:spPr>
          <a:xfrm>
            <a:off x="1417748" y="5013176"/>
            <a:ext cx="6482581" cy="648072"/>
          </a:xfrm>
        </p:spPr>
        <p:txBody>
          <a:bodyPr>
            <a:normAutofit/>
          </a:bodyPr>
          <a:lstStyle/>
          <a:p>
            <a:r>
              <a:rPr lang="hr-HR" sz="1600" dirty="0">
                <a:solidFill>
                  <a:schemeClr val="tx1"/>
                </a:solidFill>
              </a:rPr>
              <a:t>Europski dom Zagreb, </a:t>
            </a:r>
            <a:r>
              <a:rPr lang="hr-HR" sz="1600" dirty="0" err="1">
                <a:solidFill>
                  <a:schemeClr val="tx1"/>
                </a:solidFill>
              </a:rPr>
              <a:t>Jurišićeva</a:t>
            </a:r>
            <a:r>
              <a:rPr lang="hr-HR" sz="1600" dirty="0">
                <a:solidFill>
                  <a:schemeClr val="tx1"/>
                </a:solidFill>
              </a:rPr>
              <a:t> </a:t>
            </a:r>
            <a:r>
              <a:rPr lang="hr-HR" sz="1600" dirty="0" smtClean="0">
                <a:solidFill>
                  <a:schemeClr val="tx1"/>
                </a:solidFill>
              </a:rPr>
              <a:t>1/I </a:t>
            </a:r>
          </a:p>
          <a:p>
            <a:r>
              <a:rPr lang="en-US" sz="1600" dirty="0" smtClean="0">
                <a:solidFill>
                  <a:schemeClr val="tx1"/>
                </a:solidFill>
              </a:rPr>
              <a:t>1</a:t>
            </a:r>
            <a:r>
              <a:rPr lang="hr-HR" sz="1600" dirty="0" smtClean="0">
                <a:solidFill>
                  <a:schemeClr val="tx1"/>
                </a:solidFill>
              </a:rPr>
              <a:t>1. svibnja 2017.</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599"/>
            <a:ext cx="9144000" cy="121416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82528" y="5580159"/>
            <a:ext cx="1168866" cy="101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45680" y="5510271"/>
            <a:ext cx="1148089" cy="118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5762201"/>
            <a:ext cx="1192708" cy="834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6"/>
          <p:cNvSpPr txBox="1">
            <a:spLocks noChangeArrowheads="1"/>
          </p:cNvSpPr>
          <p:nvPr/>
        </p:nvSpPr>
        <p:spPr bwMode="auto">
          <a:xfrm>
            <a:off x="3662536" y="6527735"/>
            <a:ext cx="2133600" cy="32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r-HR" sz="1000" b="1" dirty="0" smtClean="0">
                <a:latin typeface="+mj-lt"/>
              </a:rPr>
              <a:t>Projekt IP-2014-09-9730 (2015-2019)</a:t>
            </a:r>
            <a:endParaRPr lang="hr-HR" sz="1000" b="1" dirty="0">
              <a:latin typeface="+mj-lt"/>
            </a:endParaRPr>
          </a:p>
        </p:txBody>
      </p:sp>
      <p:sp>
        <p:nvSpPr>
          <p:cNvPr id="14" name="TextBox 25"/>
          <p:cNvSpPr txBox="1">
            <a:spLocks noChangeArrowheads="1"/>
          </p:cNvSpPr>
          <p:nvPr/>
        </p:nvSpPr>
        <p:spPr bwMode="auto">
          <a:xfrm>
            <a:off x="3635896" y="6670605"/>
            <a:ext cx="2046287" cy="32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r-HR" sz="1000" b="1" dirty="0">
                <a:latin typeface="+mj-lt"/>
              </a:rPr>
              <a:t> </a:t>
            </a:r>
            <a:r>
              <a:rPr lang="hr-HR" sz="1000" b="1" dirty="0" err="1">
                <a:latin typeface="+mj-lt"/>
              </a:rPr>
              <a:t>Croatian</a:t>
            </a:r>
            <a:r>
              <a:rPr lang="hr-HR" sz="1000" b="1" dirty="0">
                <a:latin typeface="+mj-lt"/>
              </a:rPr>
              <a:t> Science </a:t>
            </a:r>
            <a:r>
              <a:rPr lang="hr-HR" sz="1000" b="1" dirty="0" err="1">
                <a:latin typeface="+mj-lt"/>
              </a:rPr>
              <a:t>Foundation</a:t>
            </a:r>
            <a:endParaRPr lang="hr-HR" sz="1000" b="1" dirty="0">
              <a:latin typeface="+mj-lt"/>
            </a:endParaRPr>
          </a:p>
        </p:txBody>
      </p:sp>
      <p:sp>
        <p:nvSpPr>
          <p:cNvPr id="12" name="TextBox 11"/>
          <p:cNvSpPr txBox="1"/>
          <p:nvPr/>
        </p:nvSpPr>
        <p:spPr>
          <a:xfrm>
            <a:off x="10476656" y="2132856"/>
            <a:ext cx="184731" cy="369332"/>
          </a:xfrm>
          <a:prstGeom prst="rect">
            <a:avLst/>
          </a:prstGeom>
          <a:noFill/>
        </p:spPr>
        <p:txBody>
          <a:bodyPr wrap="none" rtlCol="0">
            <a:spAutoFit/>
          </a:bodyPr>
          <a:lstStyle/>
          <a:p>
            <a:endParaRPr lang="en-US" dirty="0"/>
          </a:p>
        </p:txBody>
      </p:sp>
      <p:pic>
        <p:nvPicPr>
          <p:cNvPr id="1026" name="Picture 1" descr="logo eph novi-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132031"/>
            <a:ext cx="5392496" cy="95315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2496" y="4276047"/>
            <a:ext cx="3083024" cy="7934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783" y="1628800"/>
            <a:ext cx="2523645" cy="1800200"/>
          </a:xfrm>
          <a:prstGeom prst="rect">
            <a:avLst/>
          </a:prstGeom>
        </p:spPr>
      </p:pic>
      <p:sp>
        <p:nvSpPr>
          <p:cNvPr id="6" name="TextBox 5"/>
          <p:cNvSpPr txBox="1"/>
          <p:nvPr/>
        </p:nvSpPr>
        <p:spPr>
          <a:xfrm>
            <a:off x="611560" y="3457024"/>
            <a:ext cx="1944216" cy="276999"/>
          </a:xfrm>
          <a:prstGeom prst="rect">
            <a:avLst/>
          </a:prstGeom>
          <a:noFill/>
        </p:spPr>
        <p:txBody>
          <a:bodyPr wrap="square" rtlCol="0">
            <a:spAutoFit/>
          </a:bodyPr>
          <a:lstStyle/>
          <a:p>
            <a:r>
              <a:rPr lang="en-US" sz="1200" dirty="0">
                <a:hlinkClick r:id="rId9"/>
              </a:rPr>
              <a:t>https://giphy.com</a:t>
            </a:r>
            <a:r>
              <a:rPr lang="en-US" sz="1200" dirty="0" smtClean="0">
                <a:hlinkClick r:id="rId9"/>
              </a:rPr>
              <a:t>/</a:t>
            </a:r>
            <a:r>
              <a:rPr lang="hr-HR" sz="1200" dirty="0" smtClean="0"/>
              <a:t> </a:t>
            </a:r>
            <a:endParaRPr lang="en-US" sz="1200" dirty="0"/>
          </a:p>
        </p:txBody>
      </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19724" y="1728409"/>
            <a:ext cx="688652" cy="594995"/>
          </a:xfrm>
          <a:prstGeom prst="rect">
            <a:avLst/>
          </a:prstGeom>
        </p:spPr>
      </p:pic>
      <p:sp>
        <p:nvSpPr>
          <p:cNvPr id="13" name="TextBox 12"/>
          <p:cNvSpPr txBox="1"/>
          <p:nvPr/>
        </p:nvSpPr>
        <p:spPr>
          <a:xfrm rot="2206570">
            <a:off x="2885999" y="2033665"/>
            <a:ext cx="936104" cy="215444"/>
          </a:xfrm>
          <a:prstGeom prst="rect">
            <a:avLst/>
          </a:prstGeom>
          <a:noFill/>
        </p:spPr>
        <p:txBody>
          <a:bodyPr wrap="square" rtlCol="0">
            <a:spAutoFit/>
          </a:bodyPr>
          <a:lstStyle/>
          <a:p>
            <a:r>
              <a:rPr lang="hr-HR" sz="800" dirty="0" err="1" smtClean="0"/>
              <a:t>internet</a:t>
            </a:r>
            <a:endParaRPr lang="en-US" sz="800" dirty="0"/>
          </a:p>
        </p:txBody>
      </p:sp>
      <p:sp>
        <p:nvSpPr>
          <p:cNvPr id="16" name="TextBox 15"/>
          <p:cNvSpPr txBox="1"/>
          <p:nvPr/>
        </p:nvSpPr>
        <p:spPr>
          <a:xfrm>
            <a:off x="5220072" y="6670605"/>
            <a:ext cx="1512168" cy="215444"/>
          </a:xfrm>
          <a:prstGeom prst="rect">
            <a:avLst/>
          </a:prstGeom>
          <a:noFill/>
        </p:spPr>
        <p:txBody>
          <a:bodyPr wrap="square" rtlCol="0">
            <a:spAutoFit/>
          </a:bodyPr>
          <a:lstStyle/>
          <a:p>
            <a:r>
              <a:rPr lang="en-US" sz="800" dirty="0">
                <a:hlinkClick r:id="rId11"/>
              </a:rPr>
              <a:t>http://alztauprotect.hiim.hr</a:t>
            </a:r>
            <a:r>
              <a:rPr lang="en-US" sz="800" dirty="0" smtClean="0">
                <a:hlinkClick r:id="rId11"/>
              </a:rPr>
              <a:t>/</a:t>
            </a:r>
            <a:r>
              <a:rPr lang="hr-HR" sz="800" dirty="0" smtClean="0"/>
              <a:t> </a:t>
            </a:r>
            <a:endParaRPr lang="en-US" sz="800" dirty="0"/>
          </a:p>
        </p:txBody>
      </p:sp>
    </p:spTree>
    <p:extLst>
      <p:ext uri="{BB962C8B-B14F-4D97-AF65-F5344CB8AC3E}">
        <p14:creationId xmlns:p14="http://schemas.microsoft.com/office/powerpoint/2010/main" val="37314521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116632"/>
            <a:ext cx="7056784" cy="6745728"/>
          </a:xfrm>
          <a:prstGeom prst="rect">
            <a:avLst/>
          </a:prstGeom>
        </p:spPr>
      </p:pic>
      <p:sp>
        <p:nvSpPr>
          <p:cNvPr id="5" name="Right Arrow 4"/>
          <p:cNvSpPr/>
          <p:nvPr/>
        </p:nvSpPr>
        <p:spPr>
          <a:xfrm>
            <a:off x="179512" y="1752938"/>
            <a:ext cx="1008112"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179512" y="3429000"/>
            <a:ext cx="1008112"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79512" y="4437112"/>
            <a:ext cx="1008112"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444208" y="6578188"/>
            <a:ext cx="2589555" cy="523220"/>
          </a:xfrm>
          <a:prstGeom prst="rect">
            <a:avLst/>
          </a:prstGeom>
          <a:noFill/>
        </p:spPr>
        <p:txBody>
          <a:bodyPr wrap="none" rtlCol="0">
            <a:spAutoFit/>
          </a:bodyPr>
          <a:lstStyle/>
          <a:p>
            <a:r>
              <a:rPr lang="hr-HR" sz="1400" dirty="0">
                <a:hlinkClick r:id="rId3"/>
              </a:rPr>
              <a:t>http://www.poliklinika-djeca.hr/</a:t>
            </a:r>
            <a:r>
              <a:rPr lang="hr-HR" sz="1400" dirty="0"/>
              <a:t> </a:t>
            </a:r>
          </a:p>
          <a:p>
            <a:endParaRPr lang="en-US" sz="1400" dirty="0"/>
          </a:p>
        </p:txBody>
      </p:sp>
    </p:spTree>
    <p:extLst>
      <p:ext uri="{BB962C8B-B14F-4D97-AF65-F5344CB8AC3E}">
        <p14:creationId xmlns:p14="http://schemas.microsoft.com/office/powerpoint/2010/main" val="18845349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1584176"/>
          </a:xfrm>
        </p:spPr>
        <p:txBody>
          <a:bodyPr>
            <a:normAutofit fontScale="90000"/>
          </a:bodyPr>
          <a:lstStyle/>
          <a:p>
            <a:r>
              <a:rPr lang="hr-HR" b="1" dirty="0"/>
              <a:t>N</a:t>
            </a:r>
            <a:r>
              <a:rPr lang="en-US" b="1" dirty="0" err="1" smtClean="0"/>
              <a:t>asilje</a:t>
            </a:r>
            <a:r>
              <a:rPr lang="en-US" b="1" dirty="0" smtClean="0"/>
              <a:t> </a:t>
            </a:r>
            <a:r>
              <a:rPr lang="en-US" b="1" dirty="0" err="1"/>
              <a:t>preko</a:t>
            </a:r>
            <a:r>
              <a:rPr lang="en-US" b="1" dirty="0"/>
              <a:t> </a:t>
            </a:r>
            <a:r>
              <a:rPr lang="en-US" b="1" dirty="0" err="1"/>
              <a:t>interneta</a:t>
            </a:r>
            <a:r>
              <a:rPr lang="en-US" b="1" dirty="0"/>
              <a:t> – </a:t>
            </a:r>
            <a:r>
              <a:rPr lang="en-US" b="1" dirty="0" err="1"/>
              <a:t>cyberbullying</a:t>
            </a:r>
            <a:r>
              <a:rPr lang="en-US" b="1" dirty="0"/>
              <a:t/>
            </a:r>
            <a:br>
              <a:rPr lang="en-US" b="1" dirty="0"/>
            </a:br>
            <a:endParaRPr lang="en-US" dirty="0"/>
          </a:p>
        </p:txBody>
      </p:sp>
      <p:sp>
        <p:nvSpPr>
          <p:cNvPr id="3" name="Content Placeholder 2"/>
          <p:cNvSpPr>
            <a:spLocks noGrp="1"/>
          </p:cNvSpPr>
          <p:nvPr>
            <p:ph idx="1"/>
          </p:nvPr>
        </p:nvSpPr>
        <p:spPr>
          <a:xfrm>
            <a:off x="457200" y="1600201"/>
            <a:ext cx="3898776" cy="892696"/>
          </a:xfrm>
        </p:spPr>
        <p:txBody>
          <a:bodyPr>
            <a:normAutofit fontScale="85000" lnSpcReduction="10000"/>
          </a:bodyPr>
          <a:lstStyle/>
          <a:p>
            <a:r>
              <a:rPr lang="hr-HR" dirty="0" smtClean="0"/>
              <a:t>Gordana Buljan-</a:t>
            </a:r>
            <a:r>
              <a:rPr lang="hr-HR" dirty="0" err="1" smtClean="0"/>
              <a:t>Flander</a:t>
            </a:r>
            <a:r>
              <a:rPr lang="hr-HR" dirty="0" smtClean="0"/>
              <a:t> i suradnici 2007.</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2627197"/>
            <a:ext cx="2448272" cy="184110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610798"/>
            <a:ext cx="4104456" cy="5130570"/>
          </a:xfrm>
          <a:prstGeom prst="rect">
            <a:avLst/>
          </a:prstGeom>
        </p:spPr>
      </p:pic>
      <p:sp>
        <p:nvSpPr>
          <p:cNvPr id="6" name="TextBox 5"/>
          <p:cNvSpPr txBox="1"/>
          <p:nvPr/>
        </p:nvSpPr>
        <p:spPr>
          <a:xfrm>
            <a:off x="251520" y="6381328"/>
            <a:ext cx="2589555" cy="523220"/>
          </a:xfrm>
          <a:prstGeom prst="rect">
            <a:avLst/>
          </a:prstGeom>
          <a:noFill/>
        </p:spPr>
        <p:txBody>
          <a:bodyPr wrap="none" rtlCol="0">
            <a:spAutoFit/>
          </a:bodyPr>
          <a:lstStyle/>
          <a:p>
            <a:r>
              <a:rPr lang="hr-HR" sz="1400" dirty="0">
                <a:hlinkClick r:id="rId4"/>
              </a:rPr>
              <a:t>http://www.poliklinika-djeca.hr/</a:t>
            </a:r>
            <a:r>
              <a:rPr lang="hr-HR" sz="1400" dirty="0"/>
              <a:t> </a:t>
            </a:r>
          </a:p>
          <a:p>
            <a:endParaRPr lang="en-US" sz="1400" dirty="0"/>
          </a:p>
        </p:txBody>
      </p:sp>
    </p:spTree>
    <p:extLst>
      <p:ext uri="{BB962C8B-B14F-4D97-AF65-F5344CB8AC3E}">
        <p14:creationId xmlns:p14="http://schemas.microsoft.com/office/powerpoint/2010/main" val="26697428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980728"/>
            <a:ext cx="7863952" cy="3842732"/>
          </a:xfrm>
          <a:prstGeom prst="rect">
            <a:avLst/>
          </a:prstGeom>
        </p:spPr>
      </p:pic>
      <p:sp>
        <p:nvSpPr>
          <p:cNvPr id="5" name="Right Arrow 4"/>
          <p:cNvSpPr/>
          <p:nvPr/>
        </p:nvSpPr>
        <p:spPr>
          <a:xfrm>
            <a:off x="179512" y="4509120"/>
            <a:ext cx="1008112"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179512" y="3356992"/>
            <a:ext cx="1008112"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79512" y="2686070"/>
            <a:ext cx="1008112"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79512" y="2132856"/>
            <a:ext cx="1008112"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444208" y="6456849"/>
            <a:ext cx="2589555" cy="523220"/>
          </a:xfrm>
          <a:prstGeom prst="rect">
            <a:avLst/>
          </a:prstGeom>
          <a:noFill/>
        </p:spPr>
        <p:txBody>
          <a:bodyPr wrap="none" rtlCol="0">
            <a:spAutoFit/>
          </a:bodyPr>
          <a:lstStyle/>
          <a:p>
            <a:r>
              <a:rPr lang="hr-HR" sz="1400" dirty="0">
                <a:hlinkClick r:id="rId3"/>
              </a:rPr>
              <a:t>http://www.poliklinika-djeca.hr/</a:t>
            </a:r>
            <a:r>
              <a:rPr lang="hr-HR" sz="1400" dirty="0"/>
              <a:t> </a:t>
            </a:r>
          </a:p>
          <a:p>
            <a:endParaRPr lang="en-US" sz="1400" dirty="0"/>
          </a:p>
        </p:txBody>
      </p:sp>
      <p:pic>
        <p:nvPicPr>
          <p:cNvPr id="10"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59632" y="5046032"/>
            <a:ext cx="2651760" cy="1104900"/>
          </a:xfrm>
        </p:spPr>
      </p:pic>
      <p:sp>
        <p:nvSpPr>
          <p:cNvPr id="11" name="TextBox 10"/>
          <p:cNvSpPr txBox="1"/>
          <p:nvPr/>
        </p:nvSpPr>
        <p:spPr>
          <a:xfrm>
            <a:off x="1187624" y="6244421"/>
            <a:ext cx="2808312" cy="461665"/>
          </a:xfrm>
          <a:prstGeom prst="rect">
            <a:avLst/>
          </a:prstGeom>
          <a:noFill/>
        </p:spPr>
        <p:txBody>
          <a:bodyPr wrap="square" rtlCol="0">
            <a:spAutoFit/>
          </a:bodyPr>
          <a:lstStyle/>
          <a:p>
            <a:r>
              <a:rPr lang="en-US" sz="1200" dirty="0">
                <a:hlinkClick r:id="rId5"/>
              </a:rPr>
              <a:t>http://</a:t>
            </a:r>
            <a:r>
              <a:rPr lang="en-US" sz="1200" dirty="0" smtClean="0">
                <a:hlinkClick r:id="rId5"/>
              </a:rPr>
              <a:t>www.abihm.org/digital-dementia-and-internet-addiction</a:t>
            </a:r>
            <a:r>
              <a:rPr lang="hr-HR" sz="1200" dirty="0" smtClean="0"/>
              <a:t> </a:t>
            </a:r>
            <a:endParaRPr lang="en-US" sz="1200" dirty="0"/>
          </a:p>
        </p:txBody>
      </p:sp>
    </p:spTree>
    <p:extLst>
      <p:ext uri="{BB962C8B-B14F-4D97-AF65-F5344CB8AC3E}">
        <p14:creationId xmlns:p14="http://schemas.microsoft.com/office/powerpoint/2010/main" val="28298842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7648"/>
            <a:ext cx="8229600" cy="1143000"/>
          </a:xfrm>
        </p:spPr>
        <p:txBody>
          <a:bodyPr/>
          <a:lstStyle/>
          <a:p>
            <a:r>
              <a:rPr lang="hr-HR" dirty="0" smtClean="0"/>
              <a:t>Zaključci istraživanja</a:t>
            </a:r>
            <a:endParaRPr lang="en-US" dirty="0"/>
          </a:p>
        </p:txBody>
      </p:sp>
      <p:sp>
        <p:nvSpPr>
          <p:cNvPr id="3" name="Content Placeholder 2"/>
          <p:cNvSpPr>
            <a:spLocks noGrp="1"/>
          </p:cNvSpPr>
          <p:nvPr>
            <p:ph idx="1"/>
          </p:nvPr>
        </p:nvSpPr>
        <p:spPr>
          <a:xfrm>
            <a:off x="683568" y="1111033"/>
            <a:ext cx="8229600" cy="5774351"/>
          </a:xfrm>
        </p:spPr>
        <p:txBody>
          <a:bodyPr>
            <a:normAutofit fontScale="55000" lnSpcReduction="20000"/>
          </a:bodyPr>
          <a:lstStyle/>
          <a:p>
            <a:r>
              <a:rPr lang="hr-HR" dirty="0"/>
              <a:t>P</a:t>
            </a:r>
            <a:r>
              <a:rPr lang="hr-HR" dirty="0" smtClean="0"/>
              <a:t>utem </a:t>
            </a:r>
            <a:r>
              <a:rPr lang="hr-HR" dirty="0"/>
              <a:t>društvenih mreža </a:t>
            </a:r>
            <a:r>
              <a:rPr lang="hr-HR" dirty="0" smtClean="0"/>
              <a:t>djeca (i ljudi </a:t>
            </a:r>
            <a:r>
              <a:rPr lang="hr-HR" dirty="0" err="1" smtClean="0"/>
              <a:t>ošćenito</a:t>
            </a:r>
            <a:r>
              <a:rPr lang="hr-HR" dirty="0" smtClean="0"/>
              <a:t>) lakše </a:t>
            </a:r>
            <a:r>
              <a:rPr lang="hr-HR" dirty="0"/>
              <a:t>nešto komentiraju bez razmišljanja (podrugljivo) jer nema direktne interakcije licem u </a:t>
            </a:r>
            <a:r>
              <a:rPr lang="hr-HR" dirty="0" smtClean="0"/>
              <a:t>lice (razlog </a:t>
            </a:r>
            <a:r>
              <a:rPr lang="hr-HR" dirty="0"/>
              <a:t>je stvaranje </a:t>
            </a:r>
            <a:r>
              <a:rPr lang="hr-HR" u="sng" dirty="0"/>
              <a:t>lažnog osjećaja </a:t>
            </a:r>
            <a:r>
              <a:rPr lang="hr-HR" u="sng" dirty="0" smtClean="0"/>
              <a:t>zaštićenosti</a:t>
            </a:r>
            <a:r>
              <a:rPr lang="hr-HR" dirty="0" smtClean="0"/>
              <a:t> pa se ponašaju </a:t>
            </a:r>
            <a:r>
              <a:rPr lang="hr-HR" dirty="0"/>
              <a:t>na način na koji se nikada ne bi ponašali u stvarnom </a:t>
            </a:r>
            <a:r>
              <a:rPr lang="hr-HR" dirty="0" smtClean="0"/>
              <a:t>životu)</a:t>
            </a:r>
          </a:p>
          <a:p>
            <a:endParaRPr lang="hr-HR" dirty="0"/>
          </a:p>
          <a:p>
            <a:r>
              <a:rPr lang="hr-HR" dirty="0" smtClean="0"/>
              <a:t>Korištenje </a:t>
            </a:r>
            <a:r>
              <a:rPr lang="hr-HR" dirty="0"/>
              <a:t>digitalnih tehnologija omogućuje djeci da ostanu anonimna te im ta </a:t>
            </a:r>
            <a:r>
              <a:rPr lang="hr-HR" u="sng" dirty="0"/>
              <a:t>„anonimnost“ daje osjećaj da se nekažnjeno mogu nasilno ponašati</a:t>
            </a:r>
            <a:r>
              <a:rPr lang="hr-HR" dirty="0"/>
              <a:t>. Velikom broju djece upravo ta činjenica služi kao poticaj da se nasilno ponašaju, iako u stvarnom svijetu vrlo vjerojatno ne bi bila </a:t>
            </a:r>
            <a:r>
              <a:rPr lang="hr-HR" dirty="0" smtClean="0"/>
              <a:t>nasilna.</a:t>
            </a:r>
          </a:p>
          <a:p>
            <a:endParaRPr lang="hr-HR" dirty="0"/>
          </a:p>
          <a:p>
            <a:r>
              <a:rPr lang="hr-HR" dirty="0" smtClean="0"/>
              <a:t>Prednost </a:t>
            </a:r>
            <a:r>
              <a:rPr lang="hr-HR" dirty="0"/>
              <a:t>društvenih mreža je svakako u tome što možemo održavati kontakte sa ljudima iz udaljenih dijelova svijeta. No u konačnici je </a:t>
            </a:r>
            <a:r>
              <a:rPr lang="hr-HR" dirty="0" smtClean="0"/>
              <a:t>ključan </a:t>
            </a:r>
            <a:r>
              <a:rPr lang="hr-HR" dirty="0"/>
              <a:t>bliski susret s drugim ljudima, kontakt licem u </a:t>
            </a:r>
            <a:r>
              <a:rPr lang="hr-HR" dirty="0" smtClean="0"/>
              <a:t>lice.</a:t>
            </a:r>
          </a:p>
          <a:p>
            <a:endParaRPr lang="hr-HR" dirty="0" smtClean="0"/>
          </a:p>
          <a:p>
            <a:r>
              <a:rPr lang="hr-HR" dirty="0" smtClean="0"/>
              <a:t>Zabrinjava sve veća </a:t>
            </a:r>
            <a:r>
              <a:rPr lang="hr-HR" dirty="0"/>
              <a:t>izloženosti seksualnom sadržaju putem </a:t>
            </a:r>
            <a:r>
              <a:rPr lang="hr-HR" dirty="0" smtClean="0"/>
              <a:t>Interneta: najnovije istraživanje pokazalo je da je </a:t>
            </a:r>
            <a:r>
              <a:rPr lang="hr-HR" u="sng" dirty="0" smtClean="0"/>
              <a:t>čak </a:t>
            </a:r>
            <a:r>
              <a:rPr lang="hr-HR" u="sng" dirty="0"/>
              <a:t>54% djece i mladih na webu bilo izloženo fotografijama seksualnog sadržaja, a da to nisu htjeli</a:t>
            </a:r>
            <a:r>
              <a:rPr lang="hr-HR" dirty="0"/>
              <a:t> (podatci Poliklinike za zaštitu djece </a:t>
            </a:r>
            <a:r>
              <a:rPr lang="hr-HR" dirty="0" smtClean="0"/>
              <a:t>i mladih Grada Zagreba);</a:t>
            </a:r>
          </a:p>
          <a:p>
            <a:endParaRPr lang="hr-HR" dirty="0" smtClean="0"/>
          </a:p>
          <a:p>
            <a:r>
              <a:rPr lang="hr-HR" dirty="0" smtClean="0"/>
              <a:t>Budući da djeca mlađih dobnih skupina slabije razlikuju jasno virtualni svijet od stvarnoga, ranjiva su i vrlo sugestibilna, pa ih vršnjački </a:t>
            </a:r>
            <a:r>
              <a:rPr lang="hr-HR" i="1" dirty="0" err="1" smtClean="0"/>
              <a:t>cyberbullying</a:t>
            </a:r>
            <a:r>
              <a:rPr lang="hr-HR" dirty="0" smtClean="0"/>
              <a:t> ih može potaknuti na </a:t>
            </a:r>
            <a:r>
              <a:rPr lang="hr-HR" dirty="0" err="1" smtClean="0"/>
              <a:t>samodestruktivno</a:t>
            </a:r>
            <a:r>
              <a:rPr lang="hr-HR" dirty="0" smtClean="0"/>
              <a:t> ponašanje (npr. igrica </a:t>
            </a:r>
            <a:r>
              <a:rPr lang="hr-HR" i="1" u="sng" dirty="0" err="1" smtClean="0"/>
              <a:t>Blue</a:t>
            </a:r>
            <a:r>
              <a:rPr lang="hr-HR" i="1" u="sng" dirty="0" smtClean="0"/>
              <a:t> </a:t>
            </a:r>
            <a:r>
              <a:rPr lang="hr-HR" i="1" u="sng" dirty="0" err="1" smtClean="0"/>
              <a:t>whale</a:t>
            </a:r>
            <a:r>
              <a:rPr lang="hr-HR" dirty="0" smtClean="0"/>
              <a:t>)</a:t>
            </a:r>
          </a:p>
          <a:p>
            <a:endParaRPr lang="en-US" dirty="0"/>
          </a:p>
          <a:p>
            <a:endParaRPr lang="en-US" dirty="0"/>
          </a:p>
        </p:txBody>
      </p:sp>
      <p:sp>
        <p:nvSpPr>
          <p:cNvPr id="4" name="Right Arrow 3"/>
          <p:cNvSpPr/>
          <p:nvPr/>
        </p:nvSpPr>
        <p:spPr>
          <a:xfrm>
            <a:off x="229814" y="4653136"/>
            <a:ext cx="645436" cy="4320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444208" y="6578188"/>
            <a:ext cx="2589555" cy="523220"/>
          </a:xfrm>
          <a:prstGeom prst="rect">
            <a:avLst/>
          </a:prstGeom>
          <a:noFill/>
        </p:spPr>
        <p:txBody>
          <a:bodyPr wrap="none" rtlCol="0">
            <a:spAutoFit/>
          </a:bodyPr>
          <a:lstStyle/>
          <a:p>
            <a:r>
              <a:rPr lang="hr-HR" sz="1400" dirty="0">
                <a:hlinkClick r:id="rId2"/>
              </a:rPr>
              <a:t>http://www.poliklinika-djeca.hr/</a:t>
            </a:r>
            <a:r>
              <a:rPr lang="hr-HR" sz="1400" dirty="0"/>
              <a:t> </a:t>
            </a:r>
          </a:p>
          <a:p>
            <a:endParaRPr lang="en-US" sz="1400" dirty="0"/>
          </a:p>
        </p:txBody>
      </p:sp>
    </p:spTree>
    <p:extLst>
      <p:ext uri="{BB962C8B-B14F-4D97-AF65-F5344CB8AC3E}">
        <p14:creationId xmlns:p14="http://schemas.microsoft.com/office/powerpoint/2010/main" val="23129848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21046"/>
            <a:ext cx="7510622" cy="6836954"/>
          </a:xfrm>
          <a:prstGeom prst="rect">
            <a:avLst/>
          </a:prstGeom>
        </p:spPr>
      </p:pic>
      <p:sp>
        <p:nvSpPr>
          <p:cNvPr id="5" name="TextBox 4"/>
          <p:cNvSpPr txBox="1"/>
          <p:nvPr/>
        </p:nvSpPr>
        <p:spPr>
          <a:xfrm>
            <a:off x="6444208" y="6456849"/>
            <a:ext cx="2589555" cy="523220"/>
          </a:xfrm>
          <a:prstGeom prst="rect">
            <a:avLst/>
          </a:prstGeom>
          <a:noFill/>
        </p:spPr>
        <p:txBody>
          <a:bodyPr wrap="none" rtlCol="0">
            <a:spAutoFit/>
          </a:bodyPr>
          <a:lstStyle/>
          <a:p>
            <a:r>
              <a:rPr lang="hr-HR" sz="1400" dirty="0">
                <a:hlinkClick r:id="rId3"/>
              </a:rPr>
              <a:t>http://www.poliklinika-djeca.hr/</a:t>
            </a:r>
            <a:r>
              <a:rPr lang="hr-HR" sz="1400" dirty="0"/>
              <a:t> </a:t>
            </a:r>
          </a:p>
          <a:p>
            <a:endParaRPr lang="en-US" sz="1400" dirty="0"/>
          </a:p>
        </p:txBody>
      </p:sp>
      <p:sp>
        <p:nvSpPr>
          <p:cNvPr id="6" name="Right Arrow 5"/>
          <p:cNvSpPr/>
          <p:nvPr/>
        </p:nvSpPr>
        <p:spPr>
          <a:xfrm>
            <a:off x="107504" y="1310951"/>
            <a:ext cx="645436" cy="4320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40013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16632"/>
            <a:ext cx="7023592" cy="6741368"/>
          </a:xfrm>
          <a:prstGeom prst="rect">
            <a:avLst/>
          </a:prstGeom>
        </p:spPr>
      </p:pic>
      <p:sp>
        <p:nvSpPr>
          <p:cNvPr id="5" name="TextBox 4"/>
          <p:cNvSpPr txBox="1"/>
          <p:nvPr/>
        </p:nvSpPr>
        <p:spPr>
          <a:xfrm>
            <a:off x="6444208" y="6578188"/>
            <a:ext cx="2589555" cy="523220"/>
          </a:xfrm>
          <a:prstGeom prst="rect">
            <a:avLst/>
          </a:prstGeom>
          <a:noFill/>
        </p:spPr>
        <p:txBody>
          <a:bodyPr wrap="none" rtlCol="0">
            <a:spAutoFit/>
          </a:bodyPr>
          <a:lstStyle/>
          <a:p>
            <a:r>
              <a:rPr lang="hr-HR" sz="1400" dirty="0">
                <a:hlinkClick r:id="rId3"/>
              </a:rPr>
              <a:t>http://www.poliklinika-djeca.hr/</a:t>
            </a:r>
            <a:r>
              <a:rPr lang="hr-HR" sz="1400" dirty="0"/>
              <a:t> </a:t>
            </a:r>
          </a:p>
          <a:p>
            <a:endParaRPr lang="en-US" sz="1400" dirty="0"/>
          </a:p>
        </p:txBody>
      </p:sp>
      <p:sp>
        <p:nvSpPr>
          <p:cNvPr id="6" name="Right Arrow 5"/>
          <p:cNvSpPr/>
          <p:nvPr/>
        </p:nvSpPr>
        <p:spPr>
          <a:xfrm>
            <a:off x="86202" y="6237312"/>
            <a:ext cx="645436" cy="4320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92821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8229600" cy="1143000"/>
          </a:xfrm>
        </p:spPr>
        <p:txBody>
          <a:bodyPr>
            <a:normAutofit fontScale="90000"/>
          </a:bodyPr>
          <a:lstStyle/>
          <a:p>
            <a:r>
              <a:rPr lang="hr-HR" dirty="0" smtClean="0"/>
              <a:t>Preporuke Američke pedijatrijske akademije (AAP) 21. listopada 2016.</a:t>
            </a:r>
            <a:endParaRPr lang="en-US" dirty="0"/>
          </a:p>
        </p:txBody>
      </p:sp>
      <p:sp>
        <p:nvSpPr>
          <p:cNvPr id="3" name="Content Placeholder 2"/>
          <p:cNvSpPr>
            <a:spLocks noGrp="1"/>
          </p:cNvSpPr>
          <p:nvPr>
            <p:ph idx="1"/>
          </p:nvPr>
        </p:nvSpPr>
        <p:spPr>
          <a:xfrm>
            <a:off x="-252536" y="1325960"/>
            <a:ext cx="9361040" cy="5487416"/>
          </a:xfrm>
        </p:spPr>
        <p:txBody>
          <a:bodyPr>
            <a:noAutofit/>
          </a:bodyPr>
          <a:lstStyle/>
          <a:p>
            <a:r>
              <a:rPr lang="en-US" sz="1600" dirty="0"/>
              <a:t>Today's generation of children and adolescents is growing up immersed in media. This includes platforms that allow users to both consume and create content, including broadcast and streamed television and movies, sedentary and active video games, social and interactive </a:t>
            </a:r>
            <a:r>
              <a:rPr lang="en-US" sz="1600" dirty="0" smtClean="0"/>
              <a:t>media </a:t>
            </a:r>
            <a:r>
              <a:rPr lang="en-US" sz="1600" dirty="0"/>
              <a:t>that can be creative and engaging, and even highly immersive virtual </a:t>
            </a:r>
            <a:r>
              <a:rPr lang="en-US" sz="1600" dirty="0" smtClean="0"/>
              <a:t>reality</a:t>
            </a:r>
            <a:r>
              <a:rPr lang="hr-HR" sz="1600" dirty="0" smtClean="0"/>
              <a:t>.</a:t>
            </a:r>
          </a:p>
          <a:p>
            <a:endParaRPr lang="hr-HR" sz="1600" dirty="0"/>
          </a:p>
          <a:p>
            <a:r>
              <a:rPr lang="hr-HR" sz="1600" b="1" dirty="0" smtClean="0"/>
              <a:t>AAP </a:t>
            </a:r>
            <a:r>
              <a:rPr lang="hr-HR" sz="1600" b="1" dirty="0" err="1" smtClean="0"/>
              <a:t>recommendations</a:t>
            </a:r>
            <a:r>
              <a:rPr lang="hr-HR" sz="1600" dirty="0" smtClean="0"/>
              <a:t>:</a:t>
            </a:r>
          </a:p>
          <a:p>
            <a:r>
              <a:rPr lang="en-US" sz="1600" dirty="0"/>
              <a:t>For </a:t>
            </a:r>
            <a:r>
              <a:rPr lang="en-US" sz="1600" b="1" u="sng" dirty="0"/>
              <a:t>children younger than 18 months, avoid use of screen media</a:t>
            </a:r>
            <a:r>
              <a:rPr lang="en-US" sz="1600" u="sng" dirty="0"/>
              <a:t> </a:t>
            </a:r>
            <a:r>
              <a:rPr lang="en-US" sz="1600" dirty="0"/>
              <a:t>other than video-chatting. Parents of children 18 to 24 months of age who want to introduce digital media should choose high-quality programming, and watch it with their children to help them understand what they're seeing. </a:t>
            </a:r>
          </a:p>
          <a:p>
            <a:r>
              <a:rPr lang="en-US" sz="1600" dirty="0"/>
              <a:t>For children ages </a:t>
            </a:r>
            <a:r>
              <a:rPr lang="en-US" sz="1600" b="1" u="sng" dirty="0"/>
              <a:t>2 to 5 years, limit screen use to 1 hour per day of high-quality programs</a:t>
            </a:r>
            <a:r>
              <a:rPr lang="en-US" sz="1600" dirty="0"/>
              <a:t>. Parents should co-view media with children to help them understand what they are seeing and apply it to the world around them.</a:t>
            </a:r>
          </a:p>
          <a:p>
            <a:r>
              <a:rPr lang="en-US" sz="1600" dirty="0"/>
              <a:t>For children </a:t>
            </a:r>
            <a:r>
              <a:rPr lang="en-US" sz="1600" b="1" u="sng" dirty="0"/>
              <a:t>ages 6 and older, place consistent limits on the time spent using media</a:t>
            </a:r>
            <a:r>
              <a:rPr lang="en-US" sz="1600" dirty="0"/>
              <a:t>, and the types of media, and make sure media does not take the place of adequate sleep, physical activity and other behaviors essential to health.  </a:t>
            </a:r>
          </a:p>
          <a:p>
            <a:r>
              <a:rPr lang="en-US" sz="1600" b="1" u="sng" dirty="0"/>
              <a:t>Designate media-free times together</a:t>
            </a:r>
            <a:r>
              <a:rPr lang="en-US" sz="1600" dirty="0"/>
              <a:t>, such as dinner or driving, </a:t>
            </a:r>
            <a:r>
              <a:rPr lang="en-US" sz="1600" b="1" u="sng" dirty="0"/>
              <a:t>as well as media-free locations at home</a:t>
            </a:r>
            <a:r>
              <a:rPr lang="en-US" sz="1600" dirty="0"/>
              <a:t>, such as bedrooms. </a:t>
            </a:r>
          </a:p>
          <a:p>
            <a:r>
              <a:rPr lang="en-US" sz="1600" b="1" u="sng" dirty="0"/>
              <a:t>Have ongoing communication about online citizenship and safety, including treating others with respect online and offline</a:t>
            </a:r>
            <a:r>
              <a:rPr lang="en-US" sz="1600" dirty="0"/>
              <a:t>. </a:t>
            </a:r>
          </a:p>
          <a:p>
            <a:endParaRPr lang="en-US" sz="1600" dirty="0"/>
          </a:p>
        </p:txBody>
      </p:sp>
      <p:sp>
        <p:nvSpPr>
          <p:cNvPr id="4" name="TextBox 3"/>
          <p:cNvSpPr txBox="1"/>
          <p:nvPr/>
        </p:nvSpPr>
        <p:spPr>
          <a:xfrm>
            <a:off x="5508104" y="6453336"/>
            <a:ext cx="3456384" cy="276999"/>
          </a:xfrm>
          <a:prstGeom prst="rect">
            <a:avLst/>
          </a:prstGeom>
          <a:noFill/>
        </p:spPr>
        <p:txBody>
          <a:bodyPr wrap="square" rtlCol="0">
            <a:spAutoFit/>
          </a:bodyPr>
          <a:lstStyle/>
          <a:p>
            <a:r>
              <a:rPr lang="en-US" sz="1200" dirty="0">
                <a:hlinkClick r:id="rId2"/>
              </a:rPr>
              <a:t>https://</a:t>
            </a:r>
            <a:r>
              <a:rPr lang="en-US" sz="1200" dirty="0" smtClean="0">
                <a:hlinkClick r:id="rId2"/>
              </a:rPr>
              <a:t>www.aap.org/en-us/Pages/Default.aspx</a:t>
            </a:r>
            <a:r>
              <a:rPr lang="hr-HR" sz="1200" dirty="0" smtClean="0"/>
              <a:t> </a:t>
            </a:r>
            <a:endParaRPr lang="en-US" sz="1200" dirty="0"/>
          </a:p>
        </p:txBody>
      </p:sp>
    </p:spTree>
    <p:extLst>
      <p:ext uri="{BB962C8B-B14F-4D97-AF65-F5344CB8AC3E}">
        <p14:creationId xmlns:p14="http://schemas.microsoft.com/office/powerpoint/2010/main" val="26536444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8229600" cy="1143000"/>
          </a:xfrm>
        </p:spPr>
        <p:txBody>
          <a:bodyPr/>
          <a:lstStyle/>
          <a:p>
            <a:r>
              <a:rPr lang="hr-HR" dirty="0" smtClean="0"/>
              <a:t>Škole i nastavnici (učitelji) 1</a:t>
            </a:r>
            <a:endParaRPr lang="en-US" dirty="0"/>
          </a:p>
        </p:txBody>
      </p:sp>
      <p:sp>
        <p:nvSpPr>
          <p:cNvPr id="3" name="Content Placeholder 2"/>
          <p:cNvSpPr>
            <a:spLocks noGrp="1"/>
          </p:cNvSpPr>
          <p:nvPr>
            <p:ph idx="1"/>
          </p:nvPr>
        </p:nvSpPr>
        <p:spPr>
          <a:xfrm>
            <a:off x="-288032" y="908720"/>
            <a:ext cx="6012160" cy="6048672"/>
          </a:xfrm>
        </p:spPr>
        <p:txBody>
          <a:bodyPr>
            <a:noAutofit/>
          </a:bodyPr>
          <a:lstStyle/>
          <a:p>
            <a:r>
              <a:rPr lang="hr-HR" sz="1800" dirty="0"/>
              <a:t>Škole trebaju pratiti razvoj suvremenih tehnologija, ali se </a:t>
            </a:r>
            <a:r>
              <a:rPr lang="hr-HR" sz="1800" u="sng" dirty="0"/>
              <a:t>ne smiju </a:t>
            </a:r>
            <a:r>
              <a:rPr lang="hr-HR" sz="1800" u="sng" dirty="0" err="1" smtClean="0"/>
              <a:t>nauštb</a:t>
            </a:r>
            <a:r>
              <a:rPr lang="hr-HR" sz="1800" u="sng" dirty="0" smtClean="0"/>
              <a:t> toga zanemarivati </a:t>
            </a:r>
            <a:r>
              <a:rPr lang="hr-HR" sz="1800" u="sng" dirty="0"/>
              <a:t>ostali izvori znanja i </a:t>
            </a:r>
            <a:r>
              <a:rPr lang="hr-HR" sz="1800" u="sng" dirty="0" smtClean="0"/>
              <a:t>sposobnosti</a:t>
            </a:r>
            <a:r>
              <a:rPr lang="hr-HR" sz="1800" dirty="0" smtClean="0"/>
              <a:t> (kompetencija, vještina)</a:t>
            </a:r>
          </a:p>
          <a:p>
            <a:endParaRPr lang="hr-HR" sz="1800" dirty="0"/>
          </a:p>
          <a:p>
            <a:r>
              <a:rPr lang="en-US" sz="1800" u="sng" dirty="0" err="1"/>
              <a:t>Nikakva</a:t>
            </a:r>
            <a:r>
              <a:rPr lang="en-US" sz="1800" u="sng" dirty="0"/>
              <a:t> </a:t>
            </a:r>
            <a:r>
              <a:rPr lang="en-US" sz="1800" u="sng" dirty="0" err="1"/>
              <a:t>tehnologija</a:t>
            </a:r>
            <a:r>
              <a:rPr lang="en-US" sz="1800" u="sng" dirty="0"/>
              <a:t> </a:t>
            </a:r>
            <a:r>
              <a:rPr lang="en-US" sz="1800" u="sng" dirty="0" err="1"/>
              <a:t>za</a:t>
            </a:r>
            <a:r>
              <a:rPr lang="en-US" sz="1800" u="sng" dirty="0"/>
              <a:t> </a:t>
            </a:r>
            <a:r>
              <a:rPr lang="en-US" sz="1800" u="sng" dirty="0" err="1"/>
              <a:t>sada</a:t>
            </a:r>
            <a:r>
              <a:rPr lang="en-US" sz="1800" u="sng" dirty="0"/>
              <a:t> ne </a:t>
            </a:r>
            <a:r>
              <a:rPr lang="en-US" sz="1800" u="sng" dirty="0" err="1" smtClean="0"/>
              <a:t>može</a:t>
            </a:r>
            <a:r>
              <a:rPr lang="hr-HR" sz="1800" u="sng" dirty="0" smtClean="0"/>
              <a:t> </a:t>
            </a:r>
            <a:r>
              <a:rPr lang="en-US" sz="1800" u="sng" dirty="0" err="1" smtClean="0"/>
              <a:t>zamijeniti</a:t>
            </a:r>
            <a:r>
              <a:rPr lang="en-US" sz="1800" u="sng" dirty="0" smtClean="0"/>
              <a:t> </a:t>
            </a:r>
            <a:r>
              <a:rPr lang="en-US" sz="1800" u="sng" dirty="0" err="1"/>
              <a:t>živog</a:t>
            </a:r>
            <a:r>
              <a:rPr lang="en-US" sz="1800" u="sng" dirty="0"/>
              <a:t> </a:t>
            </a:r>
            <a:r>
              <a:rPr lang="en-US" sz="1800" u="sng" dirty="0" err="1" smtClean="0"/>
              <a:t>učitelja</a:t>
            </a:r>
            <a:r>
              <a:rPr lang="hr-HR" sz="1800" u="sng" dirty="0"/>
              <a:t>.</a:t>
            </a:r>
            <a:r>
              <a:rPr lang="en-US" sz="1800" dirty="0" smtClean="0"/>
              <a:t> </a:t>
            </a:r>
            <a:r>
              <a:rPr lang="en-US" sz="1800" dirty="0" err="1"/>
              <a:t>Najbolje</a:t>
            </a:r>
            <a:r>
              <a:rPr lang="en-US" sz="1800" dirty="0"/>
              <a:t> se </a:t>
            </a:r>
            <a:r>
              <a:rPr lang="en-US" sz="1800" dirty="0" err="1"/>
              <a:t>sjećamo</a:t>
            </a:r>
            <a:r>
              <a:rPr lang="en-US" sz="1800" dirty="0"/>
              <a:t> </a:t>
            </a:r>
            <a:r>
              <a:rPr lang="en-US" sz="1800" dirty="0" err="1"/>
              <a:t>bajki</a:t>
            </a:r>
            <a:r>
              <a:rPr lang="en-US" sz="1800" dirty="0"/>
              <a:t> </a:t>
            </a:r>
            <a:r>
              <a:rPr lang="en-US" sz="1800" dirty="0" err="1"/>
              <a:t>koje</a:t>
            </a:r>
            <a:r>
              <a:rPr lang="en-US" sz="1800" dirty="0"/>
              <a:t> </a:t>
            </a:r>
            <a:r>
              <a:rPr lang="en-US" sz="1800" dirty="0" err="1"/>
              <a:t>nam</a:t>
            </a:r>
            <a:r>
              <a:rPr lang="en-US" sz="1800" dirty="0"/>
              <a:t> je </a:t>
            </a:r>
            <a:r>
              <a:rPr lang="en-US" sz="1800" dirty="0" err="1"/>
              <a:t>pričala</a:t>
            </a:r>
            <a:r>
              <a:rPr lang="en-US" sz="1800" dirty="0"/>
              <a:t> </a:t>
            </a:r>
            <a:r>
              <a:rPr lang="en-US" sz="1800" dirty="0" err="1"/>
              <a:t>majka</a:t>
            </a:r>
            <a:r>
              <a:rPr lang="en-US" sz="1800" dirty="0"/>
              <a:t> </a:t>
            </a:r>
            <a:r>
              <a:rPr lang="en-US" sz="1800" dirty="0" err="1"/>
              <a:t>ili</a:t>
            </a:r>
            <a:r>
              <a:rPr lang="en-US" sz="1800" dirty="0"/>
              <a:t> </a:t>
            </a:r>
            <a:r>
              <a:rPr lang="en-US" sz="1800" dirty="0" err="1"/>
              <a:t>baka</a:t>
            </a:r>
            <a:r>
              <a:rPr lang="en-US" sz="1800" dirty="0"/>
              <a:t> </a:t>
            </a:r>
            <a:r>
              <a:rPr lang="en-US" sz="1800" dirty="0" err="1"/>
              <a:t>zato</a:t>
            </a:r>
            <a:r>
              <a:rPr lang="en-US" sz="1800" dirty="0"/>
              <a:t> </a:t>
            </a:r>
            <a:r>
              <a:rPr lang="en-US" sz="1800" dirty="0" err="1"/>
              <a:t>jer</a:t>
            </a:r>
            <a:r>
              <a:rPr lang="en-US" sz="1800" dirty="0"/>
              <a:t> se </a:t>
            </a:r>
            <a:r>
              <a:rPr lang="en-US" sz="1800" dirty="0" err="1"/>
              <a:t>sjećamo</a:t>
            </a:r>
            <a:r>
              <a:rPr lang="en-US" sz="1800" dirty="0"/>
              <a:t> </a:t>
            </a:r>
            <a:r>
              <a:rPr lang="en-US" sz="1800" dirty="0" err="1"/>
              <a:t>cijelog</a:t>
            </a:r>
            <a:r>
              <a:rPr lang="en-US" sz="1800" dirty="0"/>
              <a:t> </a:t>
            </a:r>
            <a:r>
              <a:rPr lang="en-US" sz="1800" dirty="0" err="1"/>
              <a:t>konteksta</a:t>
            </a:r>
            <a:r>
              <a:rPr lang="en-US" sz="1800" dirty="0"/>
              <a:t>, od </a:t>
            </a:r>
            <a:r>
              <a:rPr lang="en-US" sz="1800" dirty="0" err="1"/>
              <a:t>boje</a:t>
            </a:r>
            <a:r>
              <a:rPr lang="en-US" sz="1800" dirty="0"/>
              <a:t> </a:t>
            </a:r>
            <a:r>
              <a:rPr lang="en-US" sz="1800" dirty="0" err="1"/>
              <a:t>njihovog</a:t>
            </a:r>
            <a:r>
              <a:rPr lang="en-US" sz="1800" dirty="0"/>
              <a:t> </a:t>
            </a:r>
            <a:r>
              <a:rPr lang="en-US" sz="1800" dirty="0" err="1"/>
              <a:t>glasa</a:t>
            </a:r>
            <a:r>
              <a:rPr lang="en-US" sz="1800" dirty="0"/>
              <a:t> </a:t>
            </a:r>
            <a:r>
              <a:rPr lang="en-US" sz="1800" dirty="0" err="1"/>
              <a:t>i</a:t>
            </a:r>
            <a:r>
              <a:rPr lang="en-US" sz="1800" dirty="0"/>
              <a:t> </a:t>
            </a:r>
            <a:r>
              <a:rPr lang="en-US" sz="1800" dirty="0" err="1"/>
              <a:t>mirisa</a:t>
            </a:r>
            <a:r>
              <a:rPr lang="en-US" sz="1800" dirty="0"/>
              <a:t> </a:t>
            </a:r>
            <a:r>
              <a:rPr lang="en-US" sz="1800" dirty="0" err="1"/>
              <a:t>i</a:t>
            </a:r>
            <a:r>
              <a:rPr lang="en-US" sz="1800" dirty="0"/>
              <a:t> </a:t>
            </a:r>
            <a:r>
              <a:rPr lang="en-US" sz="1800" dirty="0" err="1"/>
              <a:t>okusa</a:t>
            </a:r>
            <a:r>
              <a:rPr lang="en-US" sz="1800" dirty="0"/>
              <a:t> </a:t>
            </a:r>
            <a:r>
              <a:rPr lang="en-US" sz="1800" dirty="0" err="1"/>
              <a:t>njihovih</a:t>
            </a:r>
            <a:r>
              <a:rPr lang="en-US" sz="1800" dirty="0"/>
              <a:t> </a:t>
            </a:r>
            <a:r>
              <a:rPr lang="en-US" sz="1800" dirty="0" err="1"/>
              <a:t>kolača</a:t>
            </a:r>
            <a:r>
              <a:rPr lang="en-US" sz="1800" dirty="0"/>
              <a:t> do </a:t>
            </a:r>
            <a:r>
              <a:rPr lang="en-US" sz="1800" dirty="0" err="1"/>
              <a:t>svih</a:t>
            </a:r>
            <a:r>
              <a:rPr lang="en-US" sz="1800" dirty="0"/>
              <a:t> </a:t>
            </a:r>
            <a:r>
              <a:rPr lang="en-US" sz="1800" dirty="0" err="1"/>
              <a:t>ostalih</a:t>
            </a:r>
            <a:r>
              <a:rPr lang="en-US" sz="1800" dirty="0"/>
              <a:t> </a:t>
            </a:r>
            <a:r>
              <a:rPr lang="en-US" sz="1800" dirty="0" err="1"/>
              <a:t>emocija</a:t>
            </a:r>
            <a:r>
              <a:rPr lang="en-US" sz="1800" dirty="0"/>
              <a:t> </a:t>
            </a:r>
            <a:r>
              <a:rPr lang="en-US" sz="1800" dirty="0" err="1"/>
              <a:t>koje</a:t>
            </a:r>
            <a:r>
              <a:rPr lang="en-US" sz="1800" dirty="0"/>
              <a:t> </a:t>
            </a:r>
            <a:r>
              <a:rPr lang="en-US" sz="1800" dirty="0" err="1"/>
              <a:t>nas</a:t>
            </a:r>
            <a:r>
              <a:rPr lang="en-US" sz="1800" dirty="0"/>
              <a:t> </a:t>
            </a:r>
            <a:r>
              <a:rPr lang="en-US" sz="1800" dirty="0" err="1"/>
              <a:t>povezuju</a:t>
            </a:r>
            <a:r>
              <a:rPr lang="en-US" sz="1800" dirty="0"/>
              <a:t> s </a:t>
            </a:r>
            <a:r>
              <a:rPr lang="en-US" sz="1800" dirty="0" err="1"/>
              <a:t>njima</a:t>
            </a:r>
            <a:r>
              <a:rPr lang="en-US" sz="1800" dirty="0"/>
              <a:t>. A </a:t>
            </a:r>
            <a:r>
              <a:rPr lang="en-US" sz="1800" dirty="0" err="1"/>
              <a:t>činjenice</a:t>
            </a:r>
            <a:r>
              <a:rPr lang="en-US" sz="1800" dirty="0"/>
              <a:t> </a:t>
            </a:r>
            <a:r>
              <a:rPr lang="en-US" sz="1800" dirty="0" err="1"/>
              <a:t>koje</a:t>
            </a:r>
            <a:r>
              <a:rPr lang="en-US" sz="1800" dirty="0"/>
              <a:t> </a:t>
            </a:r>
            <a:r>
              <a:rPr lang="en-US" sz="1800" dirty="0" err="1"/>
              <a:t>su</a:t>
            </a:r>
            <a:r>
              <a:rPr lang="en-US" sz="1800" dirty="0"/>
              <a:t> </a:t>
            </a:r>
            <a:r>
              <a:rPr lang="en-US" sz="1800" dirty="0" err="1"/>
              <a:t>emocionalno</a:t>
            </a:r>
            <a:r>
              <a:rPr lang="en-US" sz="1800" dirty="0"/>
              <a:t> </a:t>
            </a:r>
            <a:r>
              <a:rPr lang="en-US" sz="1800" dirty="0" err="1"/>
              <a:t>jače</a:t>
            </a:r>
            <a:r>
              <a:rPr lang="en-US" sz="1800" dirty="0"/>
              <a:t> </a:t>
            </a:r>
            <a:r>
              <a:rPr lang="en-US" sz="1800" dirty="0" err="1"/>
              <a:t>nabijene</a:t>
            </a:r>
            <a:r>
              <a:rPr lang="en-US" sz="1800" dirty="0"/>
              <a:t> </a:t>
            </a:r>
            <a:r>
              <a:rPr lang="en-US" sz="1800" dirty="0" err="1"/>
              <a:t>bolje</a:t>
            </a:r>
            <a:r>
              <a:rPr lang="en-US" sz="1800" dirty="0"/>
              <a:t> se </a:t>
            </a:r>
            <a:r>
              <a:rPr lang="en-US" sz="1800" dirty="0" err="1"/>
              <a:t>pamte</a:t>
            </a:r>
            <a:r>
              <a:rPr lang="en-US" sz="1800" dirty="0"/>
              <a:t>. </a:t>
            </a:r>
            <a:endParaRPr lang="hr-HR" sz="1800" dirty="0" smtClean="0"/>
          </a:p>
          <a:p>
            <a:endParaRPr lang="hr-HR" sz="1800" dirty="0"/>
          </a:p>
          <a:p>
            <a:r>
              <a:rPr lang="hr-HR" sz="1800" u="sng" dirty="0"/>
              <a:t>S</a:t>
            </a:r>
            <a:r>
              <a:rPr lang="en-US" sz="1800" u="sng" dirty="0" err="1" smtClean="0"/>
              <a:t>vako</a:t>
            </a:r>
            <a:r>
              <a:rPr lang="en-US" sz="1800" u="sng" dirty="0" smtClean="0"/>
              <a:t> </a:t>
            </a:r>
            <a:r>
              <a:rPr lang="en-US" sz="1800" u="sng" dirty="0" err="1"/>
              <a:t>učenje</a:t>
            </a:r>
            <a:r>
              <a:rPr lang="en-US" sz="1800" u="sng" dirty="0"/>
              <a:t> </a:t>
            </a:r>
            <a:r>
              <a:rPr lang="en-US" sz="1800" u="sng" dirty="0" err="1"/>
              <a:t>sa</a:t>
            </a:r>
            <a:r>
              <a:rPr lang="en-US" sz="1800" u="sng" dirty="0"/>
              <a:t> </a:t>
            </a:r>
            <a:r>
              <a:rPr lang="en-US" sz="1800" u="sng" dirty="0" err="1"/>
              <a:t>sobom</a:t>
            </a:r>
            <a:r>
              <a:rPr lang="en-US" sz="1800" u="sng" dirty="0"/>
              <a:t> </a:t>
            </a:r>
            <a:r>
              <a:rPr lang="en-US" sz="1800" u="sng" dirty="0" err="1"/>
              <a:t>povlači</a:t>
            </a:r>
            <a:r>
              <a:rPr lang="en-US" sz="1800" u="sng" dirty="0"/>
              <a:t> </a:t>
            </a:r>
            <a:r>
              <a:rPr lang="en-US" sz="1800" u="sng" dirty="0" err="1"/>
              <a:t>i</a:t>
            </a:r>
            <a:r>
              <a:rPr lang="en-US" sz="1800" u="sng" dirty="0"/>
              <a:t> </a:t>
            </a:r>
            <a:r>
              <a:rPr lang="en-US" sz="1800" u="sng" dirty="0" err="1"/>
              <a:t>usvajanje</a:t>
            </a:r>
            <a:r>
              <a:rPr lang="en-US" sz="1800" u="sng" dirty="0"/>
              <a:t> </a:t>
            </a:r>
            <a:r>
              <a:rPr lang="en-US" sz="1800" u="sng" dirty="0" err="1"/>
              <a:t>vrijednosti</a:t>
            </a:r>
            <a:r>
              <a:rPr lang="en-US" sz="1800" dirty="0"/>
              <a:t>, </a:t>
            </a:r>
            <a:r>
              <a:rPr lang="en-US" sz="1800" dirty="0" err="1"/>
              <a:t>što</a:t>
            </a:r>
            <a:r>
              <a:rPr lang="en-US" sz="1800" dirty="0"/>
              <a:t> </a:t>
            </a:r>
            <a:r>
              <a:rPr lang="en-US" sz="1800" dirty="0" err="1"/>
              <a:t>naravno</a:t>
            </a:r>
            <a:r>
              <a:rPr lang="en-US" sz="1800" dirty="0"/>
              <a:t> </a:t>
            </a:r>
            <a:r>
              <a:rPr lang="en-US" sz="1800" dirty="0" err="1"/>
              <a:t>uključuje</a:t>
            </a:r>
            <a:r>
              <a:rPr lang="en-US" sz="1800" dirty="0"/>
              <a:t> </a:t>
            </a:r>
            <a:r>
              <a:rPr lang="en-US" sz="1800" dirty="0" err="1"/>
              <a:t>i</a:t>
            </a:r>
            <a:r>
              <a:rPr lang="en-US" sz="1800" dirty="0"/>
              <a:t> </a:t>
            </a:r>
            <a:r>
              <a:rPr lang="en-US" sz="1800" dirty="0" err="1"/>
              <a:t>svjetonazorske</a:t>
            </a:r>
            <a:r>
              <a:rPr lang="en-US" sz="1800" dirty="0"/>
              <a:t> </a:t>
            </a:r>
            <a:r>
              <a:rPr lang="en-US" sz="1800" dirty="0" err="1"/>
              <a:t>vrijednosti</a:t>
            </a:r>
            <a:r>
              <a:rPr lang="en-US" sz="1800" dirty="0"/>
              <a:t>. </a:t>
            </a:r>
            <a:r>
              <a:rPr lang="en-US" sz="1800" dirty="0" err="1" smtClean="0"/>
              <a:t>Zato</a:t>
            </a:r>
            <a:r>
              <a:rPr lang="en-US" sz="1800" dirty="0" smtClean="0"/>
              <a:t> </a:t>
            </a:r>
            <a:r>
              <a:rPr lang="en-US" sz="1800" dirty="0" err="1"/>
              <a:t>nije</a:t>
            </a:r>
            <a:r>
              <a:rPr lang="en-US" sz="1800" dirty="0"/>
              <a:t> </a:t>
            </a:r>
            <a:r>
              <a:rPr lang="en-US" sz="1800" dirty="0" err="1"/>
              <a:t>dovoljno</a:t>
            </a:r>
            <a:r>
              <a:rPr lang="en-US" sz="1800" dirty="0"/>
              <a:t> </a:t>
            </a:r>
            <a:r>
              <a:rPr lang="en-US" sz="1800" dirty="0" err="1"/>
              <a:t>suhoparno</a:t>
            </a:r>
            <a:r>
              <a:rPr lang="en-US" sz="1800" dirty="0"/>
              <a:t> </a:t>
            </a:r>
            <a:r>
              <a:rPr lang="en-US" sz="1800" dirty="0" err="1"/>
              <a:t>prenošenje</a:t>
            </a:r>
            <a:r>
              <a:rPr lang="en-US" sz="1800" dirty="0"/>
              <a:t> </a:t>
            </a:r>
            <a:r>
              <a:rPr lang="en-US" sz="1800" dirty="0" err="1" smtClean="0"/>
              <a:t>činjenica</a:t>
            </a:r>
            <a:r>
              <a:rPr lang="hr-HR" sz="1800" dirty="0" smtClean="0"/>
              <a:t> (što se može postići i uporabom </a:t>
            </a:r>
            <a:r>
              <a:rPr lang="hr-HR" sz="1800" dirty="0" err="1" smtClean="0"/>
              <a:t>interneta</a:t>
            </a:r>
            <a:r>
              <a:rPr lang="hr-HR" sz="1800" dirty="0" smtClean="0"/>
              <a:t>)</a:t>
            </a:r>
            <a:r>
              <a:rPr lang="en-US" sz="1800" dirty="0" smtClean="0"/>
              <a:t>, </a:t>
            </a:r>
            <a:r>
              <a:rPr lang="en-US" sz="1800" dirty="0" err="1"/>
              <a:t>nego</a:t>
            </a:r>
            <a:r>
              <a:rPr lang="en-US" sz="1800" dirty="0"/>
              <a:t> je </a:t>
            </a:r>
            <a:r>
              <a:rPr lang="en-US" sz="1800" dirty="0" err="1"/>
              <a:t>učitelj</a:t>
            </a:r>
            <a:r>
              <a:rPr lang="en-US" sz="1800" dirty="0"/>
              <a:t> </a:t>
            </a:r>
            <a:r>
              <a:rPr lang="en-US" sz="1800" dirty="0" err="1"/>
              <a:t>i</a:t>
            </a:r>
            <a:r>
              <a:rPr lang="en-US" sz="1800" dirty="0"/>
              <a:t> </a:t>
            </a:r>
            <a:r>
              <a:rPr lang="en-US" sz="1800" dirty="0" err="1"/>
              <a:t>osoba</a:t>
            </a:r>
            <a:r>
              <a:rPr lang="en-US" sz="1800" dirty="0"/>
              <a:t> </a:t>
            </a:r>
            <a:r>
              <a:rPr lang="en-US" sz="1800" dirty="0" err="1"/>
              <a:t>koja</a:t>
            </a:r>
            <a:r>
              <a:rPr lang="en-US" sz="1800" dirty="0"/>
              <a:t> </a:t>
            </a:r>
            <a:r>
              <a:rPr lang="en-US" sz="1800" dirty="0" err="1"/>
              <a:t>nas</a:t>
            </a:r>
            <a:r>
              <a:rPr lang="en-US" sz="1800" dirty="0"/>
              <a:t> </a:t>
            </a:r>
            <a:r>
              <a:rPr lang="en-US" sz="1800" dirty="0" err="1"/>
              <a:t>odgaja</a:t>
            </a:r>
            <a:r>
              <a:rPr lang="en-US" sz="1800" dirty="0"/>
              <a:t> </a:t>
            </a:r>
            <a:r>
              <a:rPr lang="en-US" sz="1800" dirty="0" err="1"/>
              <a:t>i</a:t>
            </a:r>
            <a:r>
              <a:rPr lang="en-US" sz="1800" dirty="0"/>
              <a:t> </a:t>
            </a:r>
            <a:r>
              <a:rPr lang="en-US" sz="1800" dirty="0" err="1"/>
              <a:t>uči</a:t>
            </a:r>
            <a:r>
              <a:rPr lang="en-US" sz="1800" dirty="0"/>
              <a:t> </a:t>
            </a:r>
            <a:r>
              <a:rPr lang="en-US" sz="1800" dirty="0" err="1" smtClean="0"/>
              <a:t>vrijednostima</a:t>
            </a:r>
            <a:r>
              <a:rPr lang="en-US" sz="1800" dirty="0"/>
              <a:t>. </a:t>
            </a:r>
            <a:r>
              <a:rPr lang="en-US" sz="1800" dirty="0" err="1"/>
              <a:t>Svako</a:t>
            </a:r>
            <a:r>
              <a:rPr lang="en-US" sz="1800" dirty="0"/>
              <a:t> </a:t>
            </a:r>
            <a:r>
              <a:rPr lang="en-US" sz="1800" dirty="0" err="1"/>
              <a:t>dijete</a:t>
            </a:r>
            <a:r>
              <a:rPr lang="en-US" sz="1800" dirty="0"/>
              <a:t> </a:t>
            </a:r>
            <a:r>
              <a:rPr lang="en-US" sz="1800" dirty="0" err="1"/>
              <a:t>osjeti</a:t>
            </a:r>
            <a:r>
              <a:rPr lang="en-US" sz="1800" dirty="0"/>
              <a:t> </a:t>
            </a:r>
            <a:r>
              <a:rPr lang="en-US" sz="1800" dirty="0" err="1"/>
              <a:t>i</a:t>
            </a:r>
            <a:r>
              <a:rPr lang="en-US" sz="1800" dirty="0"/>
              <a:t> </a:t>
            </a:r>
            <a:r>
              <a:rPr lang="hr-HR" sz="1800" dirty="0" smtClean="0"/>
              <a:t>nesvjesno usvaja</a:t>
            </a:r>
            <a:r>
              <a:rPr lang="en-US" sz="1800" dirty="0" smtClean="0"/>
              <a:t> </a:t>
            </a:r>
            <a:r>
              <a:rPr lang="en-US" sz="1800" dirty="0" err="1"/>
              <a:t>te</a:t>
            </a:r>
            <a:r>
              <a:rPr lang="en-US" sz="1800" dirty="0"/>
              <a:t> </a:t>
            </a:r>
            <a:r>
              <a:rPr lang="en-US" sz="1800" dirty="0" err="1"/>
              <a:t>vrijednosti</a:t>
            </a:r>
            <a:r>
              <a:rPr lang="en-US" sz="1800" dirty="0"/>
              <a:t> </a:t>
            </a:r>
            <a:r>
              <a:rPr lang="en-US" sz="1800" dirty="0" err="1"/>
              <a:t>i</a:t>
            </a:r>
            <a:r>
              <a:rPr lang="en-US" sz="1800" dirty="0"/>
              <a:t> </a:t>
            </a:r>
            <a:r>
              <a:rPr lang="en-US" sz="1800" dirty="0" err="1"/>
              <a:t>kroz</a:t>
            </a:r>
            <a:r>
              <a:rPr lang="en-US" sz="1800" dirty="0"/>
              <a:t> </a:t>
            </a:r>
            <a:r>
              <a:rPr lang="en-US" sz="1800" dirty="0" err="1"/>
              <a:t>neverbalnu</a:t>
            </a:r>
            <a:r>
              <a:rPr lang="en-US" sz="1800" dirty="0"/>
              <a:t> </a:t>
            </a:r>
            <a:r>
              <a:rPr lang="en-US" sz="1800" dirty="0" err="1"/>
              <a:t>komunikaciju</a:t>
            </a:r>
            <a:r>
              <a:rPr lang="en-US" sz="1800" dirty="0"/>
              <a:t>. </a:t>
            </a:r>
            <a:r>
              <a:rPr lang="en-US" sz="1800" dirty="0" err="1"/>
              <a:t>Nažalost</a:t>
            </a:r>
            <a:r>
              <a:rPr lang="en-US" sz="1800" dirty="0"/>
              <a:t>, </a:t>
            </a:r>
            <a:r>
              <a:rPr lang="hr-HR" sz="1800" u="sng" dirty="0" smtClean="0"/>
              <a:t>povećana uporaba digitalnih </a:t>
            </a:r>
            <a:r>
              <a:rPr lang="hr-HR" sz="1800" u="sng" dirty="0" err="1" smtClean="0"/>
              <a:t>tehnoloija</a:t>
            </a:r>
            <a:r>
              <a:rPr lang="hr-HR" sz="1800" u="sng" dirty="0" smtClean="0"/>
              <a:t> smanjuje t</a:t>
            </a:r>
            <a:r>
              <a:rPr lang="en-US" sz="1800" u="sng" dirty="0" err="1" smtClean="0"/>
              <a:t>aj</a:t>
            </a:r>
            <a:r>
              <a:rPr lang="en-US" sz="1800" u="sng" dirty="0" smtClean="0"/>
              <a:t> </a:t>
            </a:r>
            <a:r>
              <a:rPr lang="en-US" sz="1800" u="sng" dirty="0" err="1"/>
              <a:t>pegagoški</a:t>
            </a:r>
            <a:r>
              <a:rPr lang="en-US" sz="1800" u="sng" dirty="0"/>
              <a:t> </a:t>
            </a:r>
            <a:r>
              <a:rPr lang="en-US" sz="1800" u="sng" dirty="0" err="1"/>
              <a:t>aspekt</a:t>
            </a:r>
            <a:r>
              <a:rPr lang="en-US" sz="1800" u="sng" dirty="0"/>
              <a:t> </a:t>
            </a:r>
            <a:r>
              <a:rPr lang="en-US" sz="1800" u="sng" dirty="0" err="1"/>
              <a:t>učenja</a:t>
            </a:r>
            <a:r>
              <a:rPr lang="en-US" sz="1800" u="sng" dirty="0"/>
              <a:t> </a:t>
            </a:r>
            <a:r>
              <a:rPr lang="hr-HR" sz="1800" u="sng" dirty="0" smtClean="0"/>
              <a:t>pa sve više</a:t>
            </a:r>
            <a:r>
              <a:rPr lang="en-US" sz="1800" u="sng" dirty="0" smtClean="0"/>
              <a:t> </a:t>
            </a:r>
            <a:r>
              <a:rPr lang="en-US" sz="1800" u="sng" dirty="0" err="1"/>
              <a:t>nedostaje</a:t>
            </a:r>
            <a:r>
              <a:rPr lang="en-US" sz="1800" u="sng" dirty="0"/>
              <a:t> </a:t>
            </a:r>
            <a:r>
              <a:rPr lang="en-US" sz="1800" u="sng" dirty="0" err="1"/>
              <a:t>ljudske</a:t>
            </a:r>
            <a:r>
              <a:rPr lang="en-US" sz="1800" u="sng" dirty="0"/>
              <a:t> </a:t>
            </a:r>
            <a:r>
              <a:rPr lang="en-US" sz="1800" u="sng" dirty="0" err="1"/>
              <a:t>povezanosti</a:t>
            </a:r>
            <a:r>
              <a:rPr lang="en-US" sz="1800" u="sng" dirty="0"/>
              <a:t> </a:t>
            </a:r>
            <a:r>
              <a:rPr lang="en-US" sz="1800" u="sng" dirty="0" err="1"/>
              <a:t>između</a:t>
            </a:r>
            <a:r>
              <a:rPr lang="en-US" sz="1800" u="sng" dirty="0"/>
              <a:t> </a:t>
            </a:r>
            <a:r>
              <a:rPr lang="en-US" sz="1800" u="sng" dirty="0" err="1"/>
              <a:t>učenika</a:t>
            </a:r>
            <a:r>
              <a:rPr lang="en-US" sz="1800" u="sng" dirty="0"/>
              <a:t> </a:t>
            </a:r>
            <a:r>
              <a:rPr lang="en-US" sz="1800" u="sng" dirty="0" err="1"/>
              <a:t>i</a:t>
            </a:r>
            <a:r>
              <a:rPr lang="en-US" sz="1800" u="sng" dirty="0"/>
              <a:t> </a:t>
            </a:r>
            <a:r>
              <a:rPr lang="en-US" sz="1800" u="sng" dirty="0" err="1"/>
              <a:t>učitelja</a:t>
            </a:r>
            <a:r>
              <a:rPr lang="en-US" sz="1800" dirty="0"/>
              <a:t>. </a:t>
            </a:r>
            <a:endParaRPr lang="hr-HR" sz="1800" dirty="0" smtClean="0"/>
          </a:p>
          <a:p>
            <a:endParaRPr lang="en-US" sz="1800"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6136" y="1957812"/>
            <a:ext cx="3168352" cy="3168352"/>
          </a:xfrm>
          <a:prstGeom prst="rect">
            <a:avLst/>
          </a:prstGeom>
        </p:spPr>
      </p:pic>
      <p:sp>
        <p:nvSpPr>
          <p:cNvPr id="5" name="TextBox 4"/>
          <p:cNvSpPr txBox="1"/>
          <p:nvPr/>
        </p:nvSpPr>
        <p:spPr>
          <a:xfrm>
            <a:off x="5724128" y="5133847"/>
            <a:ext cx="3456384" cy="400110"/>
          </a:xfrm>
          <a:prstGeom prst="rect">
            <a:avLst/>
          </a:prstGeom>
          <a:noFill/>
        </p:spPr>
        <p:txBody>
          <a:bodyPr wrap="square" rtlCol="0">
            <a:spAutoFit/>
          </a:bodyPr>
          <a:lstStyle/>
          <a:p>
            <a:r>
              <a:rPr lang="en-US" sz="1000" dirty="0">
                <a:hlinkClick r:id="rId3"/>
              </a:rPr>
              <a:t>https://carlawordsmithblog.com/2014/03/15/digital-dementia-its-affecting-us-all</a:t>
            </a:r>
            <a:r>
              <a:rPr lang="en-US" sz="1000" dirty="0" smtClean="0">
                <a:hlinkClick r:id="rId3"/>
              </a:rPr>
              <a:t>/</a:t>
            </a:r>
            <a:r>
              <a:rPr lang="hr-HR" sz="1000" dirty="0" smtClean="0"/>
              <a:t> </a:t>
            </a:r>
            <a:endParaRPr lang="en-US" sz="1000" dirty="0"/>
          </a:p>
        </p:txBody>
      </p:sp>
    </p:spTree>
    <p:extLst>
      <p:ext uri="{BB962C8B-B14F-4D97-AF65-F5344CB8AC3E}">
        <p14:creationId xmlns:p14="http://schemas.microsoft.com/office/powerpoint/2010/main" val="18569647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7274" y="980728"/>
            <a:ext cx="9293770" cy="6120680"/>
          </a:xfrm>
        </p:spPr>
        <p:txBody>
          <a:bodyPr>
            <a:noAutofit/>
          </a:bodyPr>
          <a:lstStyle/>
          <a:p>
            <a:r>
              <a:rPr lang="en-US" sz="1600" dirty="0" err="1"/>
              <a:t>Svima</a:t>
            </a:r>
            <a:r>
              <a:rPr lang="en-US" sz="1600" dirty="0"/>
              <a:t> </a:t>
            </a:r>
            <a:r>
              <a:rPr lang="en-US" sz="1600" dirty="0" err="1"/>
              <a:t>nam</a:t>
            </a:r>
            <a:r>
              <a:rPr lang="en-US" sz="1600" dirty="0"/>
              <a:t> </a:t>
            </a:r>
            <a:r>
              <a:rPr lang="en-US" sz="1600" dirty="0" err="1"/>
              <a:t>treba</a:t>
            </a:r>
            <a:r>
              <a:rPr lang="en-US" sz="1600" dirty="0"/>
              <a:t> </a:t>
            </a:r>
            <a:r>
              <a:rPr lang="en-US" sz="1600" u="sng" dirty="0" err="1"/>
              <a:t>više</a:t>
            </a:r>
            <a:r>
              <a:rPr lang="en-US" sz="1600" u="sng" dirty="0"/>
              <a:t> </a:t>
            </a:r>
            <a:r>
              <a:rPr lang="en-US" sz="1600" u="sng" dirty="0" err="1"/>
              <a:t>razgovora</a:t>
            </a:r>
            <a:r>
              <a:rPr lang="en-US" sz="1600" u="sng" dirty="0"/>
              <a:t>, </a:t>
            </a:r>
            <a:r>
              <a:rPr lang="en-US" sz="1600" u="sng" dirty="0" err="1"/>
              <a:t>poštovanja</a:t>
            </a:r>
            <a:r>
              <a:rPr lang="en-US" sz="1600" u="sng" dirty="0"/>
              <a:t> </a:t>
            </a:r>
            <a:r>
              <a:rPr lang="en-US" sz="1600" u="sng" dirty="0" err="1"/>
              <a:t>i</a:t>
            </a:r>
            <a:r>
              <a:rPr lang="en-US" sz="1600" u="sng" dirty="0"/>
              <a:t> </a:t>
            </a:r>
            <a:r>
              <a:rPr lang="en-US" sz="1600" u="sng" dirty="0" err="1"/>
              <a:t>tolerancije</a:t>
            </a:r>
            <a:r>
              <a:rPr lang="en-US" sz="1600" dirty="0"/>
              <a:t>. </a:t>
            </a:r>
            <a:r>
              <a:rPr lang="en-US" sz="1600" dirty="0" err="1"/>
              <a:t>Tolerancija</a:t>
            </a:r>
            <a:r>
              <a:rPr lang="en-US" sz="1600" dirty="0"/>
              <a:t> u </a:t>
            </a:r>
            <a:r>
              <a:rPr lang="en-US" sz="1600" dirty="0" err="1"/>
              <a:t>svakodnevnom</a:t>
            </a:r>
            <a:r>
              <a:rPr lang="en-US" sz="1600" dirty="0"/>
              <a:t> </a:t>
            </a:r>
            <a:r>
              <a:rPr lang="en-US" sz="1600" dirty="0" err="1"/>
              <a:t>životu</a:t>
            </a:r>
            <a:r>
              <a:rPr lang="en-US" sz="1600" dirty="0"/>
              <a:t> u </a:t>
            </a:r>
            <a:r>
              <a:rPr lang="en-US" sz="1600" dirty="0" err="1"/>
              <a:t>obitelji</a:t>
            </a:r>
            <a:r>
              <a:rPr lang="en-US" sz="1600" dirty="0"/>
              <a:t>, </a:t>
            </a:r>
            <a:r>
              <a:rPr lang="en-US" sz="1600" dirty="0" err="1"/>
              <a:t>školi</a:t>
            </a:r>
            <a:r>
              <a:rPr lang="en-US" sz="1600" dirty="0"/>
              <a:t>, s </a:t>
            </a:r>
            <a:r>
              <a:rPr lang="en-US" sz="1600" dirty="0" err="1"/>
              <a:t>prijateljima</a:t>
            </a:r>
            <a:r>
              <a:rPr lang="en-US" sz="1600" dirty="0"/>
              <a:t>, </a:t>
            </a:r>
            <a:r>
              <a:rPr lang="en-US" sz="1600" dirty="0" err="1"/>
              <a:t>na</a:t>
            </a:r>
            <a:r>
              <a:rPr lang="en-US" sz="1600" dirty="0"/>
              <a:t> </a:t>
            </a:r>
            <a:r>
              <a:rPr lang="en-US" sz="1600" dirty="0" err="1"/>
              <a:t>poslu</a:t>
            </a:r>
            <a:r>
              <a:rPr lang="en-US" sz="1600" dirty="0"/>
              <a:t> </a:t>
            </a:r>
            <a:r>
              <a:rPr lang="en-US" sz="1600" dirty="0" err="1"/>
              <a:t>i</a:t>
            </a:r>
            <a:r>
              <a:rPr lang="en-US" sz="1600" dirty="0"/>
              <a:t> </a:t>
            </a:r>
            <a:r>
              <a:rPr lang="en-US" sz="1600" dirty="0" err="1"/>
              <a:t>drugim</a:t>
            </a:r>
            <a:r>
              <a:rPr lang="en-US" sz="1600" dirty="0"/>
              <a:t> </a:t>
            </a:r>
            <a:r>
              <a:rPr lang="en-US" sz="1600" dirty="0" err="1"/>
              <a:t>različitim</a:t>
            </a:r>
            <a:r>
              <a:rPr lang="en-US" sz="1600" dirty="0"/>
              <a:t> </a:t>
            </a:r>
            <a:r>
              <a:rPr lang="en-US" sz="1600" dirty="0" err="1"/>
              <a:t>situacijama</a:t>
            </a:r>
            <a:r>
              <a:rPr lang="en-US" sz="1600" dirty="0"/>
              <a:t> </a:t>
            </a:r>
            <a:r>
              <a:rPr lang="en-US" sz="1600" dirty="0" err="1"/>
              <a:t>obogaćuje</a:t>
            </a:r>
            <a:r>
              <a:rPr lang="en-US" sz="1600" dirty="0"/>
              <a:t>, a </a:t>
            </a:r>
            <a:r>
              <a:rPr lang="en-US" sz="1600" dirty="0" err="1"/>
              <a:t>neopravdana</a:t>
            </a:r>
            <a:r>
              <a:rPr lang="en-US" sz="1600" dirty="0"/>
              <a:t> </a:t>
            </a:r>
            <a:r>
              <a:rPr lang="en-US" sz="1600" dirty="0" err="1"/>
              <a:t>netolerancija</a:t>
            </a:r>
            <a:r>
              <a:rPr lang="en-US" sz="1600" dirty="0"/>
              <a:t> </a:t>
            </a:r>
            <a:r>
              <a:rPr lang="en-US" sz="1600" dirty="0" err="1"/>
              <a:t>narušava</a:t>
            </a:r>
            <a:r>
              <a:rPr lang="en-US" sz="1600" dirty="0"/>
              <a:t> </a:t>
            </a:r>
            <a:r>
              <a:rPr lang="en-US" sz="1600" dirty="0" err="1"/>
              <a:t>naše</a:t>
            </a:r>
            <a:r>
              <a:rPr lang="en-US" sz="1600" dirty="0"/>
              <a:t> </a:t>
            </a:r>
            <a:r>
              <a:rPr lang="en-US" sz="1600" dirty="0" err="1"/>
              <a:t>odnose</a:t>
            </a:r>
            <a:r>
              <a:rPr lang="en-US" sz="1600" dirty="0"/>
              <a:t> s </a:t>
            </a:r>
            <a:r>
              <a:rPr lang="en-US" sz="1600" dirty="0" err="1"/>
              <a:t>drugim</a:t>
            </a:r>
            <a:r>
              <a:rPr lang="en-US" sz="1600" dirty="0"/>
              <a:t> </a:t>
            </a:r>
            <a:r>
              <a:rPr lang="en-US" sz="1600" dirty="0" err="1"/>
              <a:t>ljudima</a:t>
            </a:r>
            <a:r>
              <a:rPr lang="en-US" sz="1600" dirty="0"/>
              <a:t>. </a:t>
            </a:r>
            <a:r>
              <a:rPr lang="en-US" sz="1600" dirty="0" err="1"/>
              <a:t>Opravdana</a:t>
            </a:r>
            <a:r>
              <a:rPr lang="en-US" sz="1600" dirty="0"/>
              <a:t> </a:t>
            </a:r>
            <a:r>
              <a:rPr lang="en-US" sz="1600" dirty="0" err="1"/>
              <a:t>netolerancija</a:t>
            </a:r>
            <a:r>
              <a:rPr lang="en-US" sz="1600" dirty="0"/>
              <a:t>, </a:t>
            </a:r>
            <a:r>
              <a:rPr lang="en-US" sz="1600" dirty="0" err="1"/>
              <a:t>tj</a:t>
            </a:r>
            <a:r>
              <a:rPr lang="en-US" sz="1600" dirty="0"/>
              <a:t>. </a:t>
            </a:r>
            <a:r>
              <a:rPr lang="en-US" sz="1600" dirty="0" err="1"/>
              <a:t>nepodnošenje</a:t>
            </a:r>
            <a:r>
              <a:rPr lang="en-US" sz="1600" dirty="0"/>
              <a:t> </a:t>
            </a:r>
            <a:r>
              <a:rPr lang="en-US" sz="1600" dirty="0" err="1"/>
              <a:t>neprihvatljivih</a:t>
            </a:r>
            <a:r>
              <a:rPr lang="en-US" sz="1600" dirty="0"/>
              <a:t> </a:t>
            </a:r>
            <a:r>
              <a:rPr lang="en-US" sz="1600" dirty="0" err="1"/>
              <a:t>oblika</a:t>
            </a:r>
            <a:r>
              <a:rPr lang="en-US" sz="1600" dirty="0"/>
              <a:t> </a:t>
            </a:r>
            <a:r>
              <a:rPr lang="en-US" sz="1600" dirty="0" err="1"/>
              <a:t>ponašanja</a:t>
            </a:r>
            <a:r>
              <a:rPr lang="en-US" sz="1600" dirty="0"/>
              <a:t> </a:t>
            </a:r>
            <a:r>
              <a:rPr lang="en-US" sz="1600" dirty="0" err="1"/>
              <a:t>npr</a:t>
            </a:r>
            <a:r>
              <a:rPr lang="en-US" sz="1600" dirty="0"/>
              <a:t>. </a:t>
            </a:r>
            <a:r>
              <a:rPr lang="en-US" sz="1600" dirty="0" err="1"/>
              <a:t>mržnje</a:t>
            </a:r>
            <a:r>
              <a:rPr lang="en-US" sz="1600" dirty="0"/>
              <a:t> </a:t>
            </a:r>
            <a:r>
              <a:rPr lang="en-US" sz="1600" dirty="0" err="1"/>
              <a:t>i</a:t>
            </a:r>
            <a:r>
              <a:rPr lang="en-US" sz="1600" dirty="0"/>
              <a:t> </a:t>
            </a:r>
            <a:r>
              <a:rPr lang="en-US" sz="1600" dirty="0" err="1"/>
              <a:t>nepoštenja</a:t>
            </a:r>
            <a:r>
              <a:rPr lang="en-US" sz="1600" dirty="0"/>
              <a:t>, </a:t>
            </a:r>
            <a:r>
              <a:rPr lang="en-US" sz="1600" dirty="0" err="1"/>
              <a:t>doprinosi</a:t>
            </a:r>
            <a:r>
              <a:rPr lang="en-US" sz="1600" dirty="0"/>
              <a:t> </a:t>
            </a:r>
            <a:r>
              <a:rPr lang="en-US" sz="1600" dirty="0" err="1"/>
              <a:t>povećanju</a:t>
            </a:r>
            <a:r>
              <a:rPr lang="en-US" sz="1600" dirty="0"/>
              <a:t> </a:t>
            </a:r>
            <a:r>
              <a:rPr lang="en-US" sz="1600" dirty="0" err="1"/>
              <a:t>kvalitete</a:t>
            </a:r>
            <a:r>
              <a:rPr lang="en-US" sz="1600" dirty="0"/>
              <a:t> </a:t>
            </a:r>
            <a:r>
              <a:rPr lang="en-US" sz="1600" dirty="0" err="1"/>
              <a:t>zajedničkog</a:t>
            </a:r>
            <a:r>
              <a:rPr lang="en-US" sz="1600" dirty="0"/>
              <a:t> </a:t>
            </a:r>
            <a:r>
              <a:rPr lang="en-US" sz="1600" dirty="0" err="1" smtClean="0"/>
              <a:t>živ</a:t>
            </a:r>
            <a:r>
              <a:rPr lang="hr-HR" sz="1600" dirty="0" err="1" smtClean="0"/>
              <a:t>ota</a:t>
            </a:r>
            <a:r>
              <a:rPr lang="en-US" sz="1600" dirty="0" smtClean="0"/>
              <a:t>. </a:t>
            </a:r>
            <a:r>
              <a:rPr lang="en-US" sz="1600" dirty="0" err="1"/>
              <a:t>Precjenjivanje</a:t>
            </a:r>
            <a:r>
              <a:rPr lang="en-US" sz="1600" dirty="0"/>
              <a:t> </a:t>
            </a:r>
            <a:r>
              <a:rPr lang="en-US" sz="1600" dirty="0" err="1"/>
              <a:t>vlastite</a:t>
            </a:r>
            <a:r>
              <a:rPr lang="en-US" sz="1600" dirty="0"/>
              <a:t> </a:t>
            </a:r>
            <a:r>
              <a:rPr lang="en-US" sz="1600" dirty="0" err="1"/>
              <a:t>i</a:t>
            </a:r>
            <a:r>
              <a:rPr lang="en-US" sz="1600" dirty="0"/>
              <a:t> </a:t>
            </a:r>
            <a:r>
              <a:rPr lang="en-US" sz="1600" dirty="0" err="1"/>
              <a:t>podcjenjivanje</a:t>
            </a:r>
            <a:r>
              <a:rPr lang="en-US" sz="1600" dirty="0"/>
              <a:t> </a:t>
            </a:r>
            <a:r>
              <a:rPr lang="en-US" sz="1600" dirty="0" err="1"/>
              <a:t>tuđe</a:t>
            </a:r>
            <a:r>
              <a:rPr lang="en-US" sz="1600" dirty="0"/>
              <a:t> </a:t>
            </a:r>
            <a:r>
              <a:rPr lang="en-US" sz="1600" dirty="0" err="1"/>
              <a:t>tolerancije</a:t>
            </a:r>
            <a:r>
              <a:rPr lang="en-US" sz="1600" dirty="0"/>
              <a:t> </a:t>
            </a:r>
            <a:r>
              <a:rPr lang="en-US" sz="1600" dirty="0" err="1"/>
              <a:t>može</a:t>
            </a:r>
            <a:r>
              <a:rPr lang="en-US" sz="1600" dirty="0"/>
              <a:t> se </a:t>
            </a:r>
            <a:r>
              <a:rPr lang="en-US" sz="1600" dirty="0" err="1"/>
              <a:t>ispraviti</a:t>
            </a:r>
            <a:r>
              <a:rPr lang="en-US" sz="1600" dirty="0"/>
              <a:t> </a:t>
            </a:r>
            <a:r>
              <a:rPr lang="en-US" sz="1600" dirty="0" err="1"/>
              <a:t>boljim</a:t>
            </a:r>
            <a:r>
              <a:rPr lang="en-US" sz="1600" dirty="0"/>
              <a:t> </a:t>
            </a:r>
            <a:r>
              <a:rPr lang="en-US" sz="1600" dirty="0" err="1"/>
              <a:t>upoznavanjem</a:t>
            </a:r>
            <a:r>
              <a:rPr lang="en-US" sz="1600" dirty="0"/>
              <a:t> </a:t>
            </a:r>
            <a:r>
              <a:rPr lang="en-US" sz="1600" dirty="0" err="1"/>
              <a:t>samoga</a:t>
            </a:r>
            <a:r>
              <a:rPr lang="en-US" sz="1600" dirty="0"/>
              <a:t> </a:t>
            </a:r>
            <a:r>
              <a:rPr lang="en-US" sz="1600" dirty="0" err="1"/>
              <a:t>sebe</a:t>
            </a:r>
            <a:r>
              <a:rPr lang="en-US" sz="1600" dirty="0"/>
              <a:t> </a:t>
            </a:r>
            <a:r>
              <a:rPr lang="en-US" sz="1600" dirty="0" err="1"/>
              <a:t>i</a:t>
            </a:r>
            <a:r>
              <a:rPr lang="en-US" sz="1600" dirty="0"/>
              <a:t> </a:t>
            </a:r>
            <a:r>
              <a:rPr lang="en-US" sz="1600" dirty="0" err="1"/>
              <a:t>drugih</a:t>
            </a:r>
            <a:r>
              <a:rPr lang="en-US" sz="1600" dirty="0"/>
              <a:t> </a:t>
            </a:r>
            <a:r>
              <a:rPr lang="en-US" sz="1600" dirty="0" err="1"/>
              <a:t>ljudi</a:t>
            </a:r>
            <a:r>
              <a:rPr lang="en-US" sz="1600" dirty="0"/>
              <a:t>, a </a:t>
            </a:r>
            <a:r>
              <a:rPr lang="en-US" sz="1600" dirty="0" err="1"/>
              <a:t>vjerojatno</a:t>
            </a:r>
            <a:r>
              <a:rPr lang="en-US" sz="1600" dirty="0"/>
              <a:t> </a:t>
            </a:r>
            <a:r>
              <a:rPr lang="en-US" sz="1600" u="sng" dirty="0" err="1"/>
              <a:t>najbolji</a:t>
            </a:r>
            <a:r>
              <a:rPr lang="en-US" sz="1600" u="sng" dirty="0"/>
              <a:t> </a:t>
            </a:r>
            <a:r>
              <a:rPr lang="en-US" sz="1600" u="sng" dirty="0" err="1"/>
              <a:t>način</a:t>
            </a:r>
            <a:r>
              <a:rPr lang="en-US" sz="1600" u="sng" dirty="0"/>
              <a:t> </a:t>
            </a:r>
            <a:r>
              <a:rPr lang="en-US" sz="1600" u="sng" dirty="0" err="1"/>
              <a:t>za</a:t>
            </a:r>
            <a:r>
              <a:rPr lang="en-US" sz="1600" u="sng" dirty="0"/>
              <a:t> to je da se </a:t>
            </a:r>
            <a:r>
              <a:rPr lang="en-US" sz="1600" u="sng" dirty="0" err="1"/>
              <a:t>djeci</a:t>
            </a:r>
            <a:r>
              <a:rPr lang="en-US" sz="1600" u="sng" dirty="0"/>
              <a:t> od </a:t>
            </a:r>
            <a:r>
              <a:rPr lang="en-US" sz="1600" u="sng" dirty="0" err="1"/>
              <a:t>najmlađih</a:t>
            </a:r>
            <a:r>
              <a:rPr lang="en-US" sz="1600" u="sng" dirty="0"/>
              <a:t> </a:t>
            </a:r>
            <a:r>
              <a:rPr lang="en-US" sz="1600" u="sng" dirty="0" err="1"/>
              <a:t>dana</a:t>
            </a:r>
            <a:r>
              <a:rPr lang="en-US" sz="1600" u="sng" dirty="0"/>
              <a:t> </a:t>
            </a:r>
            <a:r>
              <a:rPr lang="en-US" sz="1600" u="sng" dirty="0" err="1"/>
              <a:t>vlastitim</a:t>
            </a:r>
            <a:r>
              <a:rPr lang="en-US" sz="1600" u="sng" dirty="0"/>
              <a:t> </a:t>
            </a:r>
            <a:r>
              <a:rPr lang="en-US" sz="1600" u="sng" dirty="0" err="1"/>
              <a:t>primjerom</a:t>
            </a:r>
            <a:r>
              <a:rPr lang="en-US" sz="1600" u="sng" dirty="0"/>
              <a:t> </a:t>
            </a:r>
            <a:r>
              <a:rPr lang="en-US" sz="1600" u="sng" dirty="0" err="1"/>
              <a:t>snošljivosti</a:t>
            </a:r>
            <a:r>
              <a:rPr lang="en-US" sz="1600" u="sng" dirty="0"/>
              <a:t> </a:t>
            </a:r>
            <a:r>
              <a:rPr lang="en-US" sz="1600" u="sng" dirty="0" err="1"/>
              <a:t>i</a:t>
            </a:r>
            <a:r>
              <a:rPr lang="en-US" sz="1600" u="sng" dirty="0"/>
              <a:t> </a:t>
            </a:r>
            <a:r>
              <a:rPr lang="en-US" sz="1600" u="sng" dirty="0" err="1"/>
              <a:t>uljuđenosti</a:t>
            </a:r>
            <a:r>
              <a:rPr lang="en-US" sz="1600" u="sng" dirty="0"/>
              <a:t> </a:t>
            </a:r>
            <a:r>
              <a:rPr lang="en-US" sz="1600" u="sng" dirty="0" err="1"/>
              <a:t>jasno</a:t>
            </a:r>
            <a:r>
              <a:rPr lang="en-US" sz="1600" u="sng" dirty="0"/>
              <a:t> </a:t>
            </a:r>
            <a:r>
              <a:rPr lang="en-US" sz="1600" u="sng" dirty="0" err="1"/>
              <a:t>pokazuju</a:t>
            </a:r>
            <a:r>
              <a:rPr lang="en-US" sz="1600" u="sng" dirty="0"/>
              <a:t> </a:t>
            </a:r>
            <a:r>
              <a:rPr lang="en-US" sz="1600" u="sng" dirty="0" err="1"/>
              <a:t>prihvatljivi</a:t>
            </a:r>
            <a:r>
              <a:rPr lang="en-US" sz="1600" u="sng" dirty="0"/>
              <a:t> </a:t>
            </a:r>
            <a:r>
              <a:rPr lang="en-US" sz="1600" u="sng" dirty="0" err="1"/>
              <a:t>oblici</a:t>
            </a:r>
            <a:r>
              <a:rPr lang="en-US" sz="1600" u="sng" dirty="0"/>
              <a:t> </a:t>
            </a:r>
            <a:r>
              <a:rPr lang="en-US" sz="1600" u="sng" dirty="0" err="1"/>
              <a:t>ponašanja</a:t>
            </a:r>
            <a:r>
              <a:rPr lang="en-US" sz="1600" dirty="0"/>
              <a:t>. </a:t>
            </a:r>
            <a:r>
              <a:rPr lang="en-US" sz="1600" dirty="0" err="1"/>
              <a:t>Jer</a:t>
            </a:r>
            <a:r>
              <a:rPr lang="en-US" sz="1600" dirty="0"/>
              <a:t> </a:t>
            </a:r>
            <a:r>
              <a:rPr lang="en-US" sz="1600" u="sng" dirty="0" err="1"/>
              <a:t>djeca</a:t>
            </a:r>
            <a:r>
              <a:rPr lang="en-US" sz="1600" u="sng" dirty="0"/>
              <a:t> </a:t>
            </a:r>
            <a:r>
              <a:rPr lang="en-US" sz="1600" u="sng" dirty="0" err="1"/>
              <a:t>uče</a:t>
            </a:r>
            <a:r>
              <a:rPr lang="en-US" sz="1600" u="sng" dirty="0"/>
              <a:t> </a:t>
            </a:r>
            <a:r>
              <a:rPr lang="en-US" sz="1600" u="sng" dirty="0" err="1"/>
              <a:t>ono</a:t>
            </a:r>
            <a:r>
              <a:rPr lang="en-US" sz="1600" u="sng" dirty="0"/>
              <a:t> </a:t>
            </a:r>
            <a:r>
              <a:rPr lang="en-US" sz="1600" u="sng" dirty="0" err="1"/>
              <a:t>što</a:t>
            </a:r>
            <a:r>
              <a:rPr lang="en-US" sz="1600" u="sng" dirty="0"/>
              <a:t> </a:t>
            </a:r>
            <a:r>
              <a:rPr lang="en-US" sz="1600" u="sng" dirty="0" err="1"/>
              <a:t>žive</a:t>
            </a:r>
            <a:r>
              <a:rPr lang="hr-HR" sz="1600" u="sng" dirty="0"/>
              <a:t> (</a:t>
            </a:r>
            <a:r>
              <a:rPr lang="hr-HR" sz="1600" u="sng" dirty="0" err="1"/>
              <a:t>Dorothy</a:t>
            </a:r>
            <a:r>
              <a:rPr lang="hr-HR" sz="1600" u="sng" dirty="0"/>
              <a:t> </a:t>
            </a:r>
            <a:r>
              <a:rPr lang="hr-HR" sz="1600" u="sng" dirty="0" err="1"/>
              <a:t>Law</a:t>
            </a:r>
            <a:r>
              <a:rPr lang="hr-HR" sz="1600" u="sng" dirty="0"/>
              <a:t> </a:t>
            </a:r>
            <a:r>
              <a:rPr lang="hr-HR" sz="1600" u="sng" dirty="0" err="1"/>
              <a:t>Nolte</a:t>
            </a:r>
            <a:r>
              <a:rPr lang="hr-HR" sz="1600" u="sng" dirty="0"/>
              <a:t>)</a:t>
            </a:r>
            <a:r>
              <a:rPr lang="en-US" sz="1600" dirty="0"/>
              <a:t>. </a:t>
            </a:r>
            <a:r>
              <a:rPr lang="en-US" sz="1600" dirty="0" err="1"/>
              <a:t>Kroz</a:t>
            </a:r>
            <a:r>
              <a:rPr lang="en-US" sz="1600" dirty="0"/>
              <a:t> </a:t>
            </a:r>
            <a:r>
              <a:rPr lang="en-US" sz="1600" dirty="0" err="1"/>
              <a:t>odgoj</a:t>
            </a:r>
            <a:r>
              <a:rPr lang="en-US" sz="1600" dirty="0"/>
              <a:t> se </a:t>
            </a:r>
            <a:r>
              <a:rPr lang="en-US" sz="1600" dirty="0" err="1"/>
              <a:t>učimo</a:t>
            </a:r>
            <a:r>
              <a:rPr lang="en-US" sz="1600" dirty="0"/>
              <a:t> </a:t>
            </a:r>
            <a:r>
              <a:rPr lang="en-US" sz="1600" dirty="0" err="1"/>
              <a:t>empatiji</a:t>
            </a:r>
            <a:r>
              <a:rPr lang="en-US" sz="1600" dirty="0"/>
              <a:t>, </a:t>
            </a:r>
            <a:r>
              <a:rPr lang="en-US" sz="1600" dirty="0" err="1"/>
              <a:t>odnosno</a:t>
            </a:r>
            <a:r>
              <a:rPr lang="en-US" sz="1600" dirty="0"/>
              <a:t> </a:t>
            </a:r>
            <a:r>
              <a:rPr lang="en-US" sz="1600" dirty="0" err="1"/>
              <a:t>biti</a:t>
            </a:r>
            <a:r>
              <a:rPr lang="en-US" sz="1600" dirty="0"/>
              <a:t> </a:t>
            </a:r>
            <a:r>
              <a:rPr lang="en-US" sz="1600" dirty="0" err="1"/>
              <a:t>boljim</a:t>
            </a:r>
            <a:r>
              <a:rPr lang="en-US" sz="1600" dirty="0"/>
              <a:t> </a:t>
            </a:r>
            <a:r>
              <a:rPr lang="en-US" sz="1600" dirty="0" err="1"/>
              <a:t>i</a:t>
            </a:r>
            <a:r>
              <a:rPr lang="en-US" sz="1600" dirty="0"/>
              <a:t> </a:t>
            </a:r>
            <a:r>
              <a:rPr lang="en-US" sz="1600" dirty="0" err="1"/>
              <a:t>tolerantnijim</a:t>
            </a:r>
            <a:r>
              <a:rPr lang="en-US" sz="1600" dirty="0"/>
              <a:t> </a:t>
            </a:r>
            <a:r>
              <a:rPr lang="en-US" sz="1600" dirty="0" err="1"/>
              <a:t>ljudima</a:t>
            </a:r>
            <a:r>
              <a:rPr lang="en-US" sz="1600" dirty="0"/>
              <a:t> – </a:t>
            </a:r>
            <a:r>
              <a:rPr lang="en-US" sz="1600" dirty="0" err="1"/>
              <a:t>prihvaćati</a:t>
            </a:r>
            <a:r>
              <a:rPr lang="en-US" sz="1600" dirty="0"/>
              <a:t>, </a:t>
            </a:r>
            <a:r>
              <a:rPr lang="en-US" sz="1600" dirty="0" err="1"/>
              <a:t>suosjećati</a:t>
            </a:r>
            <a:r>
              <a:rPr lang="en-US" sz="1600" dirty="0"/>
              <a:t> </a:t>
            </a:r>
            <a:r>
              <a:rPr lang="en-US" sz="1600" dirty="0" err="1"/>
              <a:t>i</a:t>
            </a:r>
            <a:r>
              <a:rPr lang="en-US" sz="1600" dirty="0"/>
              <a:t> </a:t>
            </a:r>
            <a:r>
              <a:rPr lang="en-US" sz="1600" dirty="0" err="1"/>
              <a:t>voljeti</a:t>
            </a:r>
            <a:r>
              <a:rPr lang="en-US" sz="1600" dirty="0"/>
              <a:t> </a:t>
            </a:r>
            <a:r>
              <a:rPr lang="en-US" sz="1600" dirty="0" err="1"/>
              <a:t>bez</a:t>
            </a:r>
            <a:r>
              <a:rPr lang="en-US" sz="1600" dirty="0"/>
              <a:t> </a:t>
            </a:r>
            <a:r>
              <a:rPr lang="en-US" sz="1600" dirty="0" err="1"/>
              <a:t>obzira</a:t>
            </a:r>
            <a:r>
              <a:rPr lang="en-US" sz="1600" dirty="0"/>
              <a:t> </a:t>
            </a:r>
            <a:r>
              <a:rPr lang="en-US" sz="1600" dirty="0" err="1"/>
              <a:t>na</a:t>
            </a:r>
            <a:r>
              <a:rPr lang="en-US" sz="1600" dirty="0"/>
              <a:t> </a:t>
            </a:r>
            <a:r>
              <a:rPr lang="en-US" sz="1600" dirty="0" err="1"/>
              <a:t>različitosti</a:t>
            </a:r>
            <a:r>
              <a:rPr lang="en-US" sz="1600" dirty="0"/>
              <a:t>.</a:t>
            </a:r>
          </a:p>
          <a:p>
            <a:endParaRPr lang="hr-HR" sz="1600" dirty="0"/>
          </a:p>
          <a:p>
            <a:r>
              <a:rPr lang="hr-HR" sz="1600" dirty="0" smtClean="0"/>
              <a:t>Za normalan razvitak mozga ne smije se zanemariti </a:t>
            </a:r>
            <a:r>
              <a:rPr lang="hr-HR" sz="1600" dirty="0"/>
              <a:t>važnost kretanja, gibanja, druženje sa vršnjacima i </a:t>
            </a:r>
            <a:r>
              <a:rPr lang="hr-HR" sz="1600" dirty="0" smtClean="0"/>
              <a:t>igre. </a:t>
            </a:r>
            <a:r>
              <a:rPr lang="hr-HR" sz="1600" u="sng" dirty="0"/>
              <a:t>Važnije od tehnologije (što su pametni telefoni „pametniji“, mi se sve više oslanjamo na njih i postajemo sve „gluplji“) je poticajno okruženje za razvitak sposobnosti izražavanja, komunikacije i kritičkog razmišljanja, te iskustveno učenje, npr. kroz praktičan rad rukama (što je važno za razvitak npr. </a:t>
            </a:r>
            <a:r>
              <a:rPr lang="hr-HR" sz="1600" u="sng" dirty="0" err="1"/>
              <a:t>grafomotorike</a:t>
            </a:r>
            <a:r>
              <a:rPr lang="hr-HR" sz="1600" u="sng" dirty="0"/>
              <a:t>)</a:t>
            </a:r>
            <a:endParaRPr lang="en-US" sz="1600" dirty="0"/>
          </a:p>
          <a:p>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3027" y="4573728"/>
            <a:ext cx="2869094" cy="2256718"/>
          </a:xfrm>
          <a:prstGeom prst="rect">
            <a:avLst/>
          </a:prstGeom>
        </p:spPr>
      </p:pic>
      <p:sp>
        <p:nvSpPr>
          <p:cNvPr id="5" name="TextBox 4"/>
          <p:cNvSpPr txBox="1"/>
          <p:nvPr/>
        </p:nvSpPr>
        <p:spPr>
          <a:xfrm>
            <a:off x="5796136" y="6430336"/>
            <a:ext cx="2520280" cy="400110"/>
          </a:xfrm>
          <a:prstGeom prst="rect">
            <a:avLst/>
          </a:prstGeom>
          <a:noFill/>
        </p:spPr>
        <p:txBody>
          <a:bodyPr wrap="square" rtlCol="0">
            <a:spAutoFit/>
          </a:bodyPr>
          <a:lstStyle/>
          <a:p>
            <a:r>
              <a:rPr lang="en-US" sz="1000" dirty="0">
                <a:hlinkClick r:id="rId3"/>
              </a:rPr>
              <a:t>https://carlawordsmithblog.com/2014/03/15/digital-dementia-its-affecting-us-all</a:t>
            </a:r>
            <a:r>
              <a:rPr lang="en-US" sz="1000" dirty="0" smtClean="0">
                <a:hlinkClick r:id="rId3"/>
              </a:rPr>
              <a:t>/</a:t>
            </a:r>
            <a:r>
              <a:rPr lang="hr-HR" sz="1000" dirty="0" smtClean="0"/>
              <a:t> </a:t>
            </a:r>
            <a:endParaRPr lang="en-US" sz="1000" dirty="0"/>
          </a:p>
        </p:txBody>
      </p:sp>
      <p:sp>
        <p:nvSpPr>
          <p:cNvPr id="6" name="Title 1"/>
          <p:cNvSpPr>
            <a:spLocks noGrp="1"/>
          </p:cNvSpPr>
          <p:nvPr>
            <p:ph type="title"/>
          </p:nvPr>
        </p:nvSpPr>
        <p:spPr>
          <a:xfrm>
            <a:off x="457200" y="-99392"/>
            <a:ext cx="8229600" cy="1143000"/>
          </a:xfrm>
        </p:spPr>
        <p:txBody>
          <a:bodyPr/>
          <a:lstStyle/>
          <a:p>
            <a:r>
              <a:rPr lang="hr-HR" dirty="0" smtClean="0"/>
              <a:t>Škole i nastavnici (učitelji) 2</a:t>
            </a:r>
            <a:endParaRPr lang="en-US" dirty="0"/>
          </a:p>
        </p:txBody>
      </p:sp>
    </p:spTree>
    <p:extLst>
      <p:ext uri="{BB962C8B-B14F-4D97-AF65-F5344CB8AC3E}">
        <p14:creationId xmlns:p14="http://schemas.microsoft.com/office/powerpoint/2010/main" val="7611211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80" y="4797152"/>
            <a:ext cx="3642584" cy="1682874"/>
          </a:xfrm>
          <a:prstGeom prst="rect">
            <a:avLst/>
          </a:prstGeom>
        </p:spPr>
      </p:pic>
      <p:sp>
        <p:nvSpPr>
          <p:cNvPr id="5" name="TextBox 4"/>
          <p:cNvSpPr txBox="1"/>
          <p:nvPr/>
        </p:nvSpPr>
        <p:spPr>
          <a:xfrm>
            <a:off x="6444208" y="6536377"/>
            <a:ext cx="1944216" cy="276999"/>
          </a:xfrm>
          <a:prstGeom prst="rect">
            <a:avLst/>
          </a:prstGeom>
          <a:noFill/>
        </p:spPr>
        <p:txBody>
          <a:bodyPr wrap="square" rtlCol="0">
            <a:spAutoFit/>
          </a:bodyPr>
          <a:lstStyle/>
          <a:p>
            <a:r>
              <a:rPr lang="en-US" sz="1200" dirty="0">
                <a:hlinkClick r:id="rId3"/>
              </a:rPr>
              <a:t>https://giphy.com</a:t>
            </a:r>
            <a:r>
              <a:rPr lang="en-US" sz="1200" dirty="0" smtClean="0">
                <a:hlinkClick r:id="rId3"/>
              </a:rPr>
              <a:t>/</a:t>
            </a:r>
            <a:r>
              <a:rPr lang="hr-HR" sz="1200" dirty="0" smtClean="0"/>
              <a:t> </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1772816"/>
            <a:ext cx="3642584" cy="2377798"/>
          </a:xfrm>
          <a:prstGeom prst="rect">
            <a:avLst/>
          </a:prstGeom>
        </p:spPr>
      </p:pic>
      <p:sp>
        <p:nvSpPr>
          <p:cNvPr id="8" name="Title 1"/>
          <p:cNvSpPr>
            <a:spLocks noGrp="1"/>
          </p:cNvSpPr>
          <p:nvPr>
            <p:ph type="title"/>
          </p:nvPr>
        </p:nvSpPr>
        <p:spPr>
          <a:xfrm>
            <a:off x="251520" y="116632"/>
            <a:ext cx="8683144" cy="1143000"/>
          </a:xfrm>
        </p:spPr>
        <p:txBody>
          <a:bodyPr>
            <a:noAutofit/>
          </a:bodyPr>
          <a:lstStyle/>
          <a:p>
            <a:r>
              <a:rPr lang="hr-HR" sz="3600" dirty="0" smtClean="0"/>
              <a:t>Škole i nastavnici (učitelji) 3: „paradoksi”</a:t>
            </a:r>
            <a:br>
              <a:rPr lang="hr-HR" sz="3600" dirty="0" smtClean="0"/>
            </a:br>
            <a:r>
              <a:rPr lang="hr-HR" sz="3600" dirty="0" smtClean="0"/>
              <a:t>povećane uporabe digitalnih tehnologija</a:t>
            </a:r>
            <a:endParaRPr lang="en-US" sz="3600" dirty="0"/>
          </a:p>
        </p:txBody>
      </p:sp>
      <p:sp>
        <p:nvSpPr>
          <p:cNvPr id="10" name="Content Placeholder 2"/>
          <p:cNvSpPr>
            <a:spLocks noGrp="1"/>
          </p:cNvSpPr>
          <p:nvPr>
            <p:ph idx="1"/>
          </p:nvPr>
        </p:nvSpPr>
        <p:spPr>
          <a:xfrm>
            <a:off x="-180528" y="1196752"/>
            <a:ext cx="5544616" cy="5760640"/>
          </a:xfrm>
        </p:spPr>
        <p:txBody>
          <a:bodyPr>
            <a:normAutofit fontScale="62500" lnSpcReduction="20000"/>
          </a:bodyPr>
          <a:lstStyle/>
          <a:p>
            <a:r>
              <a:rPr lang="hr-HR" sz="2400" dirty="0" smtClean="0"/>
              <a:t>Omogućuju lakše povezivanje i komunikaciju s drugima, </a:t>
            </a:r>
            <a:r>
              <a:rPr lang="hr-HR" sz="2400" dirty="0" smtClean="0">
                <a:solidFill>
                  <a:srgbClr val="FF0000"/>
                </a:solidFill>
              </a:rPr>
              <a:t>ALI</a:t>
            </a:r>
            <a:r>
              <a:rPr lang="hr-HR" sz="2400" dirty="0" smtClean="0"/>
              <a:t> je socijalnih aktivnosti, interakcija i pravog prijateljstva i empatije sve manje</a:t>
            </a:r>
          </a:p>
          <a:p>
            <a:endParaRPr lang="hr-HR" sz="2400" dirty="0" smtClean="0"/>
          </a:p>
          <a:p>
            <a:r>
              <a:rPr lang="hr-HR" sz="2400" dirty="0" smtClean="0"/>
              <a:t>Elektroničke knjige i sadržaji su jeftiniji od pravih, </a:t>
            </a:r>
            <a:r>
              <a:rPr lang="hr-HR" sz="2400" dirty="0" smtClean="0">
                <a:solidFill>
                  <a:srgbClr val="FF0000"/>
                </a:solidFill>
              </a:rPr>
              <a:t>ALI</a:t>
            </a:r>
            <a:r>
              <a:rPr lang="hr-HR" sz="2400" dirty="0" smtClean="0"/>
              <a:t> zbog skupoće digitalnih uređaja i internetske veze su nejednakosti u mogućnostima sve veće</a:t>
            </a:r>
          </a:p>
          <a:p>
            <a:endParaRPr lang="hr-HR" sz="2400" dirty="0" smtClean="0"/>
          </a:p>
          <a:p>
            <a:r>
              <a:rPr lang="hr-HR" sz="2400" dirty="0" smtClean="0"/>
              <a:t>Reducira se količina knjiga i bilježnica, </a:t>
            </a:r>
            <a:r>
              <a:rPr lang="hr-HR" sz="2400" dirty="0" smtClean="0">
                <a:solidFill>
                  <a:srgbClr val="FF0000"/>
                </a:solidFill>
              </a:rPr>
              <a:t>ALI</a:t>
            </a:r>
            <a:r>
              <a:rPr lang="hr-HR" sz="2400" dirty="0" smtClean="0"/>
              <a:t> učenici sve manje uče i sve slabije pamte (retencija pročitanog iz knjige je veća nego s ekrana, ponajviše zato jer knjiga predstavlja fizički objekt pa se pročitano lakše „smješta u prostor” budući da je dugotrajno epizodičko pamćenje posredovano </a:t>
            </a:r>
            <a:r>
              <a:rPr lang="hr-HR" sz="2400" dirty="0" err="1" smtClean="0"/>
              <a:t>hipokampalnim</a:t>
            </a:r>
            <a:r>
              <a:rPr lang="hr-HR" sz="2400" dirty="0" smtClean="0"/>
              <a:t> i </a:t>
            </a:r>
            <a:r>
              <a:rPr lang="hr-HR" sz="2400" dirty="0" err="1" smtClean="0"/>
              <a:t>entorinalnim</a:t>
            </a:r>
            <a:r>
              <a:rPr lang="hr-HR" sz="2400" dirty="0" smtClean="0"/>
              <a:t> konceptnim neuronima)</a:t>
            </a:r>
          </a:p>
          <a:p>
            <a:endParaRPr lang="hr-HR" sz="2400" dirty="0" smtClean="0"/>
          </a:p>
          <a:p>
            <a:r>
              <a:rPr lang="hr-HR" sz="2400" dirty="0" smtClean="0"/>
              <a:t>Učenici dobivaju alate koji omogućuju bolje snalaženje u svijetu oko sebe, </a:t>
            </a:r>
            <a:r>
              <a:rPr lang="hr-HR" sz="2400" dirty="0" smtClean="0">
                <a:solidFill>
                  <a:srgbClr val="FF0000"/>
                </a:solidFill>
              </a:rPr>
              <a:t>ALI</a:t>
            </a:r>
            <a:r>
              <a:rPr lang="hr-HR" sz="2400" dirty="0" smtClean="0"/>
              <a:t> su djeca sve </a:t>
            </a:r>
            <a:r>
              <a:rPr lang="hr-HR" sz="2400" dirty="0" err="1" smtClean="0"/>
              <a:t>izgubljenija</a:t>
            </a:r>
            <a:r>
              <a:rPr lang="hr-HR" sz="2400" dirty="0" smtClean="0"/>
              <a:t> i sve više prepuštena sami sebi</a:t>
            </a:r>
          </a:p>
          <a:p>
            <a:endParaRPr lang="hr-HR" sz="2400" dirty="0" smtClean="0"/>
          </a:p>
          <a:p>
            <a:r>
              <a:rPr lang="hr-HR" sz="2400" dirty="0" smtClean="0"/>
              <a:t>Materijali za rad i zadaće mogu se direktno razmjenjivati elektroničkom poštom između učenika, </a:t>
            </a:r>
            <a:r>
              <a:rPr lang="hr-HR" sz="2400" dirty="0" smtClean="0">
                <a:solidFill>
                  <a:srgbClr val="FF0000"/>
                </a:solidFill>
              </a:rPr>
              <a:t>ALI</a:t>
            </a:r>
            <a:r>
              <a:rPr lang="hr-HR" sz="2400" dirty="0" smtClean="0"/>
              <a:t> oni to ne žele činiti i sve manje pomažu jedni drugima</a:t>
            </a:r>
          </a:p>
          <a:p>
            <a:endParaRPr lang="hr-HR" sz="2400" dirty="0" smtClean="0"/>
          </a:p>
          <a:p>
            <a:r>
              <a:rPr lang="hr-HR" sz="2400" dirty="0" smtClean="0"/>
              <a:t>Razne činjenice je moguće je dobiti u trenu, </a:t>
            </a:r>
            <a:r>
              <a:rPr lang="hr-HR" sz="2400" dirty="0" smtClean="0">
                <a:solidFill>
                  <a:srgbClr val="FF0000"/>
                </a:solidFill>
              </a:rPr>
              <a:t>ALI</a:t>
            </a:r>
            <a:r>
              <a:rPr lang="hr-HR" sz="2400" dirty="0" smtClean="0"/>
              <a:t> one nisu strukturirane ni stavljene u kontekst, te se ne usvajaju u logičnom slijedu pa izostaje razvijanje sposobnosti i vještina kroz iskustveno učenje (npr. </a:t>
            </a:r>
            <a:r>
              <a:rPr lang="hr-HR" sz="2400" dirty="0" err="1" smtClean="0"/>
              <a:t>grafomotorike</a:t>
            </a:r>
            <a:r>
              <a:rPr lang="hr-HR" sz="2400" dirty="0" smtClean="0"/>
              <a:t>, lingvističkih sposobnosti i općenito vještine izražavanja)</a:t>
            </a:r>
          </a:p>
          <a:p>
            <a:endParaRPr lang="en-US" sz="2400" dirty="0"/>
          </a:p>
        </p:txBody>
      </p:sp>
    </p:spTree>
    <p:extLst>
      <p:ext uri="{BB962C8B-B14F-4D97-AF65-F5344CB8AC3E}">
        <p14:creationId xmlns:p14="http://schemas.microsoft.com/office/powerpoint/2010/main" val="42022349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3563889" cy="26729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32856"/>
            <a:ext cx="4427984" cy="275969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3888" y="-25134"/>
            <a:ext cx="5603631" cy="315697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5976" y="3131840"/>
            <a:ext cx="5063795" cy="396956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890406"/>
            <a:ext cx="3289604" cy="1967594"/>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99791" y="4847672"/>
            <a:ext cx="2020633" cy="2123982"/>
          </a:xfrm>
          <a:prstGeom prst="rect">
            <a:avLst/>
          </a:prstGeom>
        </p:spPr>
      </p:pic>
    </p:spTree>
    <p:extLst>
      <p:ext uri="{BB962C8B-B14F-4D97-AF65-F5344CB8AC3E}">
        <p14:creationId xmlns:p14="http://schemas.microsoft.com/office/powerpoint/2010/main" val="16564840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683144" cy="1143000"/>
          </a:xfrm>
        </p:spPr>
        <p:txBody>
          <a:bodyPr>
            <a:noAutofit/>
          </a:bodyPr>
          <a:lstStyle/>
          <a:p>
            <a:r>
              <a:rPr lang="hr-HR" sz="3600" dirty="0" smtClean="0"/>
              <a:t>Škole i nastavnici (učitelji) 3: „paradoksi”</a:t>
            </a:r>
            <a:br>
              <a:rPr lang="hr-HR" sz="3600" dirty="0" smtClean="0"/>
            </a:br>
            <a:r>
              <a:rPr lang="hr-HR" sz="3600" dirty="0" smtClean="0"/>
              <a:t>povećane uporabe digitalnih tehnologija</a:t>
            </a:r>
            <a:endParaRPr lang="en-US" sz="3600" dirty="0"/>
          </a:p>
        </p:txBody>
      </p:sp>
      <p:sp>
        <p:nvSpPr>
          <p:cNvPr id="3" name="Content Placeholder 2"/>
          <p:cNvSpPr>
            <a:spLocks noGrp="1"/>
          </p:cNvSpPr>
          <p:nvPr>
            <p:ph idx="1"/>
          </p:nvPr>
        </p:nvSpPr>
        <p:spPr>
          <a:xfrm>
            <a:off x="-180528" y="1196752"/>
            <a:ext cx="5544616" cy="5760640"/>
          </a:xfrm>
        </p:spPr>
        <p:txBody>
          <a:bodyPr>
            <a:normAutofit fontScale="62500" lnSpcReduction="20000"/>
          </a:bodyPr>
          <a:lstStyle/>
          <a:p>
            <a:r>
              <a:rPr lang="hr-HR" sz="2400" dirty="0" smtClean="0"/>
              <a:t>Omogućuju lakše povezivanje i komunikaciju s drugima, </a:t>
            </a:r>
            <a:r>
              <a:rPr lang="hr-HR" sz="2400" dirty="0" smtClean="0">
                <a:solidFill>
                  <a:srgbClr val="FF0000"/>
                </a:solidFill>
              </a:rPr>
              <a:t>ALI</a:t>
            </a:r>
            <a:r>
              <a:rPr lang="hr-HR" sz="2400" dirty="0" smtClean="0"/>
              <a:t> je socijalnih aktivnosti, interakcija i pravog prijateljstva i empatije sve manje</a:t>
            </a:r>
          </a:p>
          <a:p>
            <a:endParaRPr lang="hr-HR" sz="2400" dirty="0" smtClean="0"/>
          </a:p>
          <a:p>
            <a:r>
              <a:rPr lang="hr-HR" sz="2400" dirty="0" smtClean="0"/>
              <a:t>Elektroničke knjige i sadržaji su jeftiniji od pravih, </a:t>
            </a:r>
            <a:r>
              <a:rPr lang="hr-HR" sz="2400" dirty="0" smtClean="0">
                <a:solidFill>
                  <a:srgbClr val="FF0000"/>
                </a:solidFill>
              </a:rPr>
              <a:t>ALI</a:t>
            </a:r>
            <a:r>
              <a:rPr lang="hr-HR" sz="2400" dirty="0" smtClean="0"/>
              <a:t> zbog skupoće digitalnih uređaja i internetske veze su nejednakosti u mogućnostima sve veće</a:t>
            </a:r>
          </a:p>
          <a:p>
            <a:endParaRPr lang="hr-HR" sz="2400" dirty="0" smtClean="0"/>
          </a:p>
          <a:p>
            <a:r>
              <a:rPr lang="hr-HR" sz="2400" dirty="0" smtClean="0"/>
              <a:t>Reducira se količina knjiga i bilježnica, </a:t>
            </a:r>
            <a:r>
              <a:rPr lang="hr-HR" sz="2400" dirty="0" smtClean="0">
                <a:solidFill>
                  <a:srgbClr val="FF0000"/>
                </a:solidFill>
              </a:rPr>
              <a:t>ALI</a:t>
            </a:r>
            <a:r>
              <a:rPr lang="hr-HR" sz="2400" dirty="0" smtClean="0"/>
              <a:t> učenici sve manje uče i sve slabije pamte (retencija pročitanog iz knjige je veća nego s ekrana, ponajviše zato jer knjiga predstavlja fizički objekt pa se pročitano lakše „smješta u prostor” budući da je dugotrajno epizodičko pamćenje posredovano </a:t>
            </a:r>
            <a:r>
              <a:rPr lang="hr-HR" sz="2400" dirty="0" err="1" smtClean="0"/>
              <a:t>hipokampalnim</a:t>
            </a:r>
            <a:r>
              <a:rPr lang="hr-HR" sz="2400" dirty="0" smtClean="0"/>
              <a:t> i </a:t>
            </a:r>
            <a:r>
              <a:rPr lang="hr-HR" sz="2400" dirty="0" err="1" smtClean="0"/>
              <a:t>entorinalnim</a:t>
            </a:r>
            <a:r>
              <a:rPr lang="hr-HR" sz="2400" dirty="0" smtClean="0"/>
              <a:t> konceptnim neuronima)</a:t>
            </a:r>
          </a:p>
          <a:p>
            <a:endParaRPr lang="hr-HR" sz="2400" dirty="0" smtClean="0"/>
          </a:p>
          <a:p>
            <a:r>
              <a:rPr lang="hr-HR" sz="2400" dirty="0" smtClean="0"/>
              <a:t>Učenici dobivaju alate koji omogućuju bolje snalaženje u svijetu oko sebe, </a:t>
            </a:r>
            <a:r>
              <a:rPr lang="hr-HR" sz="2400" dirty="0" smtClean="0">
                <a:solidFill>
                  <a:srgbClr val="FF0000"/>
                </a:solidFill>
              </a:rPr>
              <a:t>ALI</a:t>
            </a:r>
            <a:r>
              <a:rPr lang="hr-HR" sz="2400" dirty="0" smtClean="0"/>
              <a:t> su djeca sve </a:t>
            </a:r>
            <a:r>
              <a:rPr lang="hr-HR" sz="2400" dirty="0" err="1" smtClean="0"/>
              <a:t>izgubljenija</a:t>
            </a:r>
            <a:r>
              <a:rPr lang="hr-HR" sz="2400" dirty="0" smtClean="0"/>
              <a:t> i sve više prepuštena sami sebi</a:t>
            </a:r>
          </a:p>
          <a:p>
            <a:endParaRPr lang="hr-HR" sz="2400" dirty="0" smtClean="0"/>
          </a:p>
          <a:p>
            <a:r>
              <a:rPr lang="hr-HR" sz="2400" dirty="0" smtClean="0"/>
              <a:t>Materijali za rad i zadaće mogu se direktno razmjenjivati elektroničkom poštom između učenika, </a:t>
            </a:r>
            <a:r>
              <a:rPr lang="hr-HR" sz="2400" dirty="0" smtClean="0">
                <a:solidFill>
                  <a:srgbClr val="FF0000"/>
                </a:solidFill>
              </a:rPr>
              <a:t>ALI</a:t>
            </a:r>
            <a:r>
              <a:rPr lang="hr-HR" sz="2400" dirty="0" smtClean="0"/>
              <a:t> oni to ne žele činiti i sve manje pomažu jedni drugima</a:t>
            </a:r>
          </a:p>
          <a:p>
            <a:endParaRPr lang="hr-HR" sz="2400" dirty="0" smtClean="0"/>
          </a:p>
          <a:p>
            <a:r>
              <a:rPr lang="hr-HR" sz="2400" dirty="0" smtClean="0"/>
              <a:t>Razne činjenice je moguće je dobiti u trenu, </a:t>
            </a:r>
            <a:r>
              <a:rPr lang="hr-HR" sz="2400" dirty="0" smtClean="0">
                <a:solidFill>
                  <a:srgbClr val="FF0000"/>
                </a:solidFill>
              </a:rPr>
              <a:t>ALI</a:t>
            </a:r>
            <a:r>
              <a:rPr lang="hr-HR" sz="2400" dirty="0" smtClean="0"/>
              <a:t> one nisu strukturirane ni stavljene u kontekst, te se ne usvajaju u logičnom slijedu pa izostaje razvijanje sposobnosti i vještina kroz iskustveno učenje (npr. </a:t>
            </a:r>
            <a:r>
              <a:rPr lang="hr-HR" sz="2400" dirty="0" err="1" smtClean="0"/>
              <a:t>grafomotorike</a:t>
            </a:r>
            <a:r>
              <a:rPr lang="hr-HR" sz="2400" dirty="0" smtClean="0"/>
              <a:t>, lingvističkih sposobnosti i općenito vještine izražavanja)</a:t>
            </a:r>
          </a:p>
          <a:p>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80" y="4797152"/>
            <a:ext cx="3642584" cy="1682874"/>
          </a:xfrm>
          <a:prstGeom prst="rect">
            <a:avLst/>
          </a:prstGeom>
        </p:spPr>
      </p:pic>
      <p:sp>
        <p:nvSpPr>
          <p:cNvPr id="5" name="TextBox 4"/>
          <p:cNvSpPr txBox="1"/>
          <p:nvPr/>
        </p:nvSpPr>
        <p:spPr>
          <a:xfrm>
            <a:off x="6444208" y="6536377"/>
            <a:ext cx="1944216" cy="276999"/>
          </a:xfrm>
          <a:prstGeom prst="rect">
            <a:avLst/>
          </a:prstGeom>
          <a:noFill/>
        </p:spPr>
        <p:txBody>
          <a:bodyPr wrap="square" rtlCol="0">
            <a:spAutoFit/>
          </a:bodyPr>
          <a:lstStyle/>
          <a:p>
            <a:r>
              <a:rPr lang="en-US" sz="1200" dirty="0">
                <a:hlinkClick r:id="rId3"/>
              </a:rPr>
              <a:t>https://giphy.com</a:t>
            </a:r>
            <a:r>
              <a:rPr lang="en-US" sz="1200" dirty="0" smtClean="0">
                <a:hlinkClick r:id="rId3"/>
              </a:rPr>
              <a:t>/</a:t>
            </a:r>
            <a:r>
              <a:rPr lang="hr-HR" sz="1200" dirty="0" smtClean="0"/>
              <a:t> </a:t>
            </a:r>
            <a:endParaRPr lang="en-US" sz="1200" dirty="0"/>
          </a:p>
        </p:txBody>
      </p:sp>
      <p:sp>
        <p:nvSpPr>
          <p:cNvPr id="6" name="TextBox 5"/>
          <p:cNvSpPr txBox="1"/>
          <p:nvPr/>
        </p:nvSpPr>
        <p:spPr>
          <a:xfrm>
            <a:off x="5249896" y="1862822"/>
            <a:ext cx="3894104" cy="2862322"/>
          </a:xfrm>
          <a:prstGeom prst="rect">
            <a:avLst/>
          </a:prstGeom>
          <a:noFill/>
        </p:spPr>
        <p:txBody>
          <a:bodyPr wrap="square" rtlCol="0">
            <a:spAutoFit/>
          </a:bodyPr>
          <a:lstStyle/>
          <a:p>
            <a:r>
              <a:rPr lang="hr-HR" sz="1200" b="1" dirty="0" smtClean="0"/>
              <a:t>2001.: Odiseja u svemiru: Osvit čovjeka</a:t>
            </a:r>
          </a:p>
          <a:p>
            <a:r>
              <a:rPr lang="vi-VN" sz="1200" dirty="0" smtClean="0">
                <a:latin typeface="Calibri" pitchFamily="34" charset="0"/>
              </a:rPr>
              <a:t>Pleme</a:t>
            </a:r>
            <a:r>
              <a:rPr lang="hr-HR" sz="1200" dirty="0" smtClean="0">
                <a:latin typeface="Calibri" pitchFamily="34" charset="0"/>
              </a:rPr>
              <a:t> biljoždera </a:t>
            </a:r>
            <a:r>
              <a:rPr lang="hr-HR" sz="1200" dirty="0" err="1" smtClean="0">
                <a:latin typeface="Calibri" pitchFamily="34" charset="0"/>
              </a:rPr>
              <a:t>Australopiteka</a:t>
            </a:r>
            <a:r>
              <a:rPr lang="hr-HR" sz="1200" dirty="0" smtClean="0">
                <a:latin typeface="Calibri" pitchFamily="34" charset="0"/>
              </a:rPr>
              <a:t> </a:t>
            </a:r>
            <a:r>
              <a:rPr lang="vi-VN" sz="1200" dirty="0" smtClean="0">
                <a:latin typeface="Calibri" pitchFamily="34" charset="0"/>
              </a:rPr>
              <a:t>u </a:t>
            </a:r>
            <a:r>
              <a:rPr lang="vi-VN" sz="1200" dirty="0">
                <a:latin typeface="Calibri" pitchFamily="34" charset="0"/>
              </a:rPr>
              <a:t>potrazi je za hranom </a:t>
            </a:r>
            <a:r>
              <a:rPr lang="vi-VN" sz="1200" dirty="0" smtClean="0">
                <a:latin typeface="Calibri" pitchFamily="34" charset="0"/>
              </a:rPr>
              <a:t>u</a:t>
            </a:r>
            <a:r>
              <a:rPr lang="hr-HR" sz="1200" dirty="0" smtClean="0">
                <a:latin typeface="Calibri" pitchFamily="34" charset="0"/>
              </a:rPr>
              <a:t> afričkoj pustinji</a:t>
            </a:r>
            <a:r>
              <a:rPr lang="vi-VN" sz="1200" dirty="0" smtClean="0">
                <a:latin typeface="Calibri" pitchFamily="34" charset="0"/>
              </a:rPr>
              <a:t> </a:t>
            </a:r>
            <a:r>
              <a:rPr lang="vi-VN" sz="1200" dirty="0">
                <a:latin typeface="Calibri" pitchFamily="34" charset="0"/>
              </a:rPr>
              <a:t>dok im društvo </a:t>
            </a:r>
            <a:r>
              <a:rPr lang="vi-VN" sz="1200" dirty="0" smtClean="0">
                <a:latin typeface="Calibri" pitchFamily="34" charset="0"/>
              </a:rPr>
              <a:t>prave</a:t>
            </a:r>
            <a:r>
              <a:rPr lang="hr-HR" sz="1200" dirty="0" smtClean="0">
                <a:latin typeface="Calibri" pitchFamily="34" charset="0"/>
              </a:rPr>
              <a:t> tapiri</a:t>
            </a:r>
            <a:r>
              <a:rPr lang="vi-VN" sz="1200" dirty="0" smtClean="0">
                <a:latin typeface="Calibri" pitchFamily="34" charset="0"/>
              </a:rPr>
              <a:t>.</a:t>
            </a:r>
            <a:r>
              <a:rPr lang="hr-HR" sz="1200" dirty="0" smtClean="0">
                <a:latin typeface="Calibri" pitchFamily="34" charset="0"/>
              </a:rPr>
              <a:t> Leopard ubija </a:t>
            </a:r>
            <a:r>
              <a:rPr lang="vi-VN" sz="1200" dirty="0" smtClean="0">
                <a:latin typeface="Calibri" pitchFamily="34" charset="0"/>
              </a:rPr>
              <a:t>jednog </a:t>
            </a:r>
            <a:r>
              <a:rPr lang="vi-VN" sz="1200" dirty="0">
                <a:latin typeface="Calibri" pitchFamily="34" charset="0"/>
              </a:rPr>
              <a:t>člana plemena, a drugo </a:t>
            </a:r>
            <a:r>
              <a:rPr lang="vi-VN" sz="1200" dirty="0" smtClean="0">
                <a:latin typeface="Calibri" pitchFamily="34" charset="0"/>
              </a:rPr>
              <a:t>pleme</a:t>
            </a:r>
            <a:r>
              <a:rPr lang="hr-HR" sz="1200" dirty="0" smtClean="0">
                <a:latin typeface="Calibri" pitchFamily="34" charset="0"/>
              </a:rPr>
              <a:t> čovjekolikih majmuna </a:t>
            </a:r>
            <a:r>
              <a:rPr lang="vi-VN" sz="1200" dirty="0" smtClean="0">
                <a:latin typeface="Calibri" pitchFamily="34" charset="0"/>
              </a:rPr>
              <a:t>dolazi </a:t>
            </a:r>
            <a:r>
              <a:rPr lang="vi-VN" sz="1200" dirty="0">
                <a:latin typeface="Calibri" pitchFamily="34" charset="0"/>
              </a:rPr>
              <a:t>i istjerava ih s </a:t>
            </a:r>
            <a:r>
              <a:rPr lang="vi-VN" sz="1200" dirty="0" smtClean="0">
                <a:latin typeface="Calibri" pitchFamily="34" charset="0"/>
              </a:rPr>
              <a:t>izvora</a:t>
            </a:r>
            <a:r>
              <a:rPr lang="hr-HR" sz="1200" dirty="0" smtClean="0">
                <a:latin typeface="Calibri" pitchFamily="34" charset="0"/>
              </a:rPr>
              <a:t> vode</a:t>
            </a:r>
            <a:r>
              <a:rPr lang="vi-VN" sz="1200" dirty="0" smtClean="0">
                <a:latin typeface="Calibri" pitchFamily="34" charset="0"/>
              </a:rPr>
              <a:t>. </a:t>
            </a:r>
            <a:r>
              <a:rPr lang="vi-VN" sz="1200" dirty="0">
                <a:latin typeface="Calibri" pitchFamily="34" charset="0"/>
              </a:rPr>
              <a:t>Poraženi, provode noć u malom kamenom krateru, a probudi ih neobičan zvuk koji dopire iz crnog monolita koji se odjedanput pojavio ispred njih. Prilaze mu uz vriskove i skakanje te ga u konačnici pažljivo dotaknu. Nedugo potom jedan od čovjekolikih </a:t>
            </a:r>
            <a:r>
              <a:rPr lang="vi-VN" sz="1200" dirty="0" smtClean="0">
                <a:latin typeface="Calibri" pitchFamily="34" charset="0"/>
              </a:rPr>
              <a:t>majmuna</a:t>
            </a:r>
            <a:r>
              <a:rPr lang="hr-HR" sz="1200" dirty="0" smtClean="0">
                <a:latin typeface="Calibri" pitchFamily="34" charset="0"/>
              </a:rPr>
              <a:t> </a:t>
            </a:r>
            <a:r>
              <a:rPr lang="vi-VN" sz="1200" dirty="0" smtClean="0">
                <a:latin typeface="Calibri" pitchFamily="34" charset="0"/>
              </a:rPr>
              <a:t>shvaća </a:t>
            </a:r>
            <a:r>
              <a:rPr lang="vi-VN" sz="1200" dirty="0">
                <a:latin typeface="Calibri" pitchFamily="34" charset="0"/>
              </a:rPr>
              <a:t>kako iskoristiti kost mrtve životinje kao oruđe i oružje pa ubrzo započnu s ubijanjem plijena kako bi se prehranili. Postavši sve sposobniji i uporniji, pleme ubrzo povrati kontrolu nad izvorom vode od drugog plemena tako što ubijaju njihovog vođu. U znak trijumfa, vođa plemena baca svoje oružje u </a:t>
            </a:r>
            <a:r>
              <a:rPr lang="vi-VN" sz="1200" dirty="0" smtClean="0">
                <a:latin typeface="Calibri" pitchFamily="34" charset="0"/>
              </a:rPr>
              <a:t>zrak</a:t>
            </a:r>
            <a:r>
              <a:rPr lang="hr-HR" sz="1200" dirty="0" smtClean="0">
                <a:latin typeface="Calibri" pitchFamily="34" charset="0"/>
              </a:rPr>
              <a:t>.</a:t>
            </a:r>
            <a:endParaRPr lang="en-US" sz="1200" dirty="0">
              <a:latin typeface="Calibri" pitchFamily="34" charset="0"/>
            </a:endParaRPr>
          </a:p>
        </p:txBody>
      </p:sp>
    </p:spTree>
    <p:extLst>
      <p:ext uri="{BB962C8B-B14F-4D97-AF65-F5344CB8AC3E}">
        <p14:creationId xmlns:p14="http://schemas.microsoft.com/office/powerpoint/2010/main" val="25701331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lstStyle/>
          <a:p>
            <a:r>
              <a:rPr lang="hr-HR" dirty="0" smtClean="0"/>
              <a:t>Sažetak i zaključci izlaganja</a:t>
            </a:r>
            <a:endParaRPr lang="en-US" dirty="0"/>
          </a:p>
        </p:txBody>
      </p:sp>
      <p:sp>
        <p:nvSpPr>
          <p:cNvPr id="3" name="Content Placeholder 2"/>
          <p:cNvSpPr>
            <a:spLocks noGrp="1"/>
          </p:cNvSpPr>
          <p:nvPr>
            <p:ph idx="1"/>
          </p:nvPr>
        </p:nvSpPr>
        <p:spPr>
          <a:xfrm>
            <a:off x="179512" y="1340767"/>
            <a:ext cx="8507288" cy="5616625"/>
          </a:xfrm>
        </p:spPr>
        <p:txBody>
          <a:bodyPr>
            <a:normAutofit fontScale="77500" lnSpcReduction="20000"/>
          </a:bodyPr>
          <a:lstStyle/>
          <a:p>
            <a:r>
              <a:rPr lang="hr-HR" dirty="0" smtClean="0"/>
              <a:t>Niti jedna vrst tehnologije nije sama po sebi dobra ili loša, već to zavisi od toga tko ih, zašto i kako napravio i kako, kada i koliko se koriste</a:t>
            </a:r>
          </a:p>
          <a:p>
            <a:endParaRPr lang="hr-HR" dirty="0" smtClean="0"/>
          </a:p>
          <a:p>
            <a:r>
              <a:rPr lang="hr-HR" dirty="0" smtClean="0"/>
              <a:t>Mrežne stranice i internetska komunikacija su izvori posebnog rizika za djecu (a rizik je to veći što su djeca mlađa)</a:t>
            </a:r>
          </a:p>
          <a:p>
            <a:endParaRPr lang="hr-HR" dirty="0" smtClean="0"/>
          </a:p>
          <a:p>
            <a:r>
              <a:rPr lang="hr-HR" dirty="0" smtClean="0"/>
              <a:t>Uporaba </a:t>
            </a:r>
            <a:r>
              <a:rPr lang="hr-HR" dirty="0" err="1" smtClean="0"/>
              <a:t>interneta</a:t>
            </a:r>
            <a:r>
              <a:rPr lang="hr-HR" dirty="0" smtClean="0"/>
              <a:t> postaje problematična kad počne ometati normalan svakodnevni život (ovisnost, nasilje, zlostavljanje)</a:t>
            </a:r>
          </a:p>
          <a:p>
            <a:endParaRPr lang="hr-HR" dirty="0" smtClean="0"/>
          </a:p>
          <a:p>
            <a:r>
              <a:rPr lang="hr-HR" dirty="0" smtClean="0"/>
              <a:t>Iako nisu poznati točni mehanizmi (aktivacija mozgovnog sustava nagrade/ugode) koji dovode do promjena u </a:t>
            </a:r>
            <a:r>
              <a:rPr lang="hr-HR" dirty="0" smtClean="0"/>
              <a:t>ponašanju i </a:t>
            </a:r>
            <a:r>
              <a:rPr lang="hr-HR" u="sng" dirty="0" smtClean="0"/>
              <a:t>stvaraju ovisnost</a:t>
            </a:r>
            <a:r>
              <a:rPr lang="hr-HR" dirty="0" smtClean="0"/>
              <a:t>, </a:t>
            </a:r>
            <a:r>
              <a:rPr lang="hr-HR" dirty="0" smtClean="0"/>
              <a:t>poznato je da je igranje nasilnih igrica u mlađoj životnoj dobi </a:t>
            </a:r>
            <a:r>
              <a:rPr lang="hr-HR" dirty="0" smtClean="0"/>
              <a:t>također povezano </a:t>
            </a:r>
            <a:r>
              <a:rPr lang="hr-HR" dirty="0" smtClean="0"/>
              <a:t>sa smanjenjem empatije i agresivnim ponašanjem (djeca uče ono što vide)</a:t>
            </a:r>
            <a:endParaRPr lang="en-US" dirty="0"/>
          </a:p>
        </p:txBody>
      </p:sp>
      <p:sp>
        <p:nvSpPr>
          <p:cNvPr id="4" name="TextBox 3"/>
          <p:cNvSpPr txBox="1"/>
          <p:nvPr/>
        </p:nvSpPr>
        <p:spPr>
          <a:xfrm>
            <a:off x="6444208" y="6487852"/>
            <a:ext cx="2592288" cy="276999"/>
          </a:xfrm>
          <a:prstGeom prst="rect">
            <a:avLst/>
          </a:prstGeom>
          <a:noFill/>
        </p:spPr>
        <p:txBody>
          <a:bodyPr wrap="square" rtlCol="0">
            <a:spAutoFit/>
          </a:bodyPr>
          <a:lstStyle/>
          <a:p>
            <a:r>
              <a:rPr lang="en-US" sz="1200" dirty="0">
                <a:hlinkClick r:id="rId2"/>
              </a:rPr>
              <a:t>http://www.nominettrust.org.uk</a:t>
            </a:r>
            <a:r>
              <a:rPr lang="en-US" sz="1200" dirty="0" smtClean="0">
                <a:hlinkClick r:id="rId2"/>
              </a:rPr>
              <a:t>/</a:t>
            </a:r>
            <a:r>
              <a:rPr lang="hr-HR" sz="1200" dirty="0" smtClean="0"/>
              <a:t> </a:t>
            </a:r>
            <a:endParaRPr lang="en-US" sz="1200" dirty="0"/>
          </a:p>
        </p:txBody>
      </p:sp>
    </p:spTree>
    <p:extLst>
      <p:ext uri="{BB962C8B-B14F-4D97-AF65-F5344CB8AC3E}">
        <p14:creationId xmlns:p14="http://schemas.microsoft.com/office/powerpoint/2010/main" val="21484126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hr-HR" dirty="0" smtClean="0"/>
              <a:t>Internet je vrijedan izvor podataka za učenje, ali njegova uporaba u školi zbog ometanja pažnje donosi više štete nego koristi</a:t>
            </a:r>
          </a:p>
          <a:p>
            <a:endParaRPr lang="hr-HR" dirty="0" smtClean="0"/>
          </a:p>
          <a:p>
            <a:r>
              <a:rPr lang="hr-HR" dirty="0" smtClean="0"/>
              <a:t>Prekomjerna uporaba pametnih telefona, napose igranje igrica po noći u krevetu, dovodi do poremećaja spavanja koji negativno interferiraju s konsolidacijom prethodno usvojenih sadržaja, kao i s učenjem budućih</a:t>
            </a:r>
          </a:p>
          <a:p>
            <a:endParaRPr lang="hr-HR" dirty="0" smtClean="0"/>
          </a:p>
          <a:p>
            <a:r>
              <a:rPr lang="hr-HR" dirty="0" smtClean="0"/>
              <a:t>Igranje igrica više od 3 sata na dan dokazano je povezano sa slabljenjem vida (</a:t>
            </a:r>
            <a:r>
              <a:rPr lang="it-IT" sz="1400" dirty="0" err="1"/>
              <a:t>Bener</a:t>
            </a:r>
            <a:r>
              <a:rPr lang="it-IT" sz="1400" dirty="0"/>
              <a:t>, A., Al-</a:t>
            </a:r>
            <a:r>
              <a:rPr lang="it-IT" sz="1400" dirty="0" err="1"/>
              <a:t>Mahdi</a:t>
            </a:r>
            <a:r>
              <a:rPr lang="it-IT" sz="1400" dirty="0"/>
              <a:t>, H. S., </a:t>
            </a:r>
            <a:r>
              <a:rPr lang="it-IT" sz="1400" dirty="0" err="1"/>
              <a:t>Vachhani</a:t>
            </a:r>
            <a:r>
              <a:rPr lang="it-IT" sz="1400" dirty="0"/>
              <a:t>, P. J., Al-</a:t>
            </a:r>
            <a:r>
              <a:rPr lang="it-IT" sz="1400" dirty="0" err="1"/>
              <a:t>Nufal</a:t>
            </a:r>
            <a:r>
              <a:rPr lang="it-IT" sz="1400" dirty="0"/>
              <a:t>, M. &amp; Ali, A. I. </a:t>
            </a:r>
            <a:r>
              <a:rPr lang="it-IT" sz="1400" dirty="0" smtClean="0"/>
              <a:t>Do</a:t>
            </a:r>
            <a:r>
              <a:rPr lang="hr-HR" sz="1400" dirty="0" smtClean="0"/>
              <a:t> </a:t>
            </a:r>
            <a:r>
              <a:rPr lang="en-US" sz="1400" dirty="0" smtClean="0"/>
              <a:t>excessive </a:t>
            </a:r>
            <a:r>
              <a:rPr lang="en-US" sz="1400" dirty="0"/>
              <a:t>internet use, television viewing and poor lifestyle </a:t>
            </a:r>
            <a:r>
              <a:rPr lang="en-US" sz="1400" dirty="0" smtClean="0"/>
              <a:t>habits</a:t>
            </a:r>
            <a:r>
              <a:rPr lang="hr-HR" sz="1400" dirty="0" smtClean="0"/>
              <a:t> </a:t>
            </a:r>
            <a:r>
              <a:rPr lang="en-US" sz="1400" dirty="0" smtClean="0"/>
              <a:t>affect </a:t>
            </a:r>
            <a:r>
              <a:rPr lang="en-US" sz="1400" dirty="0"/>
              <a:t>low vision in school children? J. Child Health Care </a:t>
            </a:r>
            <a:r>
              <a:rPr lang="en-US" sz="1400" dirty="0" smtClean="0"/>
              <a:t>14,</a:t>
            </a:r>
            <a:r>
              <a:rPr lang="hr-HR" sz="1400" dirty="0" smtClean="0"/>
              <a:t> </a:t>
            </a:r>
            <a:r>
              <a:rPr lang="en-US" sz="1400" dirty="0" smtClean="0"/>
              <a:t>375-385</a:t>
            </a:r>
            <a:r>
              <a:rPr lang="en-US" sz="1400" dirty="0"/>
              <a:t>, </a:t>
            </a:r>
            <a:r>
              <a:rPr lang="en-US" sz="1400" dirty="0" smtClean="0"/>
              <a:t>doi:10.1177/1367493510380081</a:t>
            </a:r>
            <a:r>
              <a:rPr lang="hr-HR" sz="1400" dirty="0" smtClean="0"/>
              <a:t>, </a:t>
            </a:r>
            <a:r>
              <a:rPr lang="en-US" sz="1400" dirty="0" smtClean="0"/>
              <a:t>2010</a:t>
            </a:r>
            <a:r>
              <a:rPr lang="hr-HR" dirty="0" smtClean="0"/>
              <a:t>)</a:t>
            </a:r>
            <a:endParaRPr lang="en-US" dirty="0"/>
          </a:p>
        </p:txBody>
      </p:sp>
      <p:sp>
        <p:nvSpPr>
          <p:cNvPr id="5" name="Title 1"/>
          <p:cNvSpPr>
            <a:spLocks noGrp="1"/>
          </p:cNvSpPr>
          <p:nvPr>
            <p:ph type="title"/>
          </p:nvPr>
        </p:nvSpPr>
        <p:spPr>
          <a:xfrm>
            <a:off x="457200" y="44624"/>
            <a:ext cx="8229600" cy="1143000"/>
          </a:xfrm>
        </p:spPr>
        <p:txBody>
          <a:bodyPr/>
          <a:lstStyle/>
          <a:p>
            <a:r>
              <a:rPr lang="hr-HR" dirty="0" smtClean="0"/>
              <a:t>Sažetak i zaključci izlaganja</a:t>
            </a:r>
            <a:endParaRPr lang="en-US" dirty="0"/>
          </a:p>
        </p:txBody>
      </p:sp>
    </p:spTree>
    <p:extLst>
      <p:ext uri="{BB962C8B-B14F-4D97-AF65-F5344CB8AC3E}">
        <p14:creationId xmlns:p14="http://schemas.microsoft.com/office/powerpoint/2010/main" val="12122049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493920"/>
            <a:ext cx="6876131" cy="4879296"/>
          </a:xfrm>
          <a:prstGeom prst="rect">
            <a:avLst/>
          </a:prstGeom>
        </p:spPr>
      </p:pic>
      <p:sp>
        <p:nvSpPr>
          <p:cNvPr id="2" name="Title 1"/>
          <p:cNvSpPr>
            <a:spLocks noGrp="1"/>
          </p:cNvSpPr>
          <p:nvPr>
            <p:ph type="ctrTitle"/>
          </p:nvPr>
        </p:nvSpPr>
        <p:spPr>
          <a:xfrm>
            <a:off x="6876256" y="5778034"/>
            <a:ext cx="1944216" cy="936104"/>
          </a:xfrm>
        </p:spPr>
        <p:txBody>
          <a:bodyPr>
            <a:noAutofit/>
          </a:bodyPr>
          <a:lstStyle/>
          <a:p>
            <a:pPr marL="182880" indent="0">
              <a:buNone/>
            </a:pPr>
            <a:r>
              <a:rPr lang="hr-HR" sz="2800" dirty="0" smtClean="0">
                <a:latin typeface="Calibri" pitchFamily="34" charset="0"/>
                <a:cs typeface="Aharoni" pitchFamily="2" charset="-79"/>
              </a:rPr>
              <a:t>Hvala na pažnji!</a:t>
            </a:r>
            <a:endParaRPr lang="en-US" sz="2800" dirty="0">
              <a:latin typeface="Calibri"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599"/>
            <a:ext cx="9144000" cy="121416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6445" y="5580159"/>
            <a:ext cx="1168866" cy="101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66127" y="2252260"/>
            <a:ext cx="1148089" cy="118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3725" y="1286577"/>
            <a:ext cx="1192708" cy="834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6"/>
          <p:cNvSpPr txBox="1">
            <a:spLocks noChangeArrowheads="1"/>
          </p:cNvSpPr>
          <p:nvPr/>
        </p:nvSpPr>
        <p:spPr bwMode="auto">
          <a:xfrm>
            <a:off x="210469" y="5086356"/>
            <a:ext cx="2133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r-HR" sz="1000" b="1" dirty="0">
                <a:latin typeface="+mj-lt"/>
              </a:rPr>
              <a:t>Hrvatska zaklada za znanost</a:t>
            </a:r>
          </a:p>
          <a:p>
            <a:r>
              <a:rPr lang="hr-HR" sz="1000" b="1" dirty="0">
                <a:latin typeface="+mj-lt"/>
              </a:rPr>
              <a:t>Projekt </a:t>
            </a:r>
            <a:r>
              <a:rPr lang="hr-HR" sz="1000" b="1" dirty="0" smtClean="0">
                <a:latin typeface="+mj-lt"/>
              </a:rPr>
              <a:t>IP-2014-09-9730 (2015-2019)</a:t>
            </a:r>
            <a:endParaRPr lang="hr-HR" sz="1000" b="1" dirty="0">
              <a:latin typeface="+mj-lt"/>
            </a:endParaRPr>
          </a:p>
        </p:txBody>
      </p:sp>
      <p:sp>
        <p:nvSpPr>
          <p:cNvPr id="14" name="TextBox 25"/>
          <p:cNvSpPr txBox="1">
            <a:spLocks noChangeArrowheads="1"/>
          </p:cNvSpPr>
          <p:nvPr/>
        </p:nvSpPr>
        <p:spPr bwMode="auto">
          <a:xfrm>
            <a:off x="179512" y="5403422"/>
            <a:ext cx="20462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r-HR" sz="1000" b="1" dirty="0">
                <a:latin typeface="+mj-lt"/>
              </a:rPr>
              <a:t> </a:t>
            </a:r>
            <a:r>
              <a:rPr lang="hr-HR" sz="1000" b="1" dirty="0" err="1">
                <a:latin typeface="+mj-lt"/>
              </a:rPr>
              <a:t>Croatian</a:t>
            </a:r>
            <a:r>
              <a:rPr lang="hr-HR" sz="1000" b="1" dirty="0">
                <a:latin typeface="+mj-lt"/>
              </a:rPr>
              <a:t> Science </a:t>
            </a:r>
            <a:r>
              <a:rPr lang="hr-HR" sz="1000" b="1" dirty="0" err="1">
                <a:latin typeface="+mj-lt"/>
              </a:rPr>
              <a:t>Foundation</a:t>
            </a:r>
            <a:endParaRPr lang="hr-HR" sz="1000" b="1" dirty="0">
              <a:latin typeface="+mj-lt"/>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0005" y="4869160"/>
            <a:ext cx="4208259" cy="1944216"/>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20706" y="4901515"/>
            <a:ext cx="1555750" cy="876300"/>
          </a:xfrm>
          <a:prstGeom prst="rect">
            <a:avLst/>
          </a:prstGeom>
        </p:spPr>
      </p:pic>
      <p:sp>
        <p:nvSpPr>
          <p:cNvPr id="15" name="TextBox 14"/>
          <p:cNvSpPr txBox="1"/>
          <p:nvPr/>
        </p:nvSpPr>
        <p:spPr>
          <a:xfrm>
            <a:off x="1453343" y="6608385"/>
            <a:ext cx="1475656" cy="276999"/>
          </a:xfrm>
          <a:prstGeom prst="rect">
            <a:avLst/>
          </a:prstGeom>
          <a:noFill/>
        </p:spPr>
        <p:txBody>
          <a:bodyPr wrap="square" rtlCol="0">
            <a:spAutoFit/>
          </a:bodyPr>
          <a:lstStyle/>
          <a:p>
            <a:r>
              <a:rPr lang="en-US" sz="1200" dirty="0">
                <a:hlinkClick r:id="rId9"/>
              </a:rPr>
              <a:t>https://giphy.com</a:t>
            </a:r>
            <a:r>
              <a:rPr lang="en-US" sz="1200" dirty="0" smtClean="0">
                <a:hlinkClick r:id="rId9"/>
              </a:rPr>
              <a:t>/</a:t>
            </a:r>
            <a:r>
              <a:rPr lang="hr-HR" sz="1200" dirty="0" smtClean="0"/>
              <a:t> </a:t>
            </a:r>
            <a:endParaRPr lang="en-US" sz="1200" dirty="0"/>
          </a:p>
        </p:txBody>
      </p:sp>
      <p:sp>
        <p:nvSpPr>
          <p:cNvPr id="3" name="TextBox 2"/>
          <p:cNvSpPr txBox="1"/>
          <p:nvPr/>
        </p:nvSpPr>
        <p:spPr>
          <a:xfrm>
            <a:off x="35496" y="1225783"/>
            <a:ext cx="4104456" cy="3785652"/>
          </a:xfrm>
          <a:prstGeom prst="rect">
            <a:avLst/>
          </a:prstGeom>
          <a:noFill/>
        </p:spPr>
        <p:txBody>
          <a:bodyPr wrap="square" rtlCol="0">
            <a:spAutoFit/>
          </a:bodyPr>
          <a:lstStyle/>
          <a:p>
            <a:r>
              <a:rPr lang="hr-HR" sz="1200" dirty="0" smtClean="0"/>
              <a:t>Konačni zaključak (</a:t>
            </a:r>
            <a:r>
              <a:rPr lang="hr-HR" sz="1200" i="1" dirty="0" err="1" smtClean="0"/>
              <a:t>take</a:t>
            </a:r>
            <a:r>
              <a:rPr lang="hr-HR" sz="1200" i="1" dirty="0" smtClean="0"/>
              <a:t>-</a:t>
            </a:r>
            <a:r>
              <a:rPr lang="hr-HR" sz="1200" i="1" dirty="0" err="1" smtClean="0"/>
              <a:t>home</a:t>
            </a:r>
            <a:r>
              <a:rPr lang="hr-HR" sz="1200" i="1" dirty="0" smtClean="0"/>
              <a:t> </a:t>
            </a:r>
            <a:r>
              <a:rPr lang="hr-HR" sz="1200" i="1" dirty="0" err="1" smtClean="0"/>
              <a:t>message</a:t>
            </a:r>
            <a:r>
              <a:rPr lang="hr-HR" sz="1200" dirty="0" smtClean="0"/>
              <a:t>):</a:t>
            </a:r>
          </a:p>
          <a:p>
            <a:endParaRPr lang="hr-HR" sz="1200" b="1" dirty="0" smtClean="0"/>
          </a:p>
          <a:p>
            <a:r>
              <a:rPr lang="hr-HR" sz="1200" b="1" dirty="0" smtClean="0"/>
              <a:t>Nadomještanje stvarnih socijalnih kontakata virtualnim kod djece dovodi do </a:t>
            </a:r>
            <a:r>
              <a:rPr lang="hr-HR" sz="1200" b="1" u="sng" dirty="0" err="1" smtClean="0"/>
              <a:t>disfunkcionalnog</a:t>
            </a:r>
            <a:r>
              <a:rPr lang="hr-HR" sz="1200" b="1" u="sng" dirty="0" smtClean="0"/>
              <a:t> emocionalnog razvitka i smanjenja suosjećanja i tolerancije</a:t>
            </a:r>
          </a:p>
          <a:p>
            <a:r>
              <a:rPr lang="hr-HR" sz="1200" b="1" dirty="0" smtClean="0"/>
              <a:t>(što je dijete mlađe to je taj učinak veći),</a:t>
            </a:r>
          </a:p>
          <a:p>
            <a:r>
              <a:rPr lang="hr-HR" sz="1200" b="1" dirty="0" smtClean="0"/>
              <a:t>te </a:t>
            </a:r>
            <a:r>
              <a:rPr lang="hr-HR" sz="1200" b="1" u="sng" dirty="0" smtClean="0"/>
              <a:t>povećava učestalost agresivnih oblika ponašanja</a:t>
            </a:r>
            <a:r>
              <a:rPr lang="hr-HR" sz="1200" b="1" dirty="0" smtClean="0"/>
              <a:t> (verbalnog i fizičkog nasilja, kao i </a:t>
            </a:r>
            <a:r>
              <a:rPr lang="hr-HR" sz="1200" b="1" i="1" dirty="0" err="1" smtClean="0"/>
              <a:t>cyberbullyinga</a:t>
            </a:r>
            <a:r>
              <a:rPr lang="hr-HR" sz="1200" b="1" dirty="0" smtClean="0"/>
              <a:t>);</a:t>
            </a:r>
          </a:p>
          <a:p>
            <a:r>
              <a:rPr lang="hr-HR" sz="1200" b="1" dirty="0" smtClean="0"/>
              <a:t>Internet je </a:t>
            </a:r>
            <a:r>
              <a:rPr lang="hr-HR" sz="1200" b="1" u="sng" dirty="0" smtClean="0"/>
              <a:t>samo sredstvo</a:t>
            </a:r>
            <a:r>
              <a:rPr lang="hr-HR" sz="1200" b="1" dirty="0" smtClean="0"/>
              <a:t> (alat),</a:t>
            </a:r>
          </a:p>
          <a:p>
            <a:r>
              <a:rPr lang="hr-HR" sz="1200" b="1" dirty="0"/>
              <a:t>a</a:t>
            </a:r>
            <a:r>
              <a:rPr lang="hr-HR" sz="1200" b="1" dirty="0" smtClean="0"/>
              <a:t> </a:t>
            </a:r>
            <a:r>
              <a:rPr lang="hr-HR" sz="1200" b="1" u="sng" dirty="0" smtClean="0"/>
              <a:t>čovjek mu treba dati okvir (pa i socijalni)</a:t>
            </a:r>
          </a:p>
          <a:p>
            <a:r>
              <a:rPr lang="hr-HR" sz="1200" b="1" u="sng" dirty="0" smtClean="0"/>
              <a:t>i smisao;</a:t>
            </a:r>
            <a:endParaRPr lang="hr-HR" sz="1200" b="1" dirty="0"/>
          </a:p>
          <a:p>
            <a:r>
              <a:rPr lang="hr-HR" sz="1200" b="1" dirty="0" smtClean="0"/>
              <a:t>Učitelji, roditelji i djeca trebaju o </a:t>
            </a:r>
          </a:p>
          <a:p>
            <a:r>
              <a:rPr lang="hr-HR" sz="1200" b="1" u="sng" dirty="0" smtClean="0"/>
              <a:t>svemu tome razgovarati i odlučiti</a:t>
            </a:r>
          </a:p>
          <a:p>
            <a:r>
              <a:rPr lang="hr-HR" sz="1200" b="1" u="sng" dirty="0" smtClean="0"/>
              <a:t>kako je u pojedinoj situaciji najbolje</a:t>
            </a:r>
            <a:endParaRPr lang="hr-HR" sz="1200" b="1" dirty="0"/>
          </a:p>
          <a:p>
            <a:r>
              <a:rPr lang="hr-HR" sz="1200" b="1" u="sng" dirty="0" smtClean="0"/>
              <a:t>postupiti</a:t>
            </a:r>
            <a:r>
              <a:rPr lang="hr-HR" sz="1200" b="1" dirty="0" smtClean="0"/>
              <a:t> (nije smisao na silu spriječiti određeno</a:t>
            </a:r>
          </a:p>
          <a:p>
            <a:r>
              <a:rPr lang="hr-HR" sz="1200" b="1" dirty="0"/>
              <a:t>p</a:t>
            </a:r>
            <a:r>
              <a:rPr lang="hr-HR" sz="1200" b="1" dirty="0" smtClean="0"/>
              <a:t>onašanje </a:t>
            </a:r>
            <a:r>
              <a:rPr lang="hr-HR" sz="1200" b="1" dirty="0" smtClean="0"/>
              <a:t>koje nam se čini nepoželjno, nego</a:t>
            </a:r>
          </a:p>
          <a:p>
            <a:r>
              <a:rPr lang="hr-HR" sz="1200" b="1" dirty="0" smtClean="0"/>
              <a:t>uočiti koji su uzroci doveli do takvog </a:t>
            </a:r>
          </a:p>
          <a:p>
            <a:r>
              <a:rPr lang="hr-HR" sz="1200" b="1" dirty="0" smtClean="0"/>
              <a:t>ponašanja i onda pokušati djelovati</a:t>
            </a:r>
          </a:p>
          <a:p>
            <a:r>
              <a:rPr lang="hr-HR" sz="1200" b="1" dirty="0" smtClean="0"/>
              <a:t>tako da </a:t>
            </a:r>
            <a:r>
              <a:rPr lang="hr-HR" sz="1200" b="1" u="sng" dirty="0" smtClean="0"/>
              <a:t>otklonimo ili umanjimo utjecaj</a:t>
            </a:r>
          </a:p>
          <a:p>
            <a:r>
              <a:rPr lang="hr-HR" sz="1200" b="1" u="sng" dirty="0" smtClean="0"/>
              <a:t>tih uzroka</a:t>
            </a:r>
            <a:r>
              <a:rPr lang="hr-HR" sz="1200" b="1" dirty="0" smtClean="0"/>
              <a:t>!)</a:t>
            </a:r>
            <a:endParaRPr lang="en-US" sz="1200" b="1" dirty="0"/>
          </a:p>
        </p:txBody>
      </p:sp>
      <p:sp>
        <p:nvSpPr>
          <p:cNvPr id="16" name="TextBox 15"/>
          <p:cNvSpPr txBox="1"/>
          <p:nvPr/>
        </p:nvSpPr>
        <p:spPr>
          <a:xfrm>
            <a:off x="210330" y="4949406"/>
            <a:ext cx="1512168" cy="215444"/>
          </a:xfrm>
          <a:prstGeom prst="rect">
            <a:avLst/>
          </a:prstGeom>
          <a:noFill/>
        </p:spPr>
        <p:txBody>
          <a:bodyPr wrap="square" rtlCol="0">
            <a:spAutoFit/>
          </a:bodyPr>
          <a:lstStyle/>
          <a:p>
            <a:r>
              <a:rPr lang="en-US" sz="800" dirty="0">
                <a:hlinkClick r:id="rId10"/>
              </a:rPr>
              <a:t>http://alztauprotect.hiim.hr</a:t>
            </a:r>
            <a:r>
              <a:rPr lang="en-US" sz="800" dirty="0" smtClean="0">
                <a:hlinkClick r:id="rId10"/>
              </a:rPr>
              <a:t>/</a:t>
            </a:r>
            <a:r>
              <a:rPr lang="hr-HR" sz="800" dirty="0" smtClean="0"/>
              <a:t> </a:t>
            </a:r>
            <a:endParaRPr lang="en-US" sz="800" dirty="0"/>
          </a:p>
        </p:txBody>
      </p:sp>
      <p:sp>
        <p:nvSpPr>
          <p:cNvPr id="4" name="TextBox 3"/>
          <p:cNvSpPr txBox="1"/>
          <p:nvPr/>
        </p:nvSpPr>
        <p:spPr>
          <a:xfrm rot="2923494">
            <a:off x="5871136" y="2879943"/>
            <a:ext cx="2642016" cy="246221"/>
          </a:xfrm>
          <a:prstGeom prst="rect">
            <a:avLst/>
          </a:prstGeom>
          <a:noFill/>
        </p:spPr>
        <p:txBody>
          <a:bodyPr wrap="square" rtlCol="0">
            <a:spAutoFit/>
          </a:bodyPr>
          <a:lstStyle/>
          <a:p>
            <a:r>
              <a:rPr lang="hr-HR" sz="1000" dirty="0" err="1" smtClean="0"/>
              <a:t>Maslowljeva</a:t>
            </a:r>
            <a:r>
              <a:rPr lang="hr-HR" sz="1000" dirty="0" smtClean="0"/>
              <a:t> hijerarhija čovjekovih potreba</a:t>
            </a:r>
          </a:p>
        </p:txBody>
      </p:sp>
    </p:spTree>
    <p:extLst>
      <p:ext uri="{BB962C8B-B14F-4D97-AF65-F5344CB8AC3E}">
        <p14:creationId xmlns:p14="http://schemas.microsoft.com/office/powerpoint/2010/main" val="1409692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229600" cy="1143000"/>
          </a:xfrm>
        </p:spPr>
        <p:txBody>
          <a:bodyPr/>
          <a:lstStyle/>
          <a:p>
            <a:r>
              <a:rPr lang="hr-HR" dirty="0" smtClean="0"/>
              <a:t>Što je to digitalna demencija?</a:t>
            </a:r>
            <a:endParaRPr lang="en-US" dirty="0"/>
          </a:p>
        </p:txBody>
      </p:sp>
      <p:sp>
        <p:nvSpPr>
          <p:cNvPr id="3" name="Content Placeholder 2"/>
          <p:cNvSpPr>
            <a:spLocks noGrp="1"/>
          </p:cNvSpPr>
          <p:nvPr>
            <p:ph idx="1"/>
          </p:nvPr>
        </p:nvSpPr>
        <p:spPr>
          <a:xfrm>
            <a:off x="-324544" y="1196752"/>
            <a:ext cx="5544616" cy="5661248"/>
          </a:xfrm>
        </p:spPr>
        <p:txBody>
          <a:bodyPr>
            <a:noAutofit/>
          </a:bodyPr>
          <a:lstStyle/>
          <a:p>
            <a:pPr>
              <a:spcBef>
                <a:spcPts val="0"/>
              </a:spcBef>
            </a:pPr>
            <a:r>
              <a:rPr lang="en-US" sz="1600" dirty="0"/>
              <a:t>U </a:t>
            </a:r>
            <a:r>
              <a:rPr lang="en-US" sz="1600" dirty="0" err="1"/>
              <a:t>posljednjih</a:t>
            </a:r>
            <a:r>
              <a:rPr lang="en-US" sz="1600" dirty="0"/>
              <a:t> </a:t>
            </a:r>
            <a:r>
              <a:rPr lang="en-US" sz="1600" dirty="0" err="1"/>
              <a:t>nekoliko</a:t>
            </a:r>
            <a:r>
              <a:rPr lang="en-US" sz="1600" dirty="0"/>
              <a:t> </a:t>
            </a:r>
            <a:r>
              <a:rPr lang="en-US" sz="1600" dirty="0" err="1"/>
              <a:t>godina</a:t>
            </a:r>
            <a:r>
              <a:rPr lang="en-US" sz="1600" dirty="0"/>
              <a:t> u </a:t>
            </a:r>
            <a:r>
              <a:rPr lang="en-US" sz="1600" dirty="0" err="1"/>
              <a:t>tehnološki</a:t>
            </a:r>
            <a:r>
              <a:rPr lang="en-US" sz="1600" dirty="0"/>
              <a:t> </a:t>
            </a:r>
            <a:r>
              <a:rPr lang="en-US" sz="1600" dirty="0" err="1"/>
              <a:t>visoko</a:t>
            </a:r>
            <a:r>
              <a:rPr lang="en-US" sz="1600" dirty="0"/>
              <a:t> </a:t>
            </a:r>
            <a:r>
              <a:rPr lang="en-US" sz="1600" dirty="0" err="1"/>
              <a:t>razvijenim</a:t>
            </a:r>
            <a:r>
              <a:rPr lang="en-US" sz="1600" dirty="0"/>
              <a:t> </a:t>
            </a:r>
            <a:r>
              <a:rPr lang="en-US" sz="1600" dirty="0" err="1"/>
              <a:t>zemljama</a:t>
            </a:r>
            <a:r>
              <a:rPr lang="en-US" sz="1600" dirty="0"/>
              <a:t> </a:t>
            </a:r>
            <a:r>
              <a:rPr lang="en-US" sz="1600" dirty="0" err="1"/>
              <a:t>poput</a:t>
            </a:r>
            <a:r>
              <a:rPr lang="en-US" sz="1600" dirty="0"/>
              <a:t> </a:t>
            </a:r>
            <a:r>
              <a:rPr lang="en-US" sz="1600" dirty="0" err="1"/>
              <a:t>Južne</a:t>
            </a:r>
            <a:r>
              <a:rPr lang="en-US" sz="1600" dirty="0"/>
              <a:t> </a:t>
            </a:r>
            <a:r>
              <a:rPr lang="en-US" sz="1600" dirty="0" err="1"/>
              <a:t>Koreje</a:t>
            </a:r>
            <a:r>
              <a:rPr lang="en-US" sz="1600" dirty="0"/>
              <a:t> </a:t>
            </a:r>
            <a:r>
              <a:rPr lang="hr-HR" sz="1600" dirty="0" smtClean="0"/>
              <a:t>(2012. g. </a:t>
            </a:r>
            <a:r>
              <a:rPr lang="hr-HR" sz="1600" dirty="0" smtClean="0">
                <a:sym typeface="Symbol"/>
              </a:rPr>
              <a:t> 67% mladih je bilo  7h/dnevno na </a:t>
            </a:r>
            <a:r>
              <a:rPr lang="hr-HR" sz="1600" dirty="0" err="1" smtClean="0">
                <a:sym typeface="Symbol"/>
              </a:rPr>
              <a:t>internetu</a:t>
            </a:r>
            <a:r>
              <a:rPr lang="hr-HR" sz="1600" dirty="0" smtClean="0">
                <a:sym typeface="Symbol"/>
              </a:rPr>
              <a:t>) </a:t>
            </a:r>
            <a:r>
              <a:rPr lang="en-US" sz="1600" dirty="0" err="1" smtClean="0"/>
              <a:t>primjećeno</a:t>
            </a:r>
            <a:r>
              <a:rPr lang="en-US" sz="1600" dirty="0" smtClean="0"/>
              <a:t> </a:t>
            </a:r>
            <a:r>
              <a:rPr lang="en-US" sz="1600" dirty="0"/>
              <a:t>je </a:t>
            </a:r>
            <a:r>
              <a:rPr lang="en-US" sz="1600" dirty="0" err="1"/>
              <a:t>kako</a:t>
            </a:r>
            <a:r>
              <a:rPr lang="en-US" sz="1600" dirty="0"/>
              <a:t> </a:t>
            </a:r>
            <a:r>
              <a:rPr lang="en-US" sz="1600" u="sng" dirty="0" err="1"/>
              <a:t>kod</a:t>
            </a:r>
            <a:r>
              <a:rPr lang="en-US" sz="1600" u="sng" dirty="0"/>
              <a:t> </a:t>
            </a:r>
            <a:r>
              <a:rPr lang="en-US" sz="1600" u="sng" dirty="0" err="1"/>
              <a:t>mladih</a:t>
            </a:r>
            <a:r>
              <a:rPr lang="en-US" sz="1600" u="sng" dirty="0"/>
              <a:t> </a:t>
            </a:r>
            <a:r>
              <a:rPr lang="en-US" sz="1600" u="sng" dirty="0" err="1"/>
              <a:t>osoba</a:t>
            </a:r>
            <a:r>
              <a:rPr lang="en-US" sz="1600" u="sng" dirty="0"/>
              <a:t> </a:t>
            </a:r>
            <a:r>
              <a:rPr lang="en-US" sz="1600" u="sng" dirty="0" err="1"/>
              <a:t>koje</a:t>
            </a:r>
            <a:r>
              <a:rPr lang="en-US" sz="1600" u="sng" dirty="0"/>
              <a:t> se </a:t>
            </a:r>
            <a:r>
              <a:rPr lang="en-US" sz="1600" u="sng" dirty="0" err="1"/>
              <a:t>pretjerano</a:t>
            </a:r>
            <a:r>
              <a:rPr lang="en-US" sz="1600" u="sng" dirty="0"/>
              <a:t> </a:t>
            </a:r>
            <a:r>
              <a:rPr lang="en-US" sz="1600" u="sng" dirty="0" err="1"/>
              <a:t>oslanjaju</a:t>
            </a:r>
            <a:r>
              <a:rPr lang="en-US" sz="1600" u="sng" dirty="0"/>
              <a:t> </a:t>
            </a:r>
            <a:r>
              <a:rPr lang="en-US" sz="1600" u="sng" dirty="0" err="1"/>
              <a:t>na</a:t>
            </a:r>
            <a:r>
              <a:rPr lang="en-US" sz="1600" u="sng" dirty="0"/>
              <a:t> </a:t>
            </a:r>
            <a:r>
              <a:rPr lang="en-US" sz="1600" u="sng" dirty="0" err="1"/>
              <a:t>digitalne</a:t>
            </a:r>
            <a:r>
              <a:rPr lang="en-US" sz="1600" u="sng" dirty="0"/>
              <a:t> </a:t>
            </a:r>
            <a:r>
              <a:rPr lang="en-US" sz="1600" u="sng" dirty="0" err="1"/>
              <a:t>tehnologije</a:t>
            </a:r>
            <a:r>
              <a:rPr lang="en-US" sz="1600" dirty="0"/>
              <a:t> </a:t>
            </a:r>
            <a:r>
              <a:rPr lang="en-US" sz="1600" dirty="0" err="1"/>
              <a:t>dolazi</a:t>
            </a:r>
            <a:r>
              <a:rPr lang="en-US" sz="1600" dirty="0"/>
              <a:t> do </a:t>
            </a:r>
            <a:r>
              <a:rPr lang="en-US" sz="1600" dirty="0" err="1"/>
              <a:t>preuranjenog</a:t>
            </a:r>
            <a:r>
              <a:rPr lang="en-US" sz="1600" dirty="0"/>
              <a:t> </a:t>
            </a:r>
            <a:r>
              <a:rPr lang="en-US" sz="1600" dirty="0" err="1"/>
              <a:t>kognitivnog</a:t>
            </a:r>
            <a:r>
              <a:rPr lang="en-US" sz="1600" dirty="0"/>
              <a:t> </a:t>
            </a:r>
            <a:r>
              <a:rPr lang="en-US" sz="1600" dirty="0" err="1" smtClean="0"/>
              <a:t>urušavanja</a:t>
            </a:r>
            <a:endParaRPr lang="hr-HR" sz="1600" dirty="0" smtClean="0"/>
          </a:p>
          <a:p>
            <a:pPr>
              <a:spcBef>
                <a:spcPts val="0"/>
              </a:spcBef>
            </a:pPr>
            <a:endParaRPr lang="hr-HR" sz="1600" dirty="0" smtClean="0"/>
          </a:p>
          <a:p>
            <a:pPr>
              <a:spcBef>
                <a:spcPts val="0"/>
              </a:spcBef>
            </a:pPr>
            <a:r>
              <a:rPr lang="en-US" sz="1600" dirty="0" smtClean="0"/>
              <a:t>To </a:t>
            </a:r>
            <a:r>
              <a:rPr lang="en-US" sz="1600" dirty="0"/>
              <a:t>je </a:t>
            </a:r>
            <a:r>
              <a:rPr lang="en-US" sz="1600" dirty="0" err="1"/>
              <a:t>stanje</a:t>
            </a:r>
            <a:r>
              <a:rPr lang="en-US" sz="1600" dirty="0"/>
              <a:t> </a:t>
            </a:r>
            <a:r>
              <a:rPr lang="en-US" sz="1600" dirty="0" err="1"/>
              <a:t>karakterizirano</a:t>
            </a:r>
            <a:r>
              <a:rPr lang="en-US" sz="1600" dirty="0"/>
              <a:t> </a:t>
            </a:r>
            <a:r>
              <a:rPr lang="en-US" sz="1600" dirty="0" err="1"/>
              <a:t>dramatičnim</a:t>
            </a:r>
            <a:r>
              <a:rPr lang="en-US" sz="1600" dirty="0"/>
              <a:t> </a:t>
            </a:r>
            <a:r>
              <a:rPr lang="en-US" sz="1600" u="sng" dirty="0" err="1"/>
              <a:t>smanjenjem</a:t>
            </a:r>
            <a:r>
              <a:rPr lang="en-US" sz="1600" u="sng" dirty="0"/>
              <a:t> </a:t>
            </a:r>
            <a:r>
              <a:rPr lang="en-US" sz="1600" u="sng" dirty="0" err="1"/>
              <a:t>stupnja</a:t>
            </a:r>
            <a:r>
              <a:rPr lang="en-US" sz="1600" u="sng" dirty="0"/>
              <a:t> </a:t>
            </a:r>
            <a:r>
              <a:rPr lang="en-US" sz="1600" u="sng" dirty="0" err="1"/>
              <a:t>pozornosti</a:t>
            </a:r>
            <a:r>
              <a:rPr lang="en-US" sz="1600" dirty="0"/>
              <a:t> </a:t>
            </a:r>
            <a:r>
              <a:rPr lang="en-US" sz="1600" dirty="0" err="1"/>
              <a:t>i</a:t>
            </a:r>
            <a:r>
              <a:rPr lang="en-US" sz="1600" dirty="0"/>
              <a:t> </a:t>
            </a:r>
            <a:r>
              <a:rPr lang="en-US" sz="1600" dirty="0" err="1" smtClean="0"/>
              <a:t>kratkoročnog</a:t>
            </a:r>
            <a:r>
              <a:rPr lang="en-US" sz="1600" dirty="0" smtClean="0"/>
              <a:t> </a:t>
            </a:r>
            <a:r>
              <a:rPr lang="en-US" sz="1600" dirty="0" err="1" smtClean="0"/>
              <a:t>pamćenja</a:t>
            </a:r>
            <a:r>
              <a:rPr lang="hr-HR" sz="1600" dirty="0" smtClean="0"/>
              <a:t> (zbog čega je slabiji i stupanj retencije dugoročnog pamćenja)</a:t>
            </a:r>
            <a:r>
              <a:rPr lang="en-US" sz="1600" dirty="0" smtClean="0"/>
              <a:t>, </a:t>
            </a:r>
            <a:r>
              <a:rPr lang="en-US" sz="1600" dirty="0" err="1"/>
              <a:t>napose</a:t>
            </a:r>
            <a:r>
              <a:rPr lang="en-US" sz="1600" dirty="0"/>
              <a:t> </a:t>
            </a:r>
            <a:r>
              <a:rPr lang="en-US" sz="1600" u="sng" dirty="0" err="1"/>
              <a:t>radnog</a:t>
            </a:r>
            <a:r>
              <a:rPr lang="en-US" sz="1600" u="sng" dirty="0"/>
              <a:t> </a:t>
            </a:r>
            <a:r>
              <a:rPr lang="en-US" sz="1600" u="sng" dirty="0" err="1"/>
              <a:t>pamćenja</a:t>
            </a:r>
            <a:r>
              <a:rPr lang="en-US" sz="1600" dirty="0"/>
              <a:t> </a:t>
            </a:r>
            <a:r>
              <a:rPr lang="en-US" sz="1600" dirty="0" err="1"/>
              <a:t>što</a:t>
            </a:r>
            <a:r>
              <a:rPr lang="en-US" sz="1600" dirty="0"/>
              <a:t> se </a:t>
            </a:r>
            <a:r>
              <a:rPr lang="en-US" sz="1600" dirty="0" err="1"/>
              <a:t>rabi</a:t>
            </a:r>
            <a:r>
              <a:rPr lang="en-US" sz="1600" dirty="0"/>
              <a:t> </a:t>
            </a:r>
            <a:r>
              <a:rPr lang="en-US" sz="1600" dirty="0" err="1"/>
              <a:t>za</a:t>
            </a:r>
            <a:r>
              <a:rPr lang="en-US" sz="1600" dirty="0"/>
              <a:t> </a:t>
            </a:r>
            <a:r>
              <a:rPr lang="en-US" sz="1600" dirty="0" err="1"/>
              <a:t>kognitivne</a:t>
            </a:r>
            <a:r>
              <a:rPr lang="en-US" sz="1600" dirty="0"/>
              <a:t> </a:t>
            </a:r>
            <a:r>
              <a:rPr lang="en-US" sz="1600" dirty="0" err="1"/>
              <a:t>zadatke</a:t>
            </a:r>
            <a:r>
              <a:rPr lang="en-US" sz="1600" dirty="0"/>
              <a:t> </a:t>
            </a:r>
            <a:r>
              <a:rPr lang="en-US" sz="1600" dirty="0" err="1"/>
              <a:t>planiranja</a:t>
            </a:r>
            <a:r>
              <a:rPr lang="en-US" sz="1600" dirty="0"/>
              <a:t> </a:t>
            </a:r>
            <a:r>
              <a:rPr lang="en-US" sz="1600" dirty="0" err="1"/>
              <a:t>i</a:t>
            </a:r>
            <a:r>
              <a:rPr lang="en-US" sz="1600" dirty="0"/>
              <a:t> </a:t>
            </a:r>
            <a:r>
              <a:rPr lang="en-US" sz="1600" dirty="0" err="1"/>
              <a:t>radnje</a:t>
            </a:r>
            <a:r>
              <a:rPr lang="en-US" sz="1600" dirty="0"/>
              <a:t> </a:t>
            </a:r>
            <a:r>
              <a:rPr lang="en-US" sz="1600" dirty="0" err="1"/>
              <a:t>koje</a:t>
            </a:r>
            <a:r>
              <a:rPr lang="en-US" sz="1600" dirty="0"/>
              <a:t> </a:t>
            </a:r>
            <a:r>
              <a:rPr lang="en-US" sz="1600" dirty="0" err="1"/>
              <a:t>uključuju</a:t>
            </a:r>
            <a:r>
              <a:rPr lang="en-US" sz="1600" dirty="0"/>
              <a:t> </a:t>
            </a:r>
            <a:r>
              <a:rPr lang="en-US" sz="1600" dirty="0" err="1"/>
              <a:t>odgodu</a:t>
            </a:r>
            <a:r>
              <a:rPr lang="en-US" sz="1600" dirty="0"/>
              <a:t> u </a:t>
            </a:r>
            <a:r>
              <a:rPr lang="en-US" sz="1600" dirty="0" err="1" smtClean="0"/>
              <a:t>izvršavanju</a:t>
            </a:r>
            <a:endParaRPr lang="hr-HR" sz="1600" dirty="0" smtClean="0"/>
          </a:p>
          <a:p>
            <a:pPr>
              <a:spcBef>
                <a:spcPts val="0"/>
              </a:spcBef>
            </a:pPr>
            <a:endParaRPr lang="hr-HR" sz="1600" dirty="0" smtClean="0"/>
          </a:p>
          <a:p>
            <a:pPr>
              <a:spcBef>
                <a:spcPts val="0"/>
              </a:spcBef>
            </a:pPr>
            <a:r>
              <a:rPr lang="en-US" sz="1600" dirty="0" err="1" smtClean="0"/>
              <a:t>Za</a:t>
            </a:r>
            <a:r>
              <a:rPr lang="en-US" sz="1600" dirty="0" smtClean="0"/>
              <a:t> </a:t>
            </a:r>
            <a:r>
              <a:rPr lang="en-US" sz="1600" dirty="0" err="1"/>
              <a:t>navedene</a:t>
            </a:r>
            <a:r>
              <a:rPr lang="en-US" sz="1600" dirty="0"/>
              <a:t> je </a:t>
            </a:r>
            <a:r>
              <a:rPr lang="en-US" sz="1600" dirty="0" err="1"/>
              <a:t>promjene</a:t>
            </a:r>
            <a:r>
              <a:rPr lang="en-US" sz="1600" dirty="0"/>
              <a:t> u </a:t>
            </a:r>
            <a:r>
              <a:rPr lang="en-US" sz="1600" dirty="0" err="1"/>
              <a:t>istoimenoj</a:t>
            </a:r>
            <a:r>
              <a:rPr lang="en-US" sz="1600" dirty="0"/>
              <a:t> </a:t>
            </a:r>
            <a:r>
              <a:rPr lang="en-US" sz="1600" dirty="0" err="1"/>
              <a:t>knjizi</a:t>
            </a:r>
            <a:r>
              <a:rPr lang="en-US" sz="1600" dirty="0"/>
              <a:t> </a:t>
            </a:r>
            <a:r>
              <a:rPr lang="en-US" sz="1600" dirty="0" err="1"/>
              <a:t>njemački</a:t>
            </a:r>
            <a:r>
              <a:rPr lang="en-US" sz="1600" dirty="0"/>
              <a:t> </a:t>
            </a:r>
            <a:r>
              <a:rPr lang="en-US" sz="1600" dirty="0" err="1"/>
              <a:t>neuroznanstvenik</a:t>
            </a:r>
            <a:r>
              <a:rPr lang="en-US" sz="1600" dirty="0"/>
              <a:t> Manfred Spitzer 2012. </a:t>
            </a:r>
            <a:r>
              <a:rPr lang="en-US" sz="1600" dirty="0" err="1"/>
              <a:t>godine</a:t>
            </a:r>
            <a:r>
              <a:rPr lang="en-US" sz="1600" dirty="0"/>
              <a:t> </a:t>
            </a:r>
            <a:r>
              <a:rPr lang="en-US" sz="1600" dirty="0" err="1"/>
              <a:t>skovao</a:t>
            </a:r>
            <a:r>
              <a:rPr lang="en-US" sz="1600" dirty="0"/>
              <a:t> </a:t>
            </a:r>
            <a:r>
              <a:rPr lang="en-US" sz="1600" dirty="0" err="1"/>
              <a:t>termin</a:t>
            </a:r>
            <a:r>
              <a:rPr lang="en-US" sz="1600" dirty="0"/>
              <a:t> </a:t>
            </a:r>
            <a:r>
              <a:rPr lang="en-US" sz="1600" dirty="0" err="1"/>
              <a:t>digitalna</a:t>
            </a:r>
            <a:r>
              <a:rPr lang="en-US" sz="1600" dirty="0"/>
              <a:t> </a:t>
            </a:r>
            <a:r>
              <a:rPr lang="en-US" sz="1600" dirty="0" err="1"/>
              <a:t>demencija</a:t>
            </a:r>
            <a:r>
              <a:rPr lang="en-US" sz="1600" dirty="0"/>
              <a:t> (</a:t>
            </a:r>
            <a:r>
              <a:rPr lang="en-US" sz="1600" i="1" dirty="0" err="1"/>
              <a:t>Digitale</a:t>
            </a:r>
            <a:r>
              <a:rPr lang="en-US" sz="1600" i="1" dirty="0"/>
              <a:t> </a:t>
            </a:r>
            <a:r>
              <a:rPr lang="en-US" sz="1600" i="1" dirty="0" err="1"/>
              <a:t>Demenz</a:t>
            </a:r>
            <a:r>
              <a:rPr lang="en-US" sz="1600" dirty="0" smtClean="0"/>
              <a:t>)</a:t>
            </a:r>
            <a:endParaRPr lang="hr-HR" sz="1600" dirty="0" smtClean="0"/>
          </a:p>
          <a:p>
            <a:pPr>
              <a:spcBef>
                <a:spcPts val="0"/>
              </a:spcBef>
            </a:pPr>
            <a:endParaRPr lang="hr-HR" sz="1600" dirty="0" smtClean="0"/>
          </a:p>
          <a:p>
            <a:pPr>
              <a:spcBef>
                <a:spcPts val="0"/>
              </a:spcBef>
            </a:pPr>
            <a:r>
              <a:rPr lang="en-US" sz="1600" dirty="0" smtClean="0"/>
              <a:t>S </a:t>
            </a:r>
            <a:r>
              <a:rPr lang="en-US" sz="1600" dirty="0" err="1"/>
              <a:t>obzirom</a:t>
            </a:r>
            <a:r>
              <a:rPr lang="en-US" sz="1600" dirty="0"/>
              <a:t> </a:t>
            </a:r>
            <a:r>
              <a:rPr lang="en-US" sz="1600" dirty="0" err="1"/>
              <a:t>na</a:t>
            </a:r>
            <a:r>
              <a:rPr lang="en-US" sz="1600" dirty="0"/>
              <a:t> </a:t>
            </a:r>
            <a:r>
              <a:rPr lang="en-US" sz="1600" dirty="0" err="1"/>
              <a:t>enormni</a:t>
            </a:r>
            <a:r>
              <a:rPr lang="en-US" sz="1600" dirty="0"/>
              <a:t> </a:t>
            </a:r>
            <a:r>
              <a:rPr lang="en-US" sz="1600" dirty="0" err="1"/>
              <a:t>porast</a:t>
            </a:r>
            <a:r>
              <a:rPr lang="en-US" sz="1600" dirty="0"/>
              <a:t> </a:t>
            </a:r>
            <a:r>
              <a:rPr lang="en-US" sz="1600" dirty="0" err="1"/>
              <a:t>uporabe</a:t>
            </a:r>
            <a:r>
              <a:rPr lang="en-US" sz="1600" dirty="0"/>
              <a:t> </a:t>
            </a:r>
            <a:r>
              <a:rPr lang="en-US" sz="1600" dirty="0" err="1"/>
              <a:t>digitalnih</a:t>
            </a:r>
            <a:r>
              <a:rPr lang="en-US" sz="1600" dirty="0"/>
              <a:t> </a:t>
            </a:r>
            <a:r>
              <a:rPr lang="en-US" sz="1600" dirty="0" err="1"/>
              <a:t>tehnologija</a:t>
            </a:r>
            <a:r>
              <a:rPr lang="en-US" sz="1600" dirty="0"/>
              <a:t> u </a:t>
            </a:r>
            <a:r>
              <a:rPr lang="en-US" sz="1600" dirty="0" err="1"/>
              <a:t>svakodnevnom</a:t>
            </a:r>
            <a:r>
              <a:rPr lang="en-US" sz="1600" dirty="0"/>
              <a:t> </a:t>
            </a:r>
            <a:r>
              <a:rPr lang="en-US" sz="1600" dirty="0" err="1"/>
              <a:t>životu</a:t>
            </a:r>
            <a:r>
              <a:rPr lang="en-US" sz="1600" dirty="0"/>
              <a:t> u </a:t>
            </a:r>
            <a:r>
              <a:rPr lang="en-US" sz="1600" dirty="0" err="1"/>
              <a:t>cijelome</a:t>
            </a:r>
            <a:r>
              <a:rPr lang="en-US" sz="1600" dirty="0"/>
              <a:t> </a:t>
            </a:r>
            <a:r>
              <a:rPr lang="en-US" sz="1600" dirty="0" err="1"/>
              <a:t>svijetu</a:t>
            </a:r>
            <a:r>
              <a:rPr lang="en-US" sz="1600" dirty="0"/>
              <a:t>, </a:t>
            </a:r>
            <a:r>
              <a:rPr lang="en-US" sz="1600" u="sng" dirty="0" err="1"/>
              <a:t>sve</a:t>
            </a:r>
            <a:r>
              <a:rPr lang="en-US" sz="1600" u="sng" dirty="0"/>
              <a:t> se </a:t>
            </a:r>
            <a:r>
              <a:rPr lang="en-US" sz="1600" u="sng" dirty="0" err="1"/>
              <a:t>više</a:t>
            </a:r>
            <a:r>
              <a:rPr lang="en-US" sz="1600" u="sng" dirty="0"/>
              <a:t> </a:t>
            </a:r>
            <a:r>
              <a:rPr lang="en-US" sz="1600" u="sng" dirty="0" err="1"/>
              <a:t>uviđa</a:t>
            </a:r>
            <a:r>
              <a:rPr lang="en-US" sz="1600" u="sng" dirty="0"/>
              <a:t> </a:t>
            </a:r>
            <a:r>
              <a:rPr lang="en-US" sz="1600" u="sng" dirty="0" err="1"/>
              <a:t>neophodnost</a:t>
            </a:r>
            <a:r>
              <a:rPr lang="en-US" sz="1600" u="sng" dirty="0"/>
              <a:t> </a:t>
            </a:r>
            <a:r>
              <a:rPr lang="en-US" sz="1600" u="sng" dirty="0" err="1"/>
              <a:t>iznalaženja</a:t>
            </a:r>
            <a:r>
              <a:rPr lang="en-US" sz="1600" u="sng" dirty="0"/>
              <a:t> </a:t>
            </a:r>
            <a:r>
              <a:rPr lang="en-US" sz="1600" u="sng" dirty="0" err="1"/>
              <a:t>i</a:t>
            </a:r>
            <a:r>
              <a:rPr lang="en-US" sz="1600" u="sng" dirty="0"/>
              <a:t> </a:t>
            </a:r>
            <a:r>
              <a:rPr lang="en-US" sz="1600" u="sng" dirty="0" err="1"/>
              <a:t>uvođenja</a:t>
            </a:r>
            <a:r>
              <a:rPr lang="en-US" sz="1600" u="sng" dirty="0"/>
              <a:t> </a:t>
            </a:r>
            <a:r>
              <a:rPr lang="en-US" sz="1600" u="sng" dirty="0" err="1"/>
              <a:t>protumjera</a:t>
            </a:r>
            <a:r>
              <a:rPr lang="en-US" sz="1600" u="sng" dirty="0"/>
              <a:t> </a:t>
            </a:r>
            <a:r>
              <a:rPr lang="en-US" sz="1600" u="sng" dirty="0" err="1"/>
              <a:t>za</a:t>
            </a:r>
            <a:r>
              <a:rPr lang="en-US" sz="1600" u="sng" dirty="0"/>
              <a:t> </a:t>
            </a:r>
            <a:r>
              <a:rPr lang="en-US" sz="1600" u="sng" dirty="0" err="1"/>
              <a:t>borbu</a:t>
            </a:r>
            <a:r>
              <a:rPr lang="en-US" sz="1600" u="sng" dirty="0"/>
              <a:t> </a:t>
            </a:r>
            <a:r>
              <a:rPr lang="en-US" sz="1600" u="sng" dirty="0" err="1"/>
              <a:t>protiv</a:t>
            </a:r>
            <a:r>
              <a:rPr lang="en-US" sz="1600" u="sng" dirty="0"/>
              <a:t> </a:t>
            </a:r>
            <a:r>
              <a:rPr lang="hr-HR" sz="1600" u="sng" dirty="0" smtClean="0"/>
              <a:t>digitalne demencije i negativnih posljedica pretjerane uporabe digitalnih tehnologija i </a:t>
            </a:r>
            <a:r>
              <a:rPr lang="hr-HR" sz="1600" u="sng" dirty="0" err="1" smtClean="0"/>
              <a:t>interneta</a:t>
            </a:r>
            <a:r>
              <a:rPr lang="hr-HR" sz="1600" u="sng" dirty="0" smtClean="0"/>
              <a:t> na kvalitetu života </a:t>
            </a:r>
            <a:endParaRPr lang="en-US" sz="1600" u="sng"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4500" y="1499572"/>
            <a:ext cx="2475972" cy="1854589"/>
          </a:xfrm>
          <a:prstGeom prst="rect">
            <a:avLst/>
          </a:prstGeom>
        </p:spPr>
      </p:pic>
      <p:sp>
        <p:nvSpPr>
          <p:cNvPr id="6" name="TextBox 5"/>
          <p:cNvSpPr txBox="1"/>
          <p:nvPr/>
        </p:nvSpPr>
        <p:spPr>
          <a:xfrm>
            <a:off x="5535296" y="1233980"/>
            <a:ext cx="3384376" cy="276999"/>
          </a:xfrm>
          <a:prstGeom prst="rect">
            <a:avLst/>
          </a:prstGeom>
          <a:noFill/>
        </p:spPr>
        <p:txBody>
          <a:bodyPr wrap="square" rtlCol="0">
            <a:spAutoFit/>
          </a:bodyPr>
          <a:lstStyle/>
          <a:p>
            <a:r>
              <a:rPr lang="en-US" sz="1200" u="sng" dirty="0">
                <a:hlinkClick r:id="rId3"/>
              </a:rPr>
              <a:t>https://</a:t>
            </a:r>
            <a:r>
              <a:rPr lang="en-US" sz="1200" u="sng" dirty="0" smtClean="0">
                <a:hlinkClick r:id="rId3"/>
              </a:rPr>
              <a:t>www.youtube.com/watch?v=fRwdgOFP5yA</a:t>
            </a:r>
            <a:r>
              <a:rPr lang="hr-HR" sz="1200" u="sng" dirty="0" smtClean="0"/>
              <a:t> </a:t>
            </a:r>
            <a:endParaRPr lang="en-US" sz="1200" u="sng"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139" y="3912294"/>
            <a:ext cx="1750658" cy="2685058"/>
          </a:xfrm>
          <a:prstGeom prst="rect">
            <a:avLst/>
          </a:prstGeom>
        </p:spPr>
      </p:pic>
      <p:sp>
        <p:nvSpPr>
          <p:cNvPr id="9" name="TextBox 8"/>
          <p:cNvSpPr txBox="1"/>
          <p:nvPr/>
        </p:nvSpPr>
        <p:spPr>
          <a:xfrm>
            <a:off x="4283968" y="6571062"/>
            <a:ext cx="3087532" cy="276999"/>
          </a:xfrm>
          <a:prstGeom prst="rect">
            <a:avLst/>
          </a:prstGeom>
          <a:noFill/>
        </p:spPr>
        <p:txBody>
          <a:bodyPr wrap="square" rtlCol="0">
            <a:spAutoFit/>
          </a:bodyPr>
          <a:lstStyle/>
          <a:p>
            <a:r>
              <a:rPr lang="en-US" sz="1200" dirty="0">
                <a:hlinkClick r:id="rId5"/>
              </a:rPr>
              <a:t>https://greenswan.org/digital-dementia</a:t>
            </a:r>
            <a:r>
              <a:rPr lang="en-US" sz="1200" dirty="0" smtClean="0">
                <a:hlinkClick r:id="rId5"/>
              </a:rPr>
              <a:t>/</a:t>
            </a:r>
            <a:r>
              <a:rPr lang="hr-HR" sz="1200" dirty="0" smtClean="0"/>
              <a:t> </a:t>
            </a:r>
            <a:endParaRPr lang="en-US" sz="1200" dirty="0"/>
          </a:p>
        </p:txBody>
      </p:sp>
      <p:sp>
        <p:nvSpPr>
          <p:cNvPr id="10" name="TextBox 9"/>
          <p:cNvSpPr txBox="1"/>
          <p:nvPr/>
        </p:nvSpPr>
        <p:spPr>
          <a:xfrm>
            <a:off x="6931797" y="3370186"/>
            <a:ext cx="2212203" cy="3477875"/>
          </a:xfrm>
          <a:prstGeom prst="rect">
            <a:avLst/>
          </a:prstGeom>
          <a:noFill/>
        </p:spPr>
        <p:txBody>
          <a:bodyPr wrap="square" rtlCol="0">
            <a:spAutoFit/>
          </a:bodyPr>
          <a:lstStyle/>
          <a:p>
            <a:r>
              <a:rPr lang="en-US" sz="1000" dirty="0"/>
              <a:t>Dr. Spitzer states that the multi-tasking which now comes with modern smart and electronic media </a:t>
            </a:r>
            <a:r>
              <a:rPr lang="en-US" sz="1000" b="1" u="sng" dirty="0">
                <a:solidFill>
                  <a:srgbClr val="FF0000"/>
                </a:solidFill>
              </a:rPr>
              <a:t>inhibits </a:t>
            </a:r>
            <a:r>
              <a:rPr lang="en-US" sz="1000" b="1" u="sng" dirty="0" smtClean="0">
                <a:solidFill>
                  <a:srgbClr val="FF0000"/>
                </a:solidFill>
              </a:rPr>
              <a:t>concentration</a:t>
            </a:r>
            <a:r>
              <a:rPr lang="hr-HR" sz="1000" dirty="0" smtClean="0"/>
              <a:t>, </a:t>
            </a:r>
            <a:r>
              <a:rPr lang="hr-HR" sz="1000" dirty="0" err="1" smtClean="0"/>
              <a:t>so</a:t>
            </a:r>
            <a:r>
              <a:rPr lang="en-US" sz="1000" dirty="0" smtClean="0"/>
              <a:t> </a:t>
            </a:r>
            <a:r>
              <a:rPr lang="en-US" sz="1000" dirty="0"/>
              <a:t>the Internet and its associative devices </a:t>
            </a:r>
            <a:r>
              <a:rPr lang="en-US" sz="1000" b="1" u="sng" dirty="0"/>
              <a:t>will make us dumb</a:t>
            </a:r>
            <a:r>
              <a:rPr lang="en-US" sz="1000" dirty="0"/>
              <a:t>. </a:t>
            </a:r>
            <a:r>
              <a:rPr lang="hr-HR" sz="1000" dirty="0" smtClean="0"/>
              <a:t> </a:t>
            </a:r>
            <a:r>
              <a:rPr lang="en-US" sz="1000" b="1" u="sng" dirty="0" smtClean="0"/>
              <a:t>These </a:t>
            </a:r>
            <a:r>
              <a:rPr lang="en-US" sz="1000" b="1" u="sng" dirty="0"/>
              <a:t>negative effects will be especially true for children and teenagers whose brains are still </a:t>
            </a:r>
            <a:r>
              <a:rPr lang="en-US" sz="1000" b="1" u="sng" dirty="0" smtClean="0"/>
              <a:t>developing</a:t>
            </a:r>
            <a:r>
              <a:rPr lang="en-US" sz="1000" dirty="0" smtClean="0"/>
              <a:t>.</a:t>
            </a:r>
            <a:r>
              <a:rPr lang="hr-HR" sz="1000" dirty="0" smtClean="0"/>
              <a:t> </a:t>
            </a:r>
            <a:r>
              <a:rPr lang="en-US" sz="1000" dirty="0" smtClean="0"/>
              <a:t>Spitzer </a:t>
            </a:r>
            <a:r>
              <a:rPr lang="en-US" sz="1000" dirty="0"/>
              <a:t>explains how </a:t>
            </a:r>
            <a:r>
              <a:rPr lang="en-US" sz="1000" b="1" u="sng" dirty="0"/>
              <a:t>digitalizing classrooms </a:t>
            </a:r>
            <a:r>
              <a:rPr lang="en-US" sz="1000" b="1" u="sng" dirty="0">
                <a:solidFill>
                  <a:srgbClr val="FF0000"/>
                </a:solidFill>
              </a:rPr>
              <a:t>has a negative effect on learning and limits the brain’s ability to adjust to new challenges</a:t>
            </a:r>
            <a:r>
              <a:rPr lang="en-US" sz="1000" dirty="0"/>
              <a:t>, in effect petrifying the </a:t>
            </a:r>
            <a:r>
              <a:rPr lang="en-US" sz="1000" dirty="0" err="1"/>
              <a:t>neuroplastic</a:t>
            </a:r>
            <a:r>
              <a:rPr lang="en-US" sz="1000" dirty="0"/>
              <a:t> capacity of the brain.  This is especially true for the youngest of children.  </a:t>
            </a:r>
            <a:r>
              <a:rPr lang="en-US" sz="1000" b="1" u="sng" dirty="0"/>
              <a:t>Not only will </a:t>
            </a:r>
            <a:r>
              <a:rPr lang="en-US" sz="1000" b="1" u="sng" dirty="0">
                <a:solidFill>
                  <a:srgbClr val="FF0000"/>
                </a:solidFill>
              </a:rPr>
              <a:t>learning be stunted in the long run</a:t>
            </a:r>
            <a:r>
              <a:rPr lang="en-US" sz="1000" b="1" u="sng" dirty="0"/>
              <a:t>, but the reliance on technological education will result in dependency:  “In reality, using digital media in kindergarten or primary school is actually a way of </a:t>
            </a:r>
            <a:r>
              <a:rPr lang="en-US" sz="1000" b="1" u="sng" dirty="0">
                <a:solidFill>
                  <a:srgbClr val="FF0000"/>
                </a:solidFill>
              </a:rPr>
              <a:t>getting children addicted</a:t>
            </a:r>
            <a:r>
              <a:rPr lang="en-US" sz="1000" b="1" u="sng" dirty="0"/>
              <a:t>.”</a:t>
            </a:r>
          </a:p>
        </p:txBody>
      </p:sp>
    </p:spTree>
    <p:extLst>
      <p:ext uri="{BB962C8B-B14F-4D97-AF65-F5344CB8AC3E}">
        <p14:creationId xmlns:p14="http://schemas.microsoft.com/office/powerpoint/2010/main" val="8574821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97768"/>
            <a:ext cx="8229600" cy="1143000"/>
          </a:xfrm>
        </p:spPr>
        <p:txBody>
          <a:bodyPr/>
          <a:lstStyle/>
          <a:p>
            <a:r>
              <a:rPr lang="hr-HR" dirty="0" smtClean="0"/>
              <a:t>Ciljevi izlaganja</a:t>
            </a:r>
            <a:endParaRPr lang="en-US" dirty="0"/>
          </a:p>
        </p:txBody>
      </p:sp>
      <p:sp>
        <p:nvSpPr>
          <p:cNvPr id="3" name="Content Placeholder 2"/>
          <p:cNvSpPr>
            <a:spLocks noGrp="1"/>
          </p:cNvSpPr>
          <p:nvPr>
            <p:ph idx="1"/>
          </p:nvPr>
        </p:nvSpPr>
        <p:spPr>
          <a:xfrm>
            <a:off x="457200" y="1600200"/>
            <a:ext cx="5770984" cy="4525963"/>
          </a:xfrm>
        </p:spPr>
        <p:txBody>
          <a:bodyPr>
            <a:normAutofit fontScale="55000" lnSpcReduction="20000"/>
          </a:bodyPr>
          <a:lstStyle/>
          <a:p>
            <a:r>
              <a:rPr lang="hr-HR" u="sng" dirty="0" smtClean="0"/>
              <a:t>Osvijestiti</a:t>
            </a:r>
            <a:r>
              <a:rPr lang="hr-HR" dirty="0" smtClean="0"/>
              <a:t> činjenicu da se pod sigurnim korištenjem </a:t>
            </a:r>
            <a:r>
              <a:rPr lang="hr-HR" dirty="0" err="1" smtClean="0"/>
              <a:t>interneta</a:t>
            </a:r>
            <a:r>
              <a:rPr lang="hr-HR" dirty="0" smtClean="0"/>
              <a:t> ne bi trebala podrazumijevati samo privatnost i osobna sigurnost u smislu zaštite podataka; važno je razumjeti </a:t>
            </a:r>
            <a:r>
              <a:rPr lang="hr-HR" u="sng" dirty="0" smtClean="0"/>
              <a:t>sve implikacije i posljedice našeg </a:t>
            </a:r>
            <a:r>
              <a:rPr lang="hr-HR" i="1" u="sng" dirty="0" err="1" smtClean="0"/>
              <a:t>online</a:t>
            </a:r>
            <a:r>
              <a:rPr lang="hr-HR" u="sng" dirty="0" smtClean="0"/>
              <a:t> života na to kako se ponašamo, na naš sustav vrijednosti, te cjelokupno mentalno i fizičko zdravlje</a:t>
            </a:r>
          </a:p>
          <a:p>
            <a:endParaRPr lang="hr-HR" dirty="0" smtClean="0"/>
          </a:p>
          <a:p>
            <a:r>
              <a:rPr lang="hr-HR" u="sng" dirty="0" smtClean="0"/>
              <a:t>Istaknuti</a:t>
            </a:r>
            <a:r>
              <a:rPr lang="hr-HR" dirty="0" smtClean="0"/>
              <a:t> (još uvijek ograničene) </a:t>
            </a:r>
            <a:r>
              <a:rPr lang="hr-HR" u="sng" dirty="0" smtClean="0"/>
              <a:t>dosadašnje spoznaje iz područja </a:t>
            </a:r>
            <a:r>
              <a:rPr lang="hr-HR" u="sng" dirty="0" err="1" smtClean="0"/>
              <a:t>neuroznanosti</a:t>
            </a:r>
            <a:r>
              <a:rPr lang="hr-HR" dirty="0" smtClean="0"/>
              <a:t> o tome kako uporaba </a:t>
            </a:r>
            <a:r>
              <a:rPr lang="hr-HR" dirty="0" err="1" smtClean="0"/>
              <a:t>interneta</a:t>
            </a:r>
            <a:r>
              <a:rPr lang="hr-HR" dirty="0" smtClean="0"/>
              <a:t> i interaktivnih digitalnih tehnologija utječe na razmišljanje, stavove i ponašanja mladih ljudi</a:t>
            </a:r>
          </a:p>
          <a:p>
            <a:endParaRPr lang="hr-HR" dirty="0" smtClean="0"/>
          </a:p>
          <a:p>
            <a:r>
              <a:rPr lang="hr-HR" u="sng" dirty="0" smtClean="0"/>
              <a:t>Naglasiti</a:t>
            </a:r>
            <a:r>
              <a:rPr lang="hr-HR" dirty="0" smtClean="0"/>
              <a:t> da je radi </a:t>
            </a:r>
            <a:r>
              <a:rPr lang="hr-HR" u="sng" dirty="0" smtClean="0"/>
              <a:t>boljeg razumijevanja te obuzdavanja štetnih posljedica</a:t>
            </a:r>
            <a:r>
              <a:rPr lang="hr-HR" dirty="0" smtClean="0"/>
              <a:t> pretjerane uporabe digitalnih tehnologija potrebno provesti </a:t>
            </a:r>
            <a:r>
              <a:rPr lang="hr-HR" u="sng" dirty="0" smtClean="0"/>
              <a:t>detaljna daljnja istraživanja</a:t>
            </a:r>
            <a:r>
              <a:rPr lang="hr-HR" dirty="0" smtClean="0"/>
              <a:t> i u našoj zemlji, a </a:t>
            </a:r>
            <a:r>
              <a:rPr lang="hr-HR" u="sng" dirty="0" smtClean="0"/>
              <a:t>koja će nam dati okvir</a:t>
            </a:r>
            <a:r>
              <a:rPr lang="hr-HR" dirty="0" smtClean="0"/>
              <a:t> za predlaganje smjernice za njihovu racionalnu uporabu (</a:t>
            </a:r>
            <a:r>
              <a:rPr lang="hr-HR" b="1" i="1" u="sng" dirty="0" smtClean="0"/>
              <a:t>na način da se tehnologija prilagodi čovjeku, a ne da čovjek postane rob vlastitog oruđa</a:t>
            </a:r>
            <a:r>
              <a:rPr lang="hr-HR" dirty="0" smtClean="0"/>
              <a:t>)  </a:t>
            </a:r>
          </a:p>
          <a:p>
            <a:endParaRPr lang="hr-H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8184" y="4239344"/>
            <a:ext cx="2663957" cy="1997968"/>
          </a:xfrm>
          <a:prstGeom prst="rect">
            <a:avLst/>
          </a:prstGeom>
        </p:spPr>
      </p:pic>
      <p:sp>
        <p:nvSpPr>
          <p:cNvPr id="5" name="TextBox 4"/>
          <p:cNvSpPr txBox="1"/>
          <p:nvPr/>
        </p:nvSpPr>
        <p:spPr>
          <a:xfrm>
            <a:off x="6947925" y="3962751"/>
            <a:ext cx="1944216" cy="276999"/>
          </a:xfrm>
          <a:prstGeom prst="rect">
            <a:avLst/>
          </a:prstGeom>
          <a:noFill/>
        </p:spPr>
        <p:txBody>
          <a:bodyPr wrap="square" rtlCol="0">
            <a:spAutoFit/>
          </a:bodyPr>
          <a:lstStyle/>
          <a:p>
            <a:r>
              <a:rPr lang="en-US" sz="1200" dirty="0">
                <a:hlinkClick r:id="rId3"/>
              </a:rPr>
              <a:t>https://giphy.com</a:t>
            </a:r>
            <a:r>
              <a:rPr lang="en-US" sz="1200" dirty="0" smtClean="0">
                <a:hlinkClick r:id="rId3"/>
              </a:rPr>
              <a:t>/</a:t>
            </a:r>
            <a:r>
              <a:rPr lang="hr-HR" sz="1200" dirty="0" smtClean="0"/>
              <a:t> </a:t>
            </a:r>
            <a:endParaRPr lang="en-US" sz="1200" dirty="0"/>
          </a:p>
        </p:txBody>
      </p:sp>
    </p:spTree>
    <p:extLst>
      <p:ext uri="{BB962C8B-B14F-4D97-AF65-F5344CB8AC3E}">
        <p14:creationId xmlns:p14="http://schemas.microsoft.com/office/powerpoint/2010/main" val="27675729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97768"/>
            <a:ext cx="8229600" cy="1143000"/>
          </a:xfrm>
        </p:spPr>
        <p:txBody>
          <a:bodyPr/>
          <a:lstStyle/>
          <a:p>
            <a:r>
              <a:rPr lang="hr-HR" dirty="0" smtClean="0"/>
              <a:t>Ciljevi izlaganja</a:t>
            </a:r>
            <a:endParaRPr lang="en-US" dirty="0"/>
          </a:p>
        </p:txBody>
      </p:sp>
      <p:sp>
        <p:nvSpPr>
          <p:cNvPr id="3" name="Content Placeholder 2"/>
          <p:cNvSpPr>
            <a:spLocks noGrp="1"/>
          </p:cNvSpPr>
          <p:nvPr>
            <p:ph idx="1"/>
          </p:nvPr>
        </p:nvSpPr>
        <p:spPr>
          <a:xfrm>
            <a:off x="457200" y="1600200"/>
            <a:ext cx="5770984" cy="4525963"/>
          </a:xfrm>
        </p:spPr>
        <p:txBody>
          <a:bodyPr>
            <a:normAutofit fontScale="55000" lnSpcReduction="20000"/>
          </a:bodyPr>
          <a:lstStyle/>
          <a:p>
            <a:r>
              <a:rPr lang="hr-HR" u="sng" dirty="0" smtClean="0"/>
              <a:t>Osvijestiti</a:t>
            </a:r>
            <a:r>
              <a:rPr lang="hr-HR" dirty="0" smtClean="0"/>
              <a:t> činjenicu da se pod sigurnim korištenjem </a:t>
            </a:r>
            <a:r>
              <a:rPr lang="hr-HR" dirty="0" err="1" smtClean="0"/>
              <a:t>interneta</a:t>
            </a:r>
            <a:r>
              <a:rPr lang="hr-HR" dirty="0" smtClean="0"/>
              <a:t> ne bi trebala podrazumijevati samo privatnost i osobna sigurnost u smislu zaštite podataka; važno je razumjeti </a:t>
            </a:r>
            <a:r>
              <a:rPr lang="hr-HR" u="sng" dirty="0" smtClean="0"/>
              <a:t>sve implikacije i posljedice našeg </a:t>
            </a:r>
            <a:r>
              <a:rPr lang="hr-HR" i="1" u="sng" dirty="0" err="1" smtClean="0"/>
              <a:t>online</a:t>
            </a:r>
            <a:r>
              <a:rPr lang="hr-HR" u="sng" dirty="0" smtClean="0"/>
              <a:t> života na to kako se ponašamo, na naš sustav vrijednosti, te cjelokupno mentalno i fizičko zdravlje</a:t>
            </a:r>
          </a:p>
          <a:p>
            <a:endParaRPr lang="hr-HR" dirty="0" smtClean="0"/>
          </a:p>
          <a:p>
            <a:r>
              <a:rPr lang="hr-HR" u="sng" dirty="0" smtClean="0"/>
              <a:t>Istaknuti</a:t>
            </a:r>
            <a:r>
              <a:rPr lang="hr-HR" dirty="0" smtClean="0"/>
              <a:t> (još uvijek ograničene) </a:t>
            </a:r>
            <a:r>
              <a:rPr lang="hr-HR" u="sng" dirty="0" smtClean="0"/>
              <a:t>dosadašnje spoznaje iz područja </a:t>
            </a:r>
            <a:r>
              <a:rPr lang="hr-HR" u="sng" dirty="0" err="1" smtClean="0"/>
              <a:t>neuroznanosti</a:t>
            </a:r>
            <a:r>
              <a:rPr lang="hr-HR" dirty="0" smtClean="0"/>
              <a:t> o tome kako uporaba </a:t>
            </a:r>
            <a:r>
              <a:rPr lang="hr-HR" dirty="0" err="1" smtClean="0"/>
              <a:t>interneta</a:t>
            </a:r>
            <a:r>
              <a:rPr lang="hr-HR" dirty="0" smtClean="0"/>
              <a:t> i interaktivnih digitalnih tehnologija utječe na razmišljanje, stavove i ponašanja mladih ljudi</a:t>
            </a:r>
          </a:p>
          <a:p>
            <a:endParaRPr lang="hr-HR" dirty="0" smtClean="0"/>
          </a:p>
          <a:p>
            <a:r>
              <a:rPr lang="hr-HR" u="sng" dirty="0" smtClean="0"/>
              <a:t>Naglasiti</a:t>
            </a:r>
            <a:r>
              <a:rPr lang="hr-HR" dirty="0" smtClean="0"/>
              <a:t> da je radi </a:t>
            </a:r>
            <a:r>
              <a:rPr lang="hr-HR" u="sng" dirty="0" smtClean="0"/>
              <a:t>boljeg razumijevanja te obuzdavanja štetnih posljedica</a:t>
            </a:r>
            <a:r>
              <a:rPr lang="hr-HR" dirty="0" smtClean="0"/>
              <a:t> pretjerane uporabe digitalnih tehnologija potrebno provesti </a:t>
            </a:r>
            <a:r>
              <a:rPr lang="hr-HR" u="sng" dirty="0" smtClean="0"/>
              <a:t>detaljna daljnja istraživanja</a:t>
            </a:r>
            <a:r>
              <a:rPr lang="hr-HR" dirty="0" smtClean="0"/>
              <a:t> i u našoj zemlji, a </a:t>
            </a:r>
            <a:r>
              <a:rPr lang="hr-HR" u="sng" dirty="0" smtClean="0"/>
              <a:t>koja će nam dati okvir</a:t>
            </a:r>
            <a:r>
              <a:rPr lang="hr-HR" dirty="0" smtClean="0"/>
              <a:t> za predlaganje smjernice za njihovu racionalnu uporabu (</a:t>
            </a:r>
            <a:r>
              <a:rPr lang="hr-HR" b="1" i="1" u="sng" dirty="0" smtClean="0"/>
              <a:t>na način da se tehnologija prilagodi čovjeku, a ne da čovjek postane rob vlastitog oruđa</a:t>
            </a:r>
            <a:r>
              <a:rPr lang="hr-HR" dirty="0" smtClean="0"/>
              <a:t>)  </a:t>
            </a:r>
          </a:p>
          <a:p>
            <a:endParaRPr lang="hr-H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8184" y="4239344"/>
            <a:ext cx="2663957" cy="1997968"/>
          </a:xfrm>
          <a:prstGeom prst="rect">
            <a:avLst/>
          </a:prstGeom>
        </p:spPr>
      </p:pic>
      <p:sp>
        <p:nvSpPr>
          <p:cNvPr id="5" name="TextBox 4"/>
          <p:cNvSpPr txBox="1"/>
          <p:nvPr/>
        </p:nvSpPr>
        <p:spPr>
          <a:xfrm>
            <a:off x="6947925" y="3962751"/>
            <a:ext cx="1944216" cy="276999"/>
          </a:xfrm>
          <a:prstGeom prst="rect">
            <a:avLst/>
          </a:prstGeom>
          <a:noFill/>
        </p:spPr>
        <p:txBody>
          <a:bodyPr wrap="square" rtlCol="0">
            <a:spAutoFit/>
          </a:bodyPr>
          <a:lstStyle/>
          <a:p>
            <a:r>
              <a:rPr lang="en-US" sz="1200" dirty="0">
                <a:hlinkClick r:id="rId3"/>
              </a:rPr>
              <a:t>https://giphy.com</a:t>
            </a:r>
            <a:r>
              <a:rPr lang="en-US" sz="1200" dirty="0" smtClean="0">
                <a:hlinkClick r:id="rId3"/>
              </a:rPr>
              <a:t>/</a:t>
            </a:r>
            <a:r>
              <a:rPr lang="hr-HR" sz="1200" dirty="0" smtClean="0"/>
              <a:t> </a:t>
            </a:r>
            <a:endParaRPr lang="en-US" sz="1200" dirty="0"/>
          </a:p>
        </p:txBody>
      </p:sp>
      <p:sp>
        <p:nvSpPr>
          <p:cNvPr id="6" name="TextBox 5"/>
          <p:cNvSpPr txBox="1"/>
          <p:nvPr/>
        </p:nvSpPr>
        <p:spPr>
          <a:xfrm>
            <a:off x="1163743" y="6302467"/>
            <a:ext cx="7728398" cy="461665"/>
          </a:xfrm>
          <a:prstGeom prst="rect">
            <a:avLst/>
          </a:prstGeom>
          <a:noFill/>
        </p:spPr>
        <p:txBody>
          <a:bodyPr wrap="none" rtlCol="0">
            <a:spAutoFit/>
          </a:bodyPr>
          <a:lstStyle/>
          <a:p>
            <a:r>
              <a:rPr lang="hr-HR" sz="1200" b="1" dirty="0"/>
              <a:t>2001.: Odiseja u </a:t>
            </a:r>
            <a:r>
              <a:rPr lang="hr-HR" sz="1200" b="1" dirty="0" smtClean="0"/>
              <a:t>svemiru (3 dio: Misija na Jupiter); redatelj Stanley Kubrick, autor predloška za film Arthur C. </a:t>
            </a:r>
            <a:r>
              <a:rPr lang="hr-HR" sz="1200" b="1" dirty="0" err="1" smtClean="0"/>
              <a:t>Clarke</a:t>
            </a:r>
            <a:endParaRPr lang="hr-HR" sz="1200" b="1" dirty="0"/>
          </a:p>
          <a:p>
            <a:r>
              <a:rPr lang="hr-HR" sz="1200" dirty="0" smtClean="0">
                <a:latin typeface="Calibri" pitchFamily="34" charset="0"/>
              </a:rPr>
              <a:t>Tek </a:t>
            </a:r>
            <a:r>
              <a:rPr lang="en-US" sz="1200" dirty="0" err="1" smtClean="0">
                <a:latin typeface="Calibri" pitchFamily="34" charset="0"/>
              </a:rPr>
              <a:t>kad</a:t>
            </a:r>
            <a:r>
              <a:rPr lang="en-US" sz="1200" dirty="0" smtClean="0">
                <a:latin typeface="Calibri" pitchFamily="34" charset="0"/>
              </a:rPr>
              <a:t> </a:t>
            </a:r>
            <a:r>
              <a:rPr lang="en-US" sz="1200" dirty="0">
                <a:latin typeface="Calibri" pitchFamily="34" charset="0"/>
              </a:rPr>
              <a:t>astronaut Bowman </a:t>
            </a:r>
            <a:r>
              <a:rPr lang="en-US" sz="1200" dirty="0" err="1">
                <a:latin typeface="Calibri" pitchFamily="34" charset="0"/>
              </a:rPr>
              <a:t>isključi</a:t>
            </a:r>
            <a:r>
              <a:rPr lang="en-US" sz="1200" dirty="0">
                <a:latin typeface="Calibri" pitchFamily="34" charset="0"/>
              </a:rPr>
              <a:t> </a:t>
            </a:r>
            <a:r>
              <a:rPr lang="hr-HR" sz="1200" dirty="0" err="1" smtClean="0">
                <a:latin typeface="Calibri" pitchFamily="34" charset="0"/>
              </a:rPr>
              <a:t>superinteligentno</a:t>
            </a:r>
            <a:r>
              <a:rPr lang="hr-HR" sz="1200" dirty="0" smtClean="0">
                <a:latin typeface="Calibri" pitchFamily="34" charset="0"/>
              </a:rPr>
              <a:t> računalo </a:t>
            </a:r>
            <a:r>
              <a:rPr lang="en-US" sz="1200" dirty="0" smtClean="0">
                <a:latin typeface="Calibri" pitchFamily="34" charset="0"/>
              </a:rPr>
              <a:t>HAL</a:t>
            </a:r>
            <a:r>
              <a:rPr lang="hr-HR" sz="1200" dirty="0" smtClean="0">
                <a:latin typeface="Calibri" pitchFamily="34" charset="0"/>
              </a:rPr>
              <a:t>L 9000</a:t>
            </a:r>
            <a:r>
              <a:rPr lang="hr-HR" sz="1200" dirty="0">
                <a:latin typeface="Calibri" pitchFamily="34" charset="0"/>
              </a:rPr>
              <a:t> </a:t>
            </a:r>
            <a:r>
              <a:rPr lang="en-US" sz="1200" dirty="0" err="1" smtClean="0">
                <a:latin typeface="Calibri" pitchFamily="34" charset="0"/>
              </a:rPr>
              <a:t>i</a:t>
            </a:r>
            <a:r>
              <a:rPr lang="en-US" sz="1200" dirty="0" smtClean="0">
                <a:latin typeface="Calibri" pitchFamily="34" charset="0"/>
              </a:rPr>
              <a:t> </a:t>
            </a:r>
            <a:r>
              <a:rPr lang="en-US" sz="1200" dirty="0" err="1">
                <a:latin typeface="Calibri" pitchFamily="34" charset="0"/>
              </a:rPr>
              <a:t>stigne</a:t>
            </a:r>
            <a:r>
              <a:rPr lang="en-US" sz="1200" dirty="0">
                <a:latin typeface="Calibri" pitchFamily="34" charset="0"/>
              </a:rPr>
              <a:t> do </a:t>
            </a:r>
            <a:r>
              <a:rPr lang="en-US" sz="1200" dirty="0" err="1">
                <a:latin typeface="Calibri" pitchFamily="34" charset="0"/>
              </a:rPr>
              <a:t>monolita</a:t>
            </a:r>
            <a:r>
              <a:rPr lang="en-US" sz="1200" dirty="0">
                <a:latin typeface="Calibri" pitchFamily="34" charset="0"/>
              </a:rPr>
              <a:t>, </a:t>
            </a:r>
            <a:r>
              <a:rPr lang="hr-HR" sz="1200" dirty="0" smtClean="0">
                <a:latin typeface="Calibri" pitchFamily="34" charset="0"/>
              </a:rPr>
              <a:t>diže se na novu razinu.</a:t>
            </a:r>
            <a:endParaRPr lang="en-US" sz="1200" dirty="0">
              <a:latin typeface="Calibri" pitchFamily="34" charset="0"/>
            </a:endParaRPr>
          </a:p>
        </p:txBody>
      </p:sp>
    </p:spTree>
    <p:extLst>
      <p:ext uri="{BB962C8B-B14F-4D97-AF65-F5344CB8AC3E}">
        <p14:creationId xmlns:p14="http://schemas.microsoft.com/office/powerpoint/2010/main" val="2431201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340768"/>
            <a:ext cx="4906888" cy="3600400"/>
          </a:xfrm>
        </p:spPr>
        <p:txBody>
          <a:bodyPr>
            <a:normAutofit/>
          </a:bodyPr>
          <a:lstStyle/>
          <a:p>
            <a:r>
              <a:rPr lang="hr-HR" sz="2000" dirty="0" err="1"/>
              <a:t>Nicholas</a:t>
            </a:r>
            <a:r>
              <a:rPr lang="hr-HR" sz="2000" dirty="0"/>
              <a:t> </a:t>
            </a:r>
            <a:r>
              <a:rPr lang="hr-HR" sz="2000" dirty="0" err="1"/>
              <a:t>Carr</a:t>
            </a:r>
            <a:r>
              <a:rPr lang="hr-HR" sz="2000" dirty="0"/>
              <a:t> je </a:t>
            </a:r>
            <a:r>
              <a:rPr lang="hr-HR" sz="2000" dirty="0" smtClean="0"/>
              <a:t>vjerojatno bio </a:t>
            </a:r>
            <a:r>
              <a:rPr lang="hr-HR" sz="2000" dirty="0"/>
              <a:t>prvi </a:t>
            </a:r>
            <a:r>
              <a:rPr lang="hr-HR" sz="2000" dirty="0" smtClean="0"/>
              <a:t>koji </a:t>
            </a:r>
            <a:r>
              <a:rPr lang="hr-HR" sz="2000" dirty="0"/>
              <a:t>je skrenuo veću pozornost javnosti na to kako način, odnosno pretjerana uporaba modernih digitalnih tehnologija i </a:t>
            </a:r>
            <a:r>
              <a:rPr lang="hr-HR" sz="2000" dirty="0" err="1"/>
              <a:t>interneta</a:t>
            </a:r>
            <a:r>
              <a:rPr lang="hr-HR" sz="2000" dirty="0"/>
              <a:t> </a:t>
            </a:r>
            <a:r>
              <a:rPr lang="hr-HR" sz="2000" dirty="0" smtClean="0"/>
              <a:t>dovodi </a:t>
            </a:r>
            <a:r>
              <a:rPr lang="hr-HR" sz="2000" dirty="0"/>
              <a:t>do promjena u razmišljanju i ponašanju ljudi, a napose do promjena u procesima učenja i pamćenja, kada je svoja razmišljanja </a:t>
            </a:r>
            <a:r>
              <a:rPr lang="hr-HR" sz="2000" b="1" dirty="0"/>
              <a:t>2008. godine </a:t>
            </a:r>
            <a:r>
              <a:rPr lang="hr-HR" sz="2000" dirty="0"/>
              <a:t>objavio u članku „</a:t>
            </a:r>
            <a:r>
              <a:rPr lang="hr-HR" sz="2000" dirty="0" err="1"/>
              <a:t>Is</a:t>
            </a:r>
            <a:r>
              <a:rPr lang="hr-HR" sz="2000" dirty="0"/>
              <a:t> </a:t>
            </a:r>
            <a:r>
              <a:rPr lang="hr-HR" sz="2000" dirty="0" err="1"/>
              <a:t>Google</a:t>
            </a:r>
            <a:r>
              <a:rPr lang="hr-HR" sz="2000" dirty="0"/>
              <a:t> </a:t>
            </a:r>
            <a:r>
              <a:rPr lang="hr-HR" sz="2000" dirty="0" err="1"/>
              <a:t>Making</a:t>
            </a:r>
            <a:r>
              <a:rPr lang="hr-HR" sz="2000" dirty="0"/>
              <a:t> </a:t>
            </a:r>
            <a:r>
              <a:rPr lang="hr-HR" sz="2000" dirty="0" err="1"/>
              <a:t>us</a:t>
            </a:r>
            <a:r>
              <a:rPr lang="hr-HR" sz="2000" dirty="0"/>
              <a:t> </a:t>
            </a:r>
            <a:r>
              <a:rPr lang="hr-HR" sz="2000" dirty="0" err="1"/>
              <a:t>Stupid</a:t>
            </a:r>
            <a:r>
              <a:rPr lang="hr-HR" sz="2000" dirty="0"/>
              <a:t>?“ („Zaglupljuje li nas </a:t>
            </a:r>
            <a:r>
              <a:rPr lang="hr-HR" sz="2000" dirty="0" err="1"/>
              <a:t>Google</a:t>
            </a:r>
            <a:r>
              <a:rPr lang="hr-HR" sz="2000" dirty="0"/>
              <a:t>?“) u ljetnom dvobroju američkog magazina </a:t>
            </a:r>
            <a:r>
              <a:rPr lang="hr-HR" sz="2000" dirty="0" err="1"/>
              <a:t>The</a:t>
            </a:r>
            <a:r>
              <a:rPr lang="hr-HR" sz="2000" dirty="0"/>
              <a:t> Atlantic</a:t>
            </a:r>
          </a:p>
          <a:p>
            <a:endParaRPr lang="en-US" sz="2000" dirty="0"/>
          </a:p>
        </p:txBody>
      </p:sp>
      <p:sp>
        <p:nvSpPr>
          <p:cNvPr id="4" name="Title 1"/>
          <p:cNvSpPr>
            <a:spLocks noGrp="1"/>
          </p:cNvSpPr>
          <p:nvPr>
            <p:ph type="title"/>
          </p:nvPr>
        </p:nvSpPr>
        <p:spPr>
          <a:xfrm>
            <a:off x="0" y="-27384"/>
            <a:ext cx="8892480" cy="1143000"/>
          </a:xfrm>
        </p:spPr>
        <p:txBody>
          <a:bodyPr>
            <a:noAutofit/>
          </a:bodyPr>
          <a:lstStyle/>
          <a:p>
            <a:r>
              <a:rPr lang="hr-HR" sz="2800" dirty="0" err="1" smtClean="0"/>
              <a:t>Nicholas</a:t>
            </a:r>
            <a:r>
              <a:rPr lang="hr-HR" sz="2800" dirty="0" smtClean="0"/>
              <a:t> </a:t>
            </a:r>
            <a:r>
              <a:rPr lang="hr-HR" sz="2800" dirty="0" err="1" smtClean="0"/>
              <a:t>Carr</a:t>
            </a:r>
            <a:r>
              <a:rPr lang="hr-HR" sz="2800" dirty="0" smtClean="0"/>
              <a:t>: prvo upozorenje na štetne</a:t>
            </a:r>
            <a:br>
              <a:rPr lang="hr-HR" sz="2800" dirty="0" smtClean="0"/>
            </a:br>
            <a:r>
              <a:rPr lang="hr-HR" sz="2800" dirty="0" smtClean="0"/>
              <a:t>posljedice pretjerane uporabe digitalnih tehnologija</a:t>
            </a:r>
            <a:endParaRPr lang="en-US" sz="2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1412776"/>
            <a:ext cx="3672408" cy="4910392"/>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31" y="5013176"/>
            <a:ext cx="4511893" cy="1584176"/>
          </a:xfrm>
          <a:prstGeom prst="rect">
            <a:avLst/>
          </a:prstGeom>
        </p:spPr>
      </p:pic>
      <p:sp>
        <p:nvSpPr>
          <p:cNvPr id="6" name="TextBox 5"/>
          <p:cNvSpPr txBox="1"/>
          <p:nvPr/>
        </p:nvSpPr>
        <p:spPr>
          <a:xfrm>
            <a:off x="700008" y="6597352"/>
            <a:ext cx="3655968" cy="215444"/>
          </a:xfrm>
          <a:prstGeom prst="rect">
            <a:avLst/>
          </a:prstGeom>
          <a:noFill/>
        </p:spPr>
        <p:txBody>
          <a:bodyPr wrap="square" rtlCol="0">
            <a:spAutoFit/>
          </a:bodyPr>
          <a:lstStyle/>
          <a:p>
            <a:r>
              <a:rPr lang="en-US" sz="800" dirty="0">
                <a:hlinkClick r:id="rId4"/>
              </a:rPr>
              <a:t>https://multimediacompsp14.wordpress.com/tag/is-google-making-us-stupid</a:t>
            </a:r>
            <a:r>
              <a:rPr lang="en-US" sz="800" dirty="0" smtClean="0">
                <a:hlinkClick r:id="rId4"/>
              </a:rPr>
              <a:t>/</a:t>
            </a:r>
            <a:r>
              <a:rPr lang="hr-HR" sz="800" dirty="0" smtClean="0"/>
              <a:t> </a:t>
            </a:r>
            <a:endParaRPr lang="en-US" sz="800" dirty="0"/>
          </a:p>
        </p:txBody>
      </p:sp>
      <p:sp>
        <p:nvSpPr>
          <p:cNvPr id="7" name="TextBox 6"/>
          <p:cNvSpPr txBox="1"/>
          <p:nvPr/>
        </p:nvSpPr>
        <p:spPr>
          <a:xfrm>
            <a:off x="4998313" y="6597932"/>
            <a:ext cx="4145687" cy="215444"/>
          </a:xfrm>
          <a:prstGeom prst="rect">
            <a:avLst/>
          </a:prstGeom>
          <a:noFill/>
        </p:spPr>
        <p:txBody>
          <a:bodyPr wrap="none" rtlCol="0">
            <a:spAutoFit/>
          </a:bodyPr>
          <a:lstStyle/>
          <a:p>
            <a:r>
              <a:rPr lang="en-US" sz="800" dirty="0">
                <a:hlinkClick r:id="rId5"/>
              </a:rPr>
              <a:t>https://www.theatlantic.com/magazine/archive/2008/07/is-google-making-us-stupid/306868</a:t>
            </a:r>
            <a:r>
              <a:rPr lang="en-US" sz="800" dirty="0" smtClean="0">
                <a:hlinkClick r:id="rId5"/>
              </a:rPr>
              <a:t>/</a:t>
            </a:r>
            <a:r>
              <a:rPr lang="hr-HR" sz="800" dirty="0" smtClean="0"/>
              <a:t> </a:t>
            </a:r>
            <a:endParaRPr lang="en-US" sz="800" dirty="0"/>
          </a:p>
        </p:txBody>
      </p:sp>
    </p:spTree>
    <p:extLst>
      <p:ext uri="{BB962C8B-B14F-4D97-AF65-F5344CB8AC3E}">
        <p14:creationId xmlns:p14="http://schemas.microsoft.com/office/powerpoint/2010/main" val="16689044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i="1" dirty="0" err="1" smtClean="0"/>
              <a:t>Is</a:t>
            </a:r>
            <a:r>
              <a:rPr lang="hr-HR" i="1" dirty="0" smtClean="0"/>
              <a:t> </a:t>
            </a:r>
            <a:r>
              <a:rPr lang="hr-HR" i="1" dirty="0" err="1" smtClean="0"/>
              <a:t>Google</a:t>
            </a:r>
            <a:r>
              <a:rPr lang="hr-HR" i="1" dirty="0" smtClean="0"/>
              <a:t> </a:t>
            </a:r>
            <a:r>
              <a:rPr lang="hr-HR" i="1" dirty="0" err="1" smtClean="0"/>
              <a:t>making</a:t>
            </a:r>
            <a:r>
              <a:rPr lang="hr-HR" i="1" dirty="0" smtClean="0"/>
              <a:t> </a:t>
            </a:r>
            <a:r>
              <a:rPr lang="hr-HR" i="1" dirty="0" err="1" smtClean="0"/>
              <a:t>us</a:t>
            </a:r>
            <a:r>
              <a:rPr lang="hr-HR" i="1" dirty="0" smtClean="0"/>
              <a:t> </a:t>
            </a:r>
            <a:r>
              <a:rPr lang="hr-HR" i="1" dirty="0" err="1" smtClean="0"/>
              <a:t>stupid</a:t>
            </a:r>
            <a:r>
              <a:rPr lang="hr-HR" i="1" dirty="0" smtClean="0"/>
              <a:t>?</a:t>
            </a:r>
            <a:endParaRPr lang="en-US" i="1" dirty="0"/>
          </a:p>
        </p:txBody>
      </p:sp>
      <p:sp>
        <p:nvSpPr>
          <p:cNvPr id="3" name="Content Placeholder 2"/>
          <p:cNvSpPr>
            <a:spLocks noGrp="1"/>
          </p:cNvSpPr>
          <p:nvPr>
            <p:ph idx="1"/>
          </p:nvPr>
        </p:nvSpPr>
        <p:spPr>
          <a:xfrm>
            <a:off x="3779912" y="1556792"/>
            <a:ext cx="4978896" cy="4525963"/>
          </a:xfrm>
        </p:spPr>
        <p:txBody>
          <a:bodyPr>
            <a:normAutofit fontScale="92500" lnSpcReduction="20000"/>
          </a:bodyPr>
          <a:lstStyle/>
          <a:p>
            <a:r>
              <a:rPr lang="hr-HR" dirty="0" err="1"/>
              <a:t>Carr</a:t>
            </a:r>
            <a:r>
              <a:rPr lang="hr-HR" dirty="0"/>
              <a:t> je u članku opisao vlastito iskustvo da više ne razmišlja kao prije: nekad mu je bilo lako uroniti u knjigu ili dugi članak, kada bi bez problema pratio nit pripovijedanja i manevre zaključivanja, dok mu sada koncentracija brzo počinje vrludati i već nakon dvije-tri stranice postaje nemiran i gubi nit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628800"/>
            <a:ext cx="2520280" cy="3286757"/>
          </a:xfrm>
          <a:prstGeom prst="rect">
            <a:avLst/>
          </a:prstGeom>
        </p:spPr>
      </p:pic>
      <p:sp>
        <p:nvSpPr>
          <p:cNvPr id="5" name="TextBox 4"/>
          <p:cNvSpPr txBox="1"/>
          <p:nvPr/>
        </p:nvSpPr>
        <p:spPr>
          <a:xfrm>
            <a:off x="643812" y="4982979"/>
            <a:ext cx="3096344" cy="246221"/>
          </a:xfrm>
          <a:prstGeom prst="rect">
            <a:avLst/>
          </a:prstGeom>
          <a:noFill/>
        </p:spPr>
        <p:txBody>
          <a:bodyPr wrap="square" rtlCol="0">
            <a:spAutoFit/>
          </a:bodyPr>
          <a:lstStyle/>
          <a:p>
            <a:r>
              <a:rPr lang="en-US" sz="1000" dirty="0">
                <a:hlinkClick r:id="rId3"/>
              </a:rPr>
              <a:t>http://</a:t>
            </a:r>
            <a:r>
              <a:rPr lang="en-US" sz="1000" dirty="0" smtClean="0">
                <a:hlinkClick r:id="rId3"/>
              </a:rPr>
              <a:t>www.loyno.edu/news/story/2013/4/8/3158</a:t>
            </a:r>
            <a:r>
              <a:rPr lang="hr-HR" sz="1000" dirty="0" smtClean="0"/>
              <a:t> </a:t>
            </a:r>
            <a:endParaRPr lang="en-US" sz="1000" dirty="0"/>
          </a:p>
        </p:txBody>
      </p:sp>
    </p:spTree>
    <p:extLst>
      <p:ext uri="{BB962C8B-B14F-4D97-AF65-F5344CB8AC3E}">
        <p14:creationId xmlns:p14="http://schemas.microsoft.com/office/powerpoint/2010/main" val="10198884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764704"/>
            <a:ext cx="5112568" cy="5976664"/>
          </a:xfrm>
        </p:spPr>
        <p:txBody>
          <a:bodyPr>
            <a:normAutofit fontScale="70000" lnSpcReduction="20000"/>
          </a:bodyPr>
          <a:lstStyle/>
          <a:p>
            <a:r>
              <a:rPr lang="hr-HR" dirty="0" smtClean="0"/>
              <a:t>Brojni </a:t>
            </a:r>
            <a:r>
              <a:rPr lang="hr-HR" dirty="0"/>
              <a:t>su se čitatelji prepoznali u navedenom članku koji je pokrenuo burne reakcije, i pozitivne i negativne, a rasprava koja se razvila nakon toga pokazala se toliko zanimljivom da je </a:t>
            </a:r>
            <a:r>
              <a:rPr lang="hr-HR" dirty="0" err="1"/>
              <a:t>Carr</a:t>
            </a:r>
            <a:r>
              <a:rPr lang="hr-HR" dirty="0"/>
              <a:t> početna razmišljanja iz svoga članka proširio u cijelu knjigu „</a:t>
            </a:r>
            <a:r>
              <a:rPr lang="hr-HR" i="1" dirty="0" err="1"/>
              <a:t>The</a:t>
            </a:r>
            <a:r>
              <a:rPr lang="hr-HR" i="1" dirty="0"/>
              <a:t> </a:t>
            </a:r>
            <a:r>
              <a:rPr lang="hr-HR" i="1" dirty="0" err="1"/>
              <a:t>Shallows</a:t>
            </a:r>
            <a:r>
              <a:rPr lang="hr-HR" i="1" dirty="0"/>
              <a:t>: </a:t>
            </a:r>
            <a:r>
              <a:rPr lang="hr-HR" i="1" dirty="0" err="1"/>
              <a:t>What</a:t>
            </a:r>
            <a:r>
              <a:rPr lang="hr-HR" i="1" dirty="0"/>
              <a:t> </a:t>
            </a:r>
            <a:r>
              <a:rPr lang="hr-HR" i="1" dirty="0" err="1"/>
              <a:t>the</a:t>
            </a:r>
            <a:r>
              <a:rPr lang="hr-HR" i="1" dirty="0"/>
              <a:t> Internet is </a:t>
            </a:r>
            <a:r>
              <a:rPr lang="hr-HR" i="1" dirty="0" err="1"/>
              <a:t>Doing</a:t>
            </a:r>
            <a:r>
              <a:rPr lang="hr-HR" i="1" dirty="0"/>
              <a:t> to </a:t>
            </a:r>
            <a:r>
              <a:rPr lang="hr-HR" i="1" dirty="0" err="1"/>
              <a:t>Our</a:t>
            </a:r>
            <a:r>
              <a:rPr lang="hr-HR" i="1" dirty="0"/>
              <a:t> </a:t>
            </a:r>
            <a:r>
              <a:rPr lang="hr-HR" i="1" dirty="0" err="1"/>
              <a:t>Brains</a:t>
            </a:r>
            <a:r>
              <a:rPr lang="hr-HR" dirty="0"/>
              <a:t>“ („Plitko – što Internet čini našem mozgu</a:t>
            </a:r>
            <a:r>
              <a:rPr lang="hr-HR" dirty="0" smtClean="0"/>
              <a:t>“)</a:t>
            </a:r>
          </a:p>
          <a:p>
            <a:endParaRPr lang="hr-HR" dirty="0" smtClean="0"/>
          </a:p>
          <a:p>
            <a:r>
              <a:rPr lang="hr-HR" dirty="0" smtClean="0"/>
              <a:t>Knjigu </a:t>
            </a:r>
            <a:r>
              <a:rPr lang="hr-HR" dirty="0"/>
              <a:t>je s engleskog preveo na hrvatski jezik Ognjen Strpić u izdanju Naklade Jesenski i </a:t>
            </a:r>
            <a:r>
              <a:rPr lang="hr-HR" dirty="0" err="1"/>
              <a:t>Turk</a:t>
            </a:r>
            <a:r>
              <a:rPr lang="hr-HR" dirty="0"/>
              <a:t> 2011. godine, a budući da na temelju izvornih znanstvenih članaka daje uravnotežen i relativno nepristran pristup navedenoj problematici, preporučujem je kao prvi korak svakome koga više zanima ta </a:t>
            </a:r>
            <a:r>
              <a:rPr lang="hr-HR" dirty="0" smtClean="0"/>
              <a:t>tema</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0112" y="1475063"/>
            <a:ext cx="3086100" cy="4450080"/>
          </a:xfrm>
          <a:prstGeom prst="rect">
            <a:avLst/>
          </a:prstGeom>
        </p:spPr>
      </p:pic>
    </p:spTree>
    <p:extLst>
      <p:ext uri="{BB962C8B-B14F-4D97-AF65-F5344CB8AC3E}">
        <p14:creationId xmlns:p14="http://schemas.microsoft.com/office/powerpoint/2010/main" val="19152410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2002</TotalTime>
  <Words>3453</Words>
  <Application>Microsoft Office PowerPoint</Application>
  <PresentationFormat>On-screen Show (4:3)</PresentationFormat>
  <Paragraphs>191</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Digitalna demencija kao uzrok preuranjenog kognitivnog urušavanja  Goran Šimić </vt:lpstr>
      <vt:lpstr>Jedinstveni Prsten iz trilogije J.R.R. Tolkiena „Gospodar prstenova” je najveći od svih Prstenova Moći. Sauron ga je stvorio kako bi ovladao svima ostalima, a da bi to postigao morao je u njega uložiti mnogo svoje vlastite snage i volje. Tako je Prsten postao izvorom velike moći za Saurona, ali je također bio i njegova slaba točka, jer je uništenje Prstena u vatrama Klete gore značilo i njegovu propast.  Gollum nekoć bijaše sasvim običan hobit koji se zvao Sméagol. Jednog je dana njegov prijatelj, Déagol, u rijeci Anduinu  (najduža rijeka u Međuzemlju) pronašao Sauronov Jedinstveni Prsten. Smeagol zbog zavisti ubija svog rođaka i oduzima mu Prsten. Zbog Prstenove moći Gollum poludi i uskoro ga ostali iz njegova sela protjeruju. Odvojen od svih Smeagolu Prsten produžuje život (oko 500 godina), ali ga i pretvara u čudno biće koje znamo pod imenom Gollum.  Internet je privlačan jer nam daje moć i kontrolu nad našom okolinom i drugim ljudima. Pretvaramo li se i mi zbog interneta u Gollume? </vt:lpstr>
      <vt:lpstr>PowerPoint Presentation</vt:lpstr>
      <vt:lpstr>Što je to digitalna demencija?</vt:lpstr>
      <vt:lpstr>Ciljevi izlaganja</vt:lpstr>
      <vt:lpstr>Ciljevi izlaganja</vt:lpstr>
      <vt:lpstr>Nicholas Carr: prvo upozorenje na štetne posljedice pretjerane uporabe digitalnih tehnologija</vt:lpstr>
      <vt:lpstr>Is Google making us stupid?</vt:lpstr>
      <vt:lpstr>PowerPoint Presentation</vt:lpstr>
      <vt:lpstr>Tehnologija i neformalno obrazovanje: što se djecu podučava, a što djeca nauče</vt:lpstr>
      <vt:lpstr>PowerPoint Presentation</vt:lpstr>
      <vt:lpstr>PowerPoint Presentation</vt:lpstr>
      <vt:lpstr>PowerPoint Presentation</vt:lpstr>
      <vt:lpstr>PowerPoint Presentation</vt:lpstr>
      <vt:lpstr>PowerPoint Presentation</vt:lpstr>
      <vt:lpstr>Poliklinika za zaštitu djece i mladih Grada Zagreba (Đorđićeva 26)</vt:lpstr>
      <vt:lpstr>PowerPoint Presentation</vt:lpstr>
      <vt:lpstr>PowerPoint Presentation</vt:lpstr>
      <vt:lpstr>PowerPoint Presentation</vt:lpstr>
      <vt:lpstr>PowerPoint Presentation</vt:lpstr>
      <vt:lpstr>Nasilje preko interneta – cyberbullying </vt:lpstr>
      <vt:lpstr>PowerPoint Presentation</vt:lpstr>
      <vt:lpstr>Zaključci istraživanja</vt:lpstr>
      <vt:lpstr>PowerPoint Presentation</vt:lpstr>
      <vt:lpstr>PowerPoint Presentation</vt:lpstr>
      <vt:lpstr>Preporuke Američke pedijatrijske akademije (AAP) 21. listopada 2016.</vt:lpstr>
      <vt:lpstr>Škole i nastavnici (učitelji) 1</vt:lpstr>
      <vt:lpstr>Škole i nastavnici (učitelji) 2</vt:lpstr>
      <vt:lpstr>Škole i nastavnici (učitelji) 3: „paradoksi” povećane uporabe digitalnih tehnologija</vt:lpstr>
      <vt:lpstr>Škole i nastavnici (učitelji) 3: „paradoksi” povećane uporabe digitalnih tehnologija</vt:lpstr>
      <vt:lpstr>Sažetak i zaključci izlaganja</vt:lpstr>
      <vt:lpstr>Sažetak i zaključci izlaganja</vt:lpstr>
      <vt:lpstr>Hvala na pažnji!</vt:lpstr>
    </vt:vector>
  </TitlesOfParts>
  <Company>HIIM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Goran Simic</dc:creator>
  <cp:lastModifiedBy>Goran Simic</cp:lastModifiedBy>
  <cp:revision>143</cp:revision>
  <dcterms:created xsi:type="dcterms:W3CDTF">2017-03-07T15:45:18Z</dcterms:created>
  <dcterms:modified xsi:type="dcterms:W3CDTF">2017-05-16T10:03:52Z</dcterms:modified>
</cp:coreProperties>
</file>