
<file path=[Content_Types].xml><?xml version="1.0" encoding="utf-8"?>
<Types xmlns="http://schemas.openxmlformats.org/package/2006/content-types">
  <Default Extension="png" ContentType="image/png"/>
  <Default Extension="mpg" ContentType="vide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30"/>
  </p:notesMasterIdLst>
  <p:sldIdLst>
    <p:sldId id="304" r:id="rId3"/>
    <p:sldId id="314" r:id="rId4"/>
    <p:sldId id="319" r:id="rId5"/>
    <p:sldId id="315" r:id="rId6"/>
    <p:sldId id="322" r:id="rId7"/>
    <p:sldId id="325" r:id="rId8"/>
    <p:sldId id="327" r:id="rId9"/>
    <p:sldId id="328" r:id="rId10"/>
    <p:sldId id="326" r:id="rId11"/>
    <p:sldId id="336" r:id="rId12"/>
    <p:sldId id="340" r:id="rId13"/>
    <p:sldId id="323" r:id="rId14"/>
    <p:sldId id="256" r:id="rId15"/>
    <p:sldId id="278" r:id="rId16"/>
    <p:sldId id="257" r:id="rId17"/>
    <p:sldId id="265" r:id="rId18"/>
    <p:sldId id="264" r:id="rId19"/>
    <p:sldId id="324" r:id="rId20"/>
    <p:sldId id="301" r:id="rId21"/>
    <p:sldId id="259" r:id="rId22"/>
    <p:sldId id="329" r:id="rId23"/>
    <p:sldId id="337" r:id="rId24"/>
    <p:sldId id="338" r:id="rId25"/>
    <p:sldId id="341" r:id="rId26"/>
    <p:sldId id="339" r:id="rId27"/>
    <p:sldId id="335" r:id="rId28"/>
    <p:sldId id="311" r:id="rId2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2" d="100"/>
          <a:sy n="72" d="100"/>
        </p:scale>
        <p:origin x="-1696" y="-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19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Rani stadij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Pozornost</c:v>
                </c:pt>
                <c:pt idx="1">
                  <c:v>Raspoloženje i emocije</c:v>
                </c:pt>
                <c:pt idx="2">
                  <c:v>Jezične sposobnosti</c:v>
                </c:pt>
                <c:pt idx="3">
                  <c:v>Vidna percepcija</c:v>
                </c:pt>
                <c:pt idx="4">
                  <c:v>Epizodičko pamćenje</c:v>
                </c:pt>
                <c:pt idx="5">
                  <c:v>Izvršne funkcije i motorika</c:v>
                </c:pt>
                <c:pt idx="6">
                  <c:v>Socijalno ponašanje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50</c:v>
                </c:pt>
                <c:pt idx="1">
                  <c:v>20</c:v>
                </c:pt>
                <c:pt idx="2">
                  <c:v>10</c:v>
                </c:pt>
                <c:pt idx="3">
                  <c:v>30</c:v>
                </c:pt>
                <c:pt idx="4">
                  <c:v>90</c:v>
                </c:pt>
                <c:pt idx="5">
                  <c:v>27.5</c:v>
                </c:pt>
                <c:pt idx="6">
                  <c:v>7.5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Umjereni stadij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Pozornost</c:v>
                </c:pt>
                <c:pt idx="1">
                  <c:v>Raspoloženje i emocije</c:v>
                </c:pt>
                <c:pt idx="2">
                  <c:v>Jezične sposobnosti</c:v>
                </c:pt>
                <c:pt idx="3">
                  <c:v>Vidna percepcija</c:v>
                </c:pt>
                <c:pt idx="4">
                  <c:v>Epizodičko pamćenje</c:v>
                </c:pt>
                <c:pt idx="5">
                  <c:v>Izvršne funkcije i motorika</c:v>
                </c:pt>
                <c:pt idx="6">
                  <c:v>Socijalno ponašanje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25</c:v>
                </c:pt>
                <c:pt idx="1">
                  <c:v>20</c:v>
                </c:pt>
                <c:pt idx="2">
                  <c:v>55</c:v>
                </c:pt>
                <c:pt idx="3">
                  <c:v>15</c:v>
                </c:pt>
                <c:pt idx="4">
                  <c:v>5</c:v>
                </c:pt>
                <c:pt idx="5">
                  <c:v>20</c:v>
                </c:pt>
                <c:pt idx="6">
                  <c:v>27.5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Uznapredovali stadij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Pozornost</c:v>
                </c:pt>
                <c:pt idx="1">
                  <c:v>Raspoloženje i emocije</c:v>
                </c:pt>
                <c:pt idx="2">
                  <c:v>Jezične sposobnosti</c:v>
                </c:pt>
                <c:pt idx="3">
                  <c:v>Vidna percepcija</c:v>
                </c:pt>
                <c:pt idx="4">
                  <c:v>Epizodičko pamćenje</c:v>
                </c:pt>
                <c:pt idx="5">
                  <c:v>Izvršne funkcije i motorika</c:v>
                </c:pt>
                <c:pt idx="6">
                  <c:v>Socijalno ponašanje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15</c:v>
                </c:pt>
                <c:pt idx="1">
                  <c:v>30</c:v>
                </c:pt>
                <c:pt idx="2">
                  <c:v>35</c:v>
                </c:pt>
                <c:pt idx="3">
                  <c:v>30</c:v>
                </c:pt>
                <c:pt idx="4">
                  <c:v>5</c:v>
                </c:pt>
                <c:pt idx="5">
                  <c:v>25</c:v>
                </c:pt>
                <c:pt idx="6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398592"/>
        <c:axId val="80404480"/>
        <c:axId val="0"/>
      </c:bar3DChart>
      <c:catAx>
        <c:axId val="80398592"/>
        <c:scaling>
          <c:orientation val="minMax"/>
        </c:scaling>
        <c:delete val="0"/>
        <c:axPos val="b"/>
        <c:majorTickMark val="out"/>
        <c:minorTickMark val="none"/>
        <c:tickLblPos val="nextTo"/>
        <c:crossAx val="80404480"/>
        <c:crosses val="autoZero"/>
        <c:auto val="1"/>
        <c:lblAlgn val="ctr"/>
        <c:lblOffset val="100"/>
        <c:noMultiLvlLbl val="0"/>
      </c:catAx>
      <c:valAx>
        <c:axId val="80404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398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244649936609686"/>
          <c:y val="0.83324642147027439"/>
          <c:w val="0.19955499136697993"/>
          <c:h val="0.164806243690058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Rani stadij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Pozornost</c:v>
                </c:pt>
                <c:pt idx="1">
                  <c:v>Raspoloženje i emocije</c:v>
                </c:pt>
                <c:pt idx="2">
                  <c:v>Jezične sposobnosti</c:v>
                </c:pt>
                <c:pt idx="3">
                  <c:v>Vidna percepcija</c:v>
                </c:pt>
                <c:pt idx="4">
                  <c:v>Epizodičko pamćenje</c:v>
                </c:pt>
                <c:pt idx="5">
                  <c:v>Izvršne funkcije i motorika</c:v>
                </c:pt>
                <c:pt idx="6">
                  <c:v>Socijalno ponašanje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65</c:v>
                </c:pt>
                <c:pt idx="1">
                  <c:v>35</c:v>
                </c:pt>
                <c:pt idx="2">
                  <c:v>10</c:v>
                </c:pt>
                <c:pt idx="3">
                  <c:v>7.5</c:v>
                </c:pt>
                <c:pt idx="4">
                  <c:v>35</c:v>
                </c:pt>
                <c:pt idx="5">
                  <c:v>50</c:v>
                </c:pt>
                <c:pt idx="6">
                  <c:v>95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Umjereni stadij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Pozornost</c:v>
                </c:pt>
                <c:pt idx="1">
                  <c:v>Raspoloženje i emocije</c:v>
                </c:pt>
                <c:pt idx="2">
                  <c:v>Jezične sposobnosti</c:v>
                </c:pt>
                <c:pt idx="3">
                  <c:v>Vidna percepcija</c:v>
                </c:pt>
                <c:pt idx="4">
                  <c:v>Epizodičko pamćenje</c:v>
                </c:pt>
                <c:pt idx="5">
                  <c:v>Izvršne funkcije i motorika</c:v>
                </c:pt>
                <c:pt idx="6">
                  <c:v>Socijalno ponašanje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45</c:v>
                </c:pt>
                <c:pt idx="3">
                  <c:v>15</c:v>
                </c:pt>
                <c:pt idx="4">
                  <c:v>30</c:v>
                </c:pt>
                <c:pt idx="5">
                  <c:v>40</c:v>
                </c:pt>
                <c:pt idx="6">
                  <c:v>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Uznapredovali stadij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Pozornost</c:v>
                </c:pt>
                <c:pt idx="1">
                  <c:v>Raspoloženje i emocije</c:v>
                </c:pt>
                <c:pt idx="2">
                  <c:v>Jezične sposobnosti</c:v>
                </c:pt>
                <c:pt idx="3">
                  <c:v>Vidna percepcija</c:v>
                </c:pt>
                <c:pt idx="4">
                  <c:v>Epizodičko pamćenje</c:v>
                </c:pt>
                <c:pt idx="5">
                  <c:v>Izvršne funkcije i motorika</c:v>
                </c:pt>
                <c:pt idx="6">
                  <c:v>Socijalno ponašanje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5</c:v>
                </c:pt>
                <c:pt idx="1">
                  <c:v>20</c:v>
                </c:pt>
                <c:pt idx="2">
                  <c:v>40</c:v>
                </c:pt>
                <c:pt idx="3">
                  <c:v>45</c:v>
                </c:pt>
                <c:pt idx="4">
                  <c:v>25</c:v>
                </c:pt>
                <c:pt idx="5">
                  <c:v>5</c:v>
                </c:pt>
                <c:pt idx="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637312"/>
        <c:axId val="80651392"/>
        <c:axId val="0"/>
      </c:bar3DChart>
      <c:catAx>
        <c:axId val="80637312"/>
        <c:scaling>
          <c:orientation val="minMax"/>
        </c:scaling>
        <c:delete val="0"/>
        <c:axPos val="b"/>
        <c:majorTickMark val="out"/>
        <c:minorTickMark val="none"/>
        <c:tickLblPos val="nextTo"/>
        <c:crossAx val="80651392"/>
        <c:crosses val="autoZero"/>
        <c:auto val="1"/>
        <c:lblAlgn val="ctr"/>
        <c:lblOffset val="100"/>
        <c:noMultiLvlLbl val="0"/>
      </c:catAx>
      <c:valAx>
        <c:axId val="80651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6373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244649936609686"/>
          <c:y val="0.83324642147027439"/>
          <c:w val="0.19955499136697993"/>
          <c:h val="0.164806243690058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Rani stadij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Pozornost</c:v>
                </c:pt>
                <c:pt idx="1">
                  <c:v>Raspoloženje i emocije</c:v>
                </c:pt>
                <c:pt idx="2">
                  <c:v>Jezične sposobnosti</c:v>
                </c:pt>
                <c:pt idx="3">
                  <c:v>Vidna percepcija</c:v>
                </c:pt>
                <c:pt idx="4">
                  <c:v>Epizodičko pamćenje</c:v>
                </c:pt>
                <c:pt idx="5">
                  <c:v>Izvršne funkcije i motorika</c:v>
                </c:pt>
                <c:pt idx="6">
                  <c:v>Socijalno ponašanje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</c:v>
                </c:pt>
                <c:pt idx="1">
                  <c:v>20</c:v>
                </c:pt>
                <c:pt idx="2">
                  <c:v>90</c:v>
                </c:pt>
                <c:pt idx="3">
                  <c:v>2.5</c:v>
                </c:pt>
                <c:pt idx="4">
                  <c:v>2.5</c:v>
                </c:pt>
                <c:pt idx="5">
                  <c:v>20</c:v>
                </c:pt>
                <c:pt idx="6">
                  <c:v>2.5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Umjereni stadij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Pozornost</c:v>
                </c:pt>
                <c:pt idx="1">
                  <c:v>Raspoloženje i emocije</c:v>
                </c:pt>
                <c:pt idx="2">
                  <c:v>Jezične sposobnosti</c:v>
                </c:pt>
                <c:pt idx="3">
                  <c:v>Vidna percepcija</c:v>
                </c:pt>
                <c:pt idx="4">
                  <c:v>Epizodičko pamćenje</c:v>
                </c:pt>
                <c:pt idx="5">
                  <c:v>Izvršne funkcije i motorika</c:v>
                </c:pt>
                <c:pt idx="6">
                  <c:v>Socijalno ponašanje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</c:v>
                </c:pt>
                <c:pt idx="1">
                  <c:v>10</c:v>
                </c:pt>
                <c:pt idx="2">
                  <c:v>5</c:v>
                </c:pt>
                <c:pt idx="3">
                  <c:v>17.5</c:v>
                </c:pt>
                <c:pt idx="4">
                  <c:v>27.5</c:v>
                </c:pt>
                <c:pt idx="5">
                  <c:v>20</c:v>
                </c:pt>
                <c:pt idx="6">
                  <c:v>27.5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Uznapredovali stadij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Pozornost</c:v>
                </c:pt>
                <c:pt idx="1">
                  <c:v>Raspoloženje i emocije</c:v>
                </c:pt>
                <c:pt idx="2">
                  <c:v>Jezične sposobnosti</c:v>
                </c:pt>
                <c:pt idx="3">
                  <c:v>Vidna percepcija</c:v>
                </c:pt>
                <c:pt idx="4">
                  <c:v>Epizodičko pamćenje</c:v>
                </c:pt>
                <c:pt idx="5">
                  <c:v>Izvršne funkcije i motorika</c:v>
                </c:pt>
                <c:pt idx="6">
                  <c:v>Socijalno ponašanje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35</c:v>
                </c:pt>
                <c:pt idx="1">
                  <c:v>25</c:v>
                </c:pt>
                <c:pt idx="2">
                  <c:v>5</c:v>
                </c:pt>
                <c:pt idx="3">
                  <c:v>40</c:v>
                </c:pt>
                <c:pt idx="4">
                  <c:v>45</c:v>
                </c:pt>
                <c:pt idx="5">
                  <c:v>20</c:v>
                </c:pt>
                <c:pt idx="6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2486016"/>
        <c:axId val="82487552"/>
        <c:axId val="0"/>
      </c:bar3DChart>
      <c:catAx>
        <c:axId val="82486016"/>
        <c:scaling>
          <c:orientation val="minMax"/>
        </c:scaling>
        <c:delete val="0"/>
        <c:axPos val="b"/>
        <c:majorTickMark val="out"/>
        <c:minorTickMark val="none"/>
        <c:tickLblPos val="nextTo"/>
        <c:crossAx val="82487552"/>
        <c:crosses val="autoZero"/>
        <c:auto val="1"/>
        <c:lblAlgn val="ctr"/>
        <c:lblOffset val="100"/>
        <c:noMultiLvlLbl val="0"/>
      </c:catAx>
      <c:valAx>
        <c:axId val="82487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2486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2244649936609686"/>
          <c:y val="0.83324642147027439"/>
          <c:w val="0.19955499136697993"/>
          <c:h val="0.164806243690058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E0FDC-8408-49FD-B6AD-F01C46F132E4}" type="datetimeFigureOut">
              <a:rPr lang="hr-HR" smtClean="0"/>
              <a:t>7.12.2015.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05501-CC5B-4B0E-A99F-8669FCD9013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8933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defTabSz="914437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defTabSz="914437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defTabSz="914437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defTabSz="914437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200" b="0"/>
              <a:t>Neuropathology of Parkinson’s Disease with Dementia (CN)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defTabSz="914437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defTabSz="914437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defTabSz="914437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defTabSz="914437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A0BC4B14-C458-423E-88D5-E62A108F4AB2}" type="datetime8">
              <a:rPr lang="en-US" sz="1200" b="0"/>
              <a:pPr/>
              <a:t>12/7/2015 8:29 AM</a:t>
            </a:fld>
            <a:endParaRPr lang="en-US" sz="1200" b="0"/>
          </a:p>
        </p:txBody>
      </p:sp>
      <p:sp>
        <p:nvSpPr>
          <p:cNvPr id="3482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29057" indent="-280406" defTabSz="914437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1626" indent="-224325" defTabSz="914437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70276" indent="-224325" defTabSz="914437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18927" indent="-224325" defTabSz="914437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3B273850-4A09-4575-95E3-1A779C958C07}" type="slidenum">
              <a:rPr lang="en-US" sz="1200" b="0"/>
              <a:pPr/>
              <a:t>1</a:t>
            </a:fld>
            <a:endParaRPr lang="en-US" sz="1200" b="0"/>
          </a:p>
        </p:txBody>
      </p:sp>
      <p:sp>
        <p:nvSpPr>
          <p:cNvPr id="348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60888" cy="3421062"/>
          </a:xfrm>
          <a:ln w="12700" cap="flat"/>
        </p:spPr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271" y="2743513"/>
            <a:ext cx="6109459" cy="58758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18" tIns="44515" rIns="90618" bIns="44515"/>
          <a:lstStyle/>
          <a:p>
            <a:pPr eaLnBrk="1" hangingPunct="1"/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553564-C2DA-4606-A4D3-326B2E6D20B0}" type="slidenum">
              <a:rPr lang="hr-HR" smtClean="0"/>
              <a:pPr>
                <a:defRPr/>
              </a:pPr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Vizualization of the hyperphosphorylated tau protein by using AT8</a:t>
            </a:r>
            <a:r>
              <a:rPr lang="hr-HR" smtClean="0"/>
              <a:t> </a:t>
            </a:r>
            <a:r>
              <a:rPr lang="en-US" smtClean="0"/>
              <a:t>antibody. </a:t>
            </a:r>
            <a:r>
              <a:rPr lang="en-US" b="1" smtClean="0"/>
              <a:t>A. </a:t>
            </a:r>
            <a:r>
              <a:rPr lang="en-US" smtClean="0"/>
              <a:t>The earliest detectable changes: hyperphosphorylated tau is localized</a:t>
            </a:r>
          </a:p>
          <a:p>
            <a:r>
              <a:rPr lang="en-US" smtClean="0"/>
              <a:t>in somatodendritic compartment of an isolated layer III pyramidal neuron in the</a:t>
            </a:r>
            <a:r>
              <a:rPr lang="hr-HR" smtClean="0"/>
              <a:t> </a:t>
            </a:r>
            <a:r>
              <a:rPr lang="en-US" smtClean="0"/>
              <a:t>transentorhinal cortex of a cognitively normal 59-year-old adult person. According to</a:t>
            </a:r>
            <a:r>
              <a:rPr lang="hr-HR" smtClean="0"/>
              <a:t> </a:t>
            </a:r>
            <a:r>
              <a:rPr lang="en-US" smtClean="0"/>
              <a:t>the criteria put forward in Braak et al. 1994b, such neurons belong to the group 1</a:t>
            </a:r>
            <a:r>
              <a:rPr lang="hr-HR" smtClean="0"/>
              <a:t> </a:t>
            </a:r>
            <a:r>
              <a:rPr lang="en-US" smtClean="0"/>
              <a:t>neurons (they can not be revealed by silver staining as they are bearing no tangle,</a:t>
            </a:r>
            <a:r>
              <a:rPr lang="hr-HR" smtClean="0"/>
              <a:t> </a:t>
            </a:r>
            <a:r>
              <a:rPr lang="en-US" smtClean="0"/>
              <a:t>just containing hyperphosphorylated tau). It is not known whether this change is</a:t>
            </a:r>
            <a:r>
              <a:rPr lang="hr-HR" smtClean="0"/>
              <a:t> </a:t>
            </a:r>
            <a:r>
              <a:rPr lang="en-US" smtClean="0"/>
              <a:t>reversible. </a:t>
            </a:r>
            <a:r>
              <a:rPr lang="en-US" b="1" smtClean="0"/>
              <a:t>B. </a:t>
            </a:r>
            <a:r>
              <a:rPr lang="en-US" smtClean="0"/>
              <a:t>enlarged image from A. Note evenly distributed AT8-immunoreactive</a:t>
            </a:r>
            <a:r>
              <a:rPr lang="hr-HR" smtClean="0"/>
              <a:t> </a:t>
            </a:r>
            <a:r>
              <a:rPr lang="en-US" smtClean="0"/>
              <a:t>material in soma and all neuronal processes as well as grossly normal neuronal</a:t>
            </a:r>
            <a:r>
              <a:rPr lang="hr-HR" smtClean="0"/>
              <a:t> </a:t>
            </a:r>
            <a:r>
              <a:rPr lang="en-US" smtClean="0"/>
              <a:t>morphology. </a:t>
            </a:r>
            <a:r>
              <a:rPr lang="en-US" b="1" smtClean="0"/>
              <a:t>C. </a:t>
            </a:r>
            <a:r>
              <a:rPr lang="en-US" smtClean="0"/>
              <a:t>A group of temporal cortex pyramidal neurons in advanced stages of</a:t>
            </a:r>
            <a:r>
              <a:rPr lang="hr-HR" smtClean="0"/>
              <a:t> </a:t>
            </a:r>
            <a:r>
              <a:rPr lang="en-US" smtClean="0"/>
              <a:t>neurofibrillary degenerative changes in the brain of a 73-year old subject with a 7-</a:t>
            </a:r>
          </a:p>
          <a:p>
            <a:r>
              <a:rPr lang="en-US" smtClean="0"/>
              <a:t>year history of AD. A spectrum of conspicuous cytoskeletal alterations is visible in all</a:t>
            </a:r>
            <a:r>
              <a:rPr lang="hr-HR" smtClean="0"/>
              <a:t> </a:t>
            </a:r>
            <a:r>
              <a:rPr lang="en-US" smtClean="0"/>
              <a:t>five neurons (belonging to all groups/“classes“ neurons according to Braak et al.,</a:t>
            </a:r>
            <a:r>
              <a:rPr lang="hr-HR" smtClean="0"/>
              <a:t> </a:t>
            </a:r>
            <a:r>
              <a:rPr lang="en-US" smtClean="0"/>
              <a:t>1994, except group 5 end-stage neurons when their AT8 immunoreactivity is gone).</a:t>
            </a:r>
            <a:r>
              <a:rPr lang="hr-HR" smtClean="0"/>
              <a:t> </a:t>
            </a:r>
            <a:r>
              <a:rPr lang="en-US" smtClean="0"/>
              <a:t>All of these neurons also show argyrophilia, meaning that their neurofibrillary</a:t>
            </a:r>
            <a:r>
              <a:rPr lang="hr-HR" smtClean="0"/>
              <a:t> </a:t>
            </a:r>
            <a:r>
              <a:rPr lang="en-US" smtClean="0"/>
              <a:t>tangles can be revealed by using silver stainging methods. </a:t>
            </a:r>
            <a:r>
              <a:rPr lang="en-US" b="1" smtClean="0"/>
              <a:t>D. </a:t>
            </a:r>
            <a:r>
              <a:rPr lang="en-US" smtClean="0"/>
              <a:t>AT8-immunoreactive</a:t>
            </a:r>
            <a:r>
              <a:rPr lang="hr-HR" smtClean="0"/>
              <a:t> </a:t>
            </a:r>
            <a:r>
              <a:rPr lang="en-US" smtClean="0"/>
              <a:t>in 'granules' and tortuous apical and basal dendrites of granule cells of the</a:t>
            </a:r>
            <a:r>
              <a:rPr lang="hr-HR" smtClean="0"/>
              <a:t> </a:t>
            </a:r>
            <a:r>
              <a:rPr lang="en-US" smtClean="0"/>
              <a:t>hippocampal fascia dentata of the same subject as in C. Perikarya of granule cells</a:t>
            </a:r>
            <a:r>
              <a:rPr lang="hr-HR" smtClean="0"/>
              <a:t> </a:t>
            </a:r>
            <a:r>
              <a:rPr lang="en-US" smtClean="0"/>
              <a:t>are rarely seen AT8-positive as well as typical NFT (even in the cases with longlasting</a:t>
            </a:r>
            <a:r>
              <a:rPr lang="hr-HR" smtClean="0"/>
              <a:t> </a:t>
            </a:r>
            <a:r>
              <a:rPr lang="en-US" smtClean="0"/>
              <a:t>history of AD), perhaps because this special neuronal type does not express</a:t>
            </a:r>
          </a:p>
          <a:p>
            <a:r>
              <a:rPr lang="en-US" i="1" smtClean="0"/>
              <a:t>MAPT </a:t>
            </a:r>
            <a:r>
              <a:rPr lang="en-US" smtClean="0"/>
              <a:t>mRNAs containing exon 10 (4R isoforms), supposedly conferring their</a:t>
            </a:r>
            <a:r>
              <a:rPr lang="hr-HR" smtClean="0"/>
              <a:t> </a:t>
            </a:r>
            <a:r>
              <a:rPr lang="en-US" smtClean="0"/>
              <a:t>resistance to neurofibrillary changes</a:t>
            </a:r>
            <a:r>
              <a:rPr lang="hr-HR" smtClean="0"/>
              <a:t>.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1891A9-3D70-43CB-8C53-A05B132DDBAD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During the 1990s the significance of tau protein, essential for microtubule</a:t>
            </a:r>
            <a:r>
              <a:rPr lang="hr-HR" smtClean="0"/>
              <a:t> </a:t>
            </a:r>
            <a:r>
              <a:rPr lang="en-US" smtClean="0"/>
              <a:t>(MT) assembly (Weingarten et al., 1975), for the pathogenesis of AD</a:t>
            </a:r>
          </a:p>
          <a:p>
            <a:r>
              <a:rPr lang="en-US" smtClean="0"/>
              <a:t>remained in the shadow of the amyloid theory during the late 1980s and</a:t>
            </a:r>
            <a:r>
              <a:rPr lang="hr-HR" smtClean="0"/>
              <a:t> </a:t>
            </a:r>
            <a:r>
              <a:rPr lang="en-US" smtClean="0"/>
              <a:t>early 1990s. However, as the distribution pattern and overall quantity of Aβ</a:t>
            </a:r>
          </a:p>
          <a:p>
            <a:r>
              <a:rPr lang="en-US" smtClean="0"/>
              <a:t>turned out to be of limited significance for pathological staging of AD</a:t>
            </a:r>
            <a:r>
              <a:rPr lang="hr-HR" smtClean="0"/>
              <a:t> </a:t>
            </a:r>
            <a:r>
              <a:rPr lang="en-US" smtClean="0"/>
              <a:t>progression and symptom severity, and after detailed studies of the</a:t>
            </a:r>
          </a:p>
          <a:p>
            <a:r>
              <a:rPr lang="en-US" smtClean="0"/>
              <a:t>maturation and distribution of NFT showing correlation with degree of</a:t>
            </a:r>
            <a:r>
              <a:rPr lang="hr-HR" smtClean="0"/>
              <a:t> </a:t>
            </a:r>
            <a:r>
              <a:rPr lang="en-US" smtClean="0"/>
              <a:t>cognitive decline and memory impairment in AD first by using classical silver</a:t>
            </a:r>
          </a:p>
          <a:p>
            <a:r>
              <a:rPr lang="en-US" smtClean="0"/>
              <a:t>staining (Braak and Braak, 1991) and later by immunohistochemical</a:t>
            </a:r>
            <a:r>
              <a:rPr lang="hr-HR" smtClean="0"/>
              <a:t> </a:t>
            </a:r>
            <a:r>
              <a:rPr lang="en-US" smtClean="0"/>
              <a:t>staining for hyperphosphorylated tau using antibody AT8 (Braak et al., 2006), a neuropathological</a:t>
            </a:r>
            <a:r>
              <a:rPr lang="hr-HR" smtClean="0"/>
              <a:t> </a:t>
            </a:r>
            <a:r>
              <a:rPr lang="en-US" smtClean="0"/>
              <a:t>staging of the gradual deposition of a hyperphosphorylated tau within</a:t>
            </a:r>
            <a:r>
              <a:rPr lang="hr-HR" smtClean="0"/>
              <a:t> </a:t>
            </a:r>
            <a:r>
              <a:rPr lang="en-US" smtClean="0"/>
              <a:t>vulnerable neurons in brain areas in the form of either NFT or neuropil</a:t>
            </a:r>
            <a:r>
              <a:rPr lang="hr-HR" smtClean="0"/>
              <a:t> </a:t>
            </a:r>
            <a:r>
              <a:rPr lang="en-US" smtClean="0"/>
              <a:t>threads (NT) has been proposed.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2D4A8D-E822-4D23-9E6B-E704ED25B97D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Schematic drawing of a speculative spreading of tau pathology from</a:t>
            </a:r>
            <a:r>
              <a:rPr lang="hr-HR" smtClean="0"/>
              <a:t> </a:t>
            </a:r>
            <a:r>
              <a:rPr lang="en-US" smtClean="0"/>
              <a:t>brainstem nuclei LC and DRN to transentorhinal/entorhinal cortex.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4CC467-6A9B-4C91-A611-7B5CB2C72509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1C39-EA48-4A2F-8345-2CB3C4DF4732}" type="datetimeFigureOut">
              <a:rPr lang="hr-HR" smtClean="0"/>
              <a:t>7.12.2015.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F2FC-87F9-4126-A599-05BF6F315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542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1C39-EA48-4A2F-8345-2CB3C4DF4732}" type="datetimeFigureOut">
              <a:rPr lang="hr-HR" smtClean="0"/>
              <a:t>7.12.2015.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F2FC-87F9-4126-A599-05BF6F315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701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1C39-EA48-4A2F-8345-2CB3C4DF4732}" type="datetimeFigureOut">
              <a:rPr lang="hr-HR" smtClean="0"/>
              <a:t>7.12.2015.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F2FC-87F9-4126-A599-05BF6F315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9679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0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278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20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4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616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88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845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8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1C39-EA48-4A2F-8345-2CB3C4DF4732}" type="datetimeFigureOut">
              <a:rPr lang="hr-HR" smtClean="0"/>
              <a:t>7.12.2015.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F2FC-87F9-4126-A599-05BF6F315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4469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25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0223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0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1C39-EA48-4A2F-8345-2CB3C4DF4732}" type="datetimeFigureOut">
              <a:rPr lang="hr-HR" smtClean="0"/>
              <a:t>7.12.2015.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F2FC-87F9-4126-A599-05BF6F315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172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1C39-EA48-4A2F-8345-2CB3C4DF4732}" type="datetimeFigureOut">
              <a:rPr lang="hr-HR" smtClean="0"/>
              <a:t>7.12.2015.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F2FC-87F9-4126-A599-05BF6F315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908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1C39-EA48-4A2F-8345-2CB3C4DF4732}" type="datetimeFigureOut">
              <a:rPr lang="hr-HR" smtClean="0"/>
              <a:t>7.12.2015.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F2FC-87F9-4126-A599-05BF6F315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1417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1C39-EA48-4A2F-8345-2CB3C4DF4732}" type="datetimeFigureOut">
              <a:rPr lang="hr-HR" smtClean="0"/>
              <a:t>7.12.2015.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F2FC-87F9-4126-A599-05BF6F315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56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1C39-EA48-4A2F-8345-2CB3C4DF4732}" type="datetimeFigureOut">
              <a:rPr lang="hr-HR" smtClean="0"/>
              <a:t>7.12.2015.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F2FC-87F9-4126-A599-05BF6F315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494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1C39-EA48-4A2F-8345-2CB3C4DF4732}" type="datetimeFigureOut">
              <a:rPr lang="hr-HR" smtClean="0"/>
              <a:t>7.12.2015.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F2FC-87F9-4126-A599-05BF6F315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050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B1C39-EA48-4A2F-8345-2CB3C4DF4732}" type="datetimeFigureOut">
              <a:rPr lang="hr-HR" smtClean="0"/>
              <a:t>7.12.2015.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F2FC-87F9-4126-A599-05BF6F315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071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B1C39-EA48-4A2F-8345-2CB3C4DF4732}" type="datetimeFigureOut">
              <a:rPr lang="hr-HR" smtClean="0"/>
              <a:t>7.12.2015.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2F2FC-87F9-4126-A599-05BF6F31524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141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08AAA-7C4E-4FE6-ACC1-521C0F22FF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90F40-6D27-4CF4-BFB4-06D04F3B8C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6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g"/><Relationship Id="rId3" Type="http://schemas.microsoft.com/office/2007/relationships/media" Target="../media/media2.mpg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6.jpg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6" Type="http://schemas.openxmlformats.org/officeDocument/2006/relationships/video" Target="../media/media3.mpg"/><Relationship Id="rId11" Type="http://schemas.openxmlformats.org/officeDocument/2006/relationships/image" Target="../media/image25.png"/><Relationship Id="rId5" Type="http://schemas.microsoft.com/office/2007/relationships/media" Target="../media/media3.mpg"/><Relationship Id="rId10" Type="http://schemas.openxmlformats.org/officeDocument/2006/relationships/image" Target="../media/image24.png"/><Relationship Id="rId4" Type="http://schemas.openxmlformats.org/officeDocument/2006/relationships/video" Target="../media/media2.mpg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688" y="548680"/>
            <a:ext cx="9058275" cy="1749685"/>
          </a:xfrm>
          <a:noFill/>
        </p:spPr>
        <p:txBody>
          <a:bodyPr lIns="90487" tIns="44450" rIns="90487" bIns="44450" anchor="ctr" anchorCtr="0">
            <a:normAutofit fontScale="90000"/>
          </a:bodyPr>
          <a:lstStyle/>
          <a:p>
            <a:r>
              <a:rPr lang="hr-HR" sz="6000" dirty="0" smtClean="0"/>
              <a:t>Strategija ranog otkrivanja Alzheimerove bolesti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/>
            </a:r>
            <a:br>
              <a:rPr lang="hr-HR" sz="3200" dirty="0" smtClean="0"/>
            </a:br>
            <a:endParaRPr lang="en-US" sz="24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975" y="4553346"/>
            <a:ext cx="8782050" cy="2620070"/>
          </a:xfrm>
          <a:noFill/>
        </p:spPr>
        <p:txBody>
          <a:bodyPr lIns="90487" tIns="44450" rIns="90487" bIns="44450" anchorCtr="0"/>
          <a:lstStyle/>
          <a:p>
            <a:pPr>
              <a:lnSpc>
                <a:spcPct val="80000"/>
              </a:lnSpc>
            </a:pPr>
            <a:r>
              <a:rPr lang="hr-HR" sz="2200" dirty="0" smtClean="0"/>
              <a:t>Prof. dr. sc. Goran Šimić</a:t>
            </a:r>
            <a:r>
              <a:rPr lang="en-US" sz="2200" dirty="0" smtClean="0"/>
              <a:t>, </a:t>
            </a:r>
            <a:r>
              <a:rPr lang="hr-HR" sz="2200" dirty="0" smtClean="0"/>
              <a:t>dr. med.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hr-HR" sz="1600" dirty="0" smtClean="0"/>
              <a:t>Redoviti profesor </a:t>
            </a:r>
            <a:r>
              <a:rPr lang="hr-HR" sz="1600" dirty="0" err="1" smtClean="0"/>
              <a:t>neuroznanosti</a:t>
            </a:r>
            <a:r>
              <a:rPr lang="hr-HR" sz="1600" dirty="0" smtClean="0"/>
              <a:t> i anatomije</a:t>
            </a:r>
          </a:p>
          <a:p>
            <a:pPr>
              <a:lnSpc>
                <a:spcPct val="80000"/>
              </a:lnSpc>
            </a:pPr>
            <a:endParaRPr lang="hr-HR" sz="1600" b="0" dirty="0" smtClean="0"/>
          </a:p>
          <a:p>
            <a:pPr>
              <a:lnSpc>
                <a:spcPct val="60000"/>
              </a:lnSpc>
            </a:pPr>
            <a:r>
              <a:rPr lang="hr-HR" sz="1600" dirty="0" smtClean="0"/>
              <a:t>Zavod za </a:t>
            </a:r>
            <a:r>
              <a:rPr lang="hr-HR" sz="1600" dirty="0" err="1" smtClean="0"/>
              <a:t>neuroznanost</a:t>
            </a:r>
            <a:endParaRPr lang="hr-HR" sz="1600" dirty="0"/>
          </a:p>
          <a:p>
            <a:pPr>
              <a:lnSpc>
                <a:spcPct val="60000"/>
              </a:lnSpc>
            </a:pPr>
            <a:r>
              <a:rPr lang="hr-HR" sz="1600" dirty="0" smtClean="0"/>
              <a:t>Hrvatski institut za istraživanje mozga, </a:t>
            </a:r>
            <a:r>
              <a:rPr lang="hr-HR" sz="1600" dirty="0" err="1" smtClean="0"/>
              <a:t>Šalata</a:t>
            </a:r>
            <a:r>
              <a:rPr lang="hr-HR" sz="1600" dirty="0" smtClean="0"/>
              <a:t> 12</a:t>
            </a:r>
          </a:p>
          <a:p>
            <a:pPr>
              <a:lnSpc>
                <a:spcPct val="60000"/>
              </a:lnSpc>
            </a:pPr>
            <a:r>
              <a:rPr lang="hr-HR" sz="1600" dirty="0" smtClean="0"/>
              <a:t>Medicinski fakultet Sveučilišta u Zagrebu</a:t>
            </a:r>
          </a:p>
          <a:p>
            <a:pPr>
              <a:lnSpc>
                <a:spcPct val="60000"/>
              </a:lnSpc>
            </a:pPr>
            <a:r>
              <a:rPr lang="hr-HR" sz="1600" dirty="0" smtClean="0"/>
              <a:t>ZAGREB 10000, REPUBLIKA HRVATSKA</a:t>
            </a:r>
          </a:p>
          <a:p>
            <a:pPr>
              <a:lnSpc>
                <a:spcPct val="80000"/>
              </a:lnSpc>
            </a:pPr>
            <a:endParaRPr lang="hr-HR" sz="1200" dirty="0" smtClean="0">
              <a:cs typeface="Times New Roman" pitchFamily="18" charset="0"/>
            </a:endParaRPr>
          </a:p>
        </p:txBody>
      </p:sp>
      <p:pic>
        <p:nvPicPr>
          <p:cNvPr id="51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3" y="5341938"/>
            <a:ext cx="151447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3511550"/>
            <a:ext cx="1125537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13" y="5840413"/>
            <a:ext cx="13335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Box 6"/>
          <p:cNvSpPr txBox="1">
            <a:spLocks noChangeArrowheads="1"/>
          </p:cNvSpPr>
          <p:nvPr/>
        </p:nvSpPr>
        <p:spPr bwMode="auto">
          <a:xfrm>
            <a:off x="7250113" y="4941168"/>
            <a:ext cx="189388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r-HR" sz="1000" dirty="0"/>
              <a:t>Hrvatska zaklada za znanost</a:t>
            </a:r>
          </a:p>
          <a:p>
            <a:r>
              <a:rPr lang="hr-HR" sz="1000" dirty="0"/>
              <a:t>Projekt </a:t>
            </a:r>
            <a:r>
              <a:rPr lang="hr-HR" sz="1000" dirty="0" smtClean="0"/>
              <a:t>IP-2014-09-9730 (2015-2019)</a:t>
            </a:r>
            <a:endParaRPr lang="hr-HR" sz="1000" dirty="0"/>
          </a:p>
        </p:txBody>
      </p:sp>
      <p:pic>
        <p:nvPicPr>
          <p:cNvPr id="512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576638"/>
            <a:ext cx="94456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4" descr="C:\Users\Goran Simic\Desktop\Mef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95688"/>
            <a:ext cx="9144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4721225"/>
            <a:ext cx="9429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1" name="TextBox 25"/>
          <p:cNvSpPr txBox="1">
            <a:spLocks noChangeArrowheads="1"/>
          </p:cNvSpPr>
          <p:nvPr/>
        </p:nvSpPr>
        <p:spPr bwMode="auto">
          <a:xfrm>
            <a:off x="7250113" y="6588125"/>
            <a:ext cx="20462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r-HR" sz="1000"/>
              <a:t> Croatian Science Foundation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1" y="2298365"/>
            <a:ext cx="4851398" cy="127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4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575" y="0"/>
            <a:ext cx="5829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5978525" y="4133850"/>
            <a:ext cx="488950" cy="582613"/>
          </a:xfrm>
          <a:custGeom>
            <a:avLst/>
            <a:gdLst>
              <a:gd name="connsiteX0" fmla="*/ 489858 w 489858"/>
              <a:gd name="connsiteY0" fmla="*/ 583163 h 583163"/>
              <a:gd name="connsiteX1" fmla="*/ 419878 w 489858"/>
              <a:gd name="connsiteY1" fmla="*/ 270588 h 583163"/>
              <a:gd name="connsiteX2" fmla="*/ 303245 w 489858"/>
              <a:gd name="connsiteY2" fmla="*/ 97972 h 583163"/>
              <a:gd name="connsiteX3" fmla="*/ 130629 w 489858"/>
              <a:gd name="connsiteY3" fmla="*/ 18661 h 583163"/>
              <a:gd name="connsiteX4" fmla="*/ 0 w 489858"/>
              <a:gd name="connsiteY4" fmla="*/ 0 h 58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858" h="583163">
                <a:moveTo>
                  <a:pt x="489858" y="583163"/>
                </a:moveTo>
                <a:cubicBezTo>
                  <a:pt x="470419" y="467308"/>
                  <a:pt x="450980" y="351453"/>
                  <a:pt x="419878" y="270588"/>
                </a:cubicBezTo>
                <a:cubicBezTo>
                  <a:pt x="388776" y="189723"/>
                  <a:pt x="351453" y="139960"/>
                  <a:pt x="303245" y="97972"/>
                </a:cubicBezTo>
                <a:cubicBezTo>
                  <a:pt x="255037" y="55984"/>
                  <a:pt x="181170" y="34990"/>
                  <a:pt x="130629" y="18661"/>
                </a:cubicBezTo>
                <a:cubicBezTo>
                  <a:pt x="80088" y="2332"/>
                  <a:pt x="40044" y="1166"/>
                  <a:pt x="0" y="0"/>
                </a:cubicBezTo>
              </a:path>
            </a:pathLst>
          </a:custGeom>
          <a:noFill/>
          <a:ln w="9525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6575425" y="4198938"/>
            <a:ext cx="488950" cy="522287"/>
          </a:xfrm>
          <a:custGeom>
            <a:avLst/>
            <a:gdLst>
              <a:gd name="connsiteX0" fmla="*/ 0 w 489857"/>
              <a:gd name="connsiteY0" fmla="*/ 522367 h 522367"/>
              <a:gd name="connsiteX1" fmla="*/ 65315 w 489857"/>
              <a:gd name="connsiteY1" fmla="*/ 242449 h 522367"/>
              <a:gd name="connsiteX2" fmla="*/ 247262 w 489857"/>
              <a:gd name="connsiteY2" fmla="*/ 27844 h 522367"/>
              <a:gd name="connsiteX3" fmla="*/ 489857 w 489857"/>
              <a:gd name="connsiteY3" fmla="*/ 9183 h 522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9857" h="522367">
                <a:moveTo>
                  <a:pt x="0" y="522367"/>
                </a:moveTo>
                <a:cubicBezTo>
                  <a:pt x="12052" y="423618"/>
                  <a:pt x="24105" y="324869"/>
                  <a:pt x="65315" y="242449"/>
                </a:cubicBezTo>
                <a:cubicBezTo>
                  <a:pt x="106525" y="160029"/>
                  <a:pt x="176505" y="66722"/>
                  <a:pt x="247262" y="27844"/>
                </a:cubicBezTo>
                <a:cubicBezTo>
                  <a:pt x="318019" y="-11034"/>
                  <a:pt x="403938" y="-926"/>
                  <a:pt x="489857" y="9183"/>
                </a:cubicBezTo>
              </a:path>
            </a:pathLst>
          </a:custGeom>
          <a:noFill/>
          <a:ln w="9525">
            <a:solidFill>
              <a:srgbClr val="FF0000"/>
            </a:solidFill>
            <a:headEnd type="none" w="med" len="med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973763" y="4175125"/>
            <a:ext cx="433387" cy="868363"/>
          </a:xfrm>
          <a:custGeom>
            <a:avLst/>
            <a:gdLst>
              <a:gd name="connsiteX0" fmla="*/ 433874 w 433874"/>
              <a:gd name="connsiteY0" fmla="*/ 867747 h 867747"/>
              <a:gd name="connsiteX1" fmla="*/ 387221 w 433874"/>
              <a:gd name="connsiteY1" fmla="*/ 583163 h 867747"/>
              <a:gd name="connsiteX2" fmla="*/ 326572 w 433874"/>
              <a:gd name="connsiteY2" fmla="*/ 331237 h 867747"/>
              <a:gd name="connsiteX3" fmla="*/ 172616 w 433874"/>
              <a:gd name="connsiteY3" fmla="*/ 83975 h 867747"/>
              <a:gd name="connsiteX4" fmla="*/ 0 w 433874"/>
              <a:gd name="connsiteY4" fmla="*/ 0 h 86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874" h="867747">
                <a:moveTo>
                  <a:pt x="433874" y="867747"/>
                </a:moveTo>
                <a:cubicBezTo>
                  <a:pt x="419489" y="770164"/>
                  <a:pt x="405105" y="672581"/>
                  <a:pt x="387221" y="583163"/>
                </a:cubicBezTo>
                <a:cubicBezTo>
                  <a:pt x="369337" y="493745"/>
                  <a:pt x="362339" y="414435"/>
                  <a:pt x="326572" y="331237"/>
                </a:cubicBezTo>
                <a:cubicBezTo>
                  <a:pt x="290804" y="248039"/>
                  <a:pt x="227045" y="139181"/>
                  <a:pt x="172616" y="83975"/>
                </a:cubicBezTo>
                <a:cubicBezTo>
                  <a:pt x="118187" y="28769"/>
                  <a:pt x="59093" y="14384"/>
                  <a:pt x="0" y="0"/>
                </a:cubicBezTo>
              </a:path>
            </a:pathLst>
          </a:custGeom>
          <a:noFill/>
          <a:ln w="9525">
            <a:solidFill>
              <a:srgbClr val="00B0F0"/>
            </a:solidFill>
            <a:headEnd type="none" w="med" len="med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588125" y="4244975"/>
            <a:ext cx="481013" cy="803275"/>
          </a:xfrm>
          <a:custGeom>
            <a:avLst/>
            <a:gdLst>
              <a:gd name="connsiteX0" fmla="*/ 0 w 480526"/>
              <a:gd name="connsiteY0" fmla="*/ 802432 h 802432"/>
              <a:gd name="connsiteX1" fmla="*/ 74644 w 480526"/>
              <a:gd name="connsiteY1" fmla="*/ 494522 h 802432"/>
              <a:gd name="connsiteX2" fmla="*/ 209938 w 480526"/>
              <a:gd name="connsiteY2" fmla="*/ 163285 h 802432"/>
              <a:gd name="connsiteX3" fmla="*/ 480526 w 480526"/>
              <a:gd name="connsiteY3" fmla="*/ 0 h 802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0526" h="802432">
                <a:moveTo>
                  <a:pt x="0" y="802432"/>
                </a:moveTo>
                <a:cubicBezTo>
                  <a:pt x="19827" y="701739"/>
                  <a:pt x="39654" y="601046"/>
                  <a:pt x="74644" y="494522"/>
                </a:cubicBezTo>
                <a:cubicBezTo>
                  <a:pt x="109634" y="387997"/>
                  <a:pt x="142291" y="245705"/>
                  <a:pt x="209938" y="163285"/>
                </a:cubicBezTo>
                <a:cubicBezTo>
                  <a:pt x="277585" y="80865"/>
                  <a:pt x="379055" y="40432"/>
                  <a:pt x="480526" y="0"/>
                </a:cubicBezTo>
              </a:path>
            </a:pathLst>
          </a:custGeom>
          <a:noFill/>
          <a:ln w="9525">
            <a:solidFill>
              <a:srgbClr val="00B0F0"/>
            </a:solidFill>
            <a:headEnd type="none" w="med" len="med"/>
            <a:tailEnd type="stealth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91" name="Picture 1" descr="Description: C:\Users\Goran Simic\Desktop\ALL FIGURES\FINAL FIGURES\last fig MBL\Slike za Tau članak_13_07_2015\Fig 6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4157663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5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45119"/>
            <a:ext cx="8229600" cy="863601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>Najranije NF promjene u dorzalnoj </a:t>
            </a:r>
            <a:r>
              <a:rPr lang="hr-HR" sz="3600" dirty="0" err="1" smtClean="0"/>
              <a:t>raphe</a:t>
            </a:r>
            <a:r>
              <a:rPr lang="hr-HR" sz="3600" dirty="0" smtClean="0"/>
              <a:t> jezgri</a:t>
            </a:r>
            <a:endParaRPr lang="en-US" sz="3600" dirty="0" smtClean="0"/>
          </a:p>
        </p:txBody>
      </p:sp>
      <p:pic>
        <p:nvPicPr>
          <p:cNvPr id="20483" name="Picture 2" descr="STDRN zapoceto Bielsch i Gally final100_gs 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981075"/>
            <a:ext cx="8070850" cy="3671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900113" y="5300663"/>
            <a:ext cx="44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44500" y="5036983"/>
            <a:ext cx="8569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dirty="0" err="1"/>
              <a:t>Bielschowsky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hr-HR" dirty="0" err="1" smtClean="0"/>
              <a:t>rebrno</a:t>
            </a:r>
            <a:r>
              <a:rPr lang="hr-HR" dirty="0" smtClean="0"/>
              <a:t> bojenje (lijevo) i bojanje srebrnim </a:t>
            </a:r>
            <a:r>
              <a:rPr lang="hr-HR" dirty="0" err="1" smtClean="0"/>
              <a:t>jodidom</a:t>
            </a:r>
            <a:r>
              <a:rPr lang="hr-HR" dirty="0" smtClean="0"/>
              <a:t> po </a:t>
            </a:r>
            <a:r>
              <a:rPr lang="en-US" dirty="0" err="1" smtClean="0"/>
              <a:t>Gallyas</a:t>
            </a:r>
            <a:r>
              <a:rPr lang="hr-HR" dirty="0" smtClean="0"/>
              <a:t>u (desno) u</a:t>
            </a:r>
            <a:r>
              <a:rPr lang="en-US" dirty="0" smtClean="0"/>
              <a:t> 69</a:t>
            </a:r>
            <a:r>
              <a:rPr lang="hr-HR" dirty="0" smtClean="0"/>
              <a:t> godina stare ženske osobe s blagim kognitivnim poremećajem (</a:t>
            </a:r>
            <a:r>
              <a:rPr lang="hr-HR" dirty="0" err="1" smtClean="0"/>
              <a:t>mild</a:t>
            </a:r>
            <a:r>
              <a:rPr lang="hr-HR" dirty="0" smtClean="0"/>
              <a:t> </a:t>
            </a:r>
            <a:r>
              <a:rPr lang="hr-HR" dirty="0" err="1" smtClean="0"/>
              <a:t>cognitive</a:t>
            </a:r>
            <a:r>
              <a:rPr lang="hr-HR" dirty="0" smtClean="0"/>
              <a:t> </a:t>
            </a:r>
            <a:r>
              <a:rPr lang="hr-HR" dirty="0" err="1" smtClean="0"/>
              <a:t>impairment</a:t>
            </a:r>
            <a:r>
              <a:rPr lang="hr-HR" dirty="0" smtClean="0"/>
              <a:t> - MCI, mali </a:t>
            </a:r>
            <a:r>
              <a:rPr lang="hr-HR" dirty="0" err="1" smtClean="0"/>
              <a:t>neurokognitivni</a:t>
            </a:r>
            <a:r>
              <a:rPr lang="hr-HR" dirty="0" smtClean="0"/>
              <a:t> poremećaj prema DSM5)</a:t>
            </a:r>
            <a:r>
              <a:rPr lang="en-US" dirty="0" smtClean="0"/>
              <a:t>, </a:t>
            </a:r>
            <a:r>
              <a:rPr lang="hr-HR" dirty="0" smtClean="0"/>
              <a:t>koja je također imala i BPSD</a:t>
            </a:r>
            <a:r>
              <a:rPr lang="en-US" dirty="0" smtClean="0"/>
              <a:t>. </a:t>
            </a:r>
            <a:r>
              <a:rPr lang="hr-HR" dirty="0" smtClean="0"/>
              <a:t>Vide se NFT i degenerirani </a:t>
            </a:r>
            <a:r>
              <a:rPr lang="hr-HR" dirty="0" err="1" smtClean="0"/>
              <a:t>neuriti</a:t>
            </a:r>
            <a:r>
              <a:rPr lang="hr-HR" dirty="0" smtClean="0"/>
              <a:t>. </a:t>
            </a:r>
            <a:endParaRPr lang="en-US" dirty="0"/>
          </a:p>
        </p:txBody>
      </p:sp>
      <p:sp>
        <p:nvSpPr>
          <p:cNvPr id="20486" name="TextBox 1"/>
          <p:cNvSpPr txBox="1">
            <a:spLocks noChangeArrowheads="1"/>
          </p:cNvSpPr>
          <p:nvPr/>
        </p:nvSpPr>
        <p:spPr bwMode="auto">
          <a:xfrm>
            <a:off x="3924300" y="4365625"/>
            <a:ext cx="11461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sz="1200" b="1"/>
              <a:t>100 </a:t>
            </a:r>
            <a:r>
              <a:rPr lang="hr-HR" sz="1200" b="1">
                <a:sym typeface="Symbol" pitchFamily="18" charset="2"/>
              </a:rPr>
              <a:t>m</a:t>
            </a:r>
            <a:endParaRPr lang="en-US" sz="1200" b="1"/>
          </a:p>
        </p:txBody>
      </p:sp>
    </p:spTree>
    <p:extLst>
      <p:ext uri="{BB962C8B-B14F-4D97-AF65-F5344CB8AC3E}">
        <p14:creationId xmlns:p14="http://schemas.microsoft.com/office/powerpoint/2010/main" val="39925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Strategija ranog otkrivanja 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Smisao</a:t>
            </a:r>
            <a:r>
              <a:rPr lang="en-US" dirty="0"/>
              <a:t> </a:t>
            </a:r>
            <a:r>
              <a:rPr lang="en-US" dirty="0" err="1"/>
              <a:t>ranog</a:t>
            </a:r>
            <a:r>
              <a:rPr lang="en-US" dirty="0"/>
              <a:t> </a:t>
            </a:r>
            <a:r>
              <a:rPr lang="en-US" dirty="0" err="1"/>
              <a:t>otkrivanja</a:t>
            </a:r>
            <a:r>
              <a:rPr lang="en-US" dirty="0"/>
              <a:t> AB jest u tome da se </a:t>
            </a:r>
            <a:r>
              <a:rPr lang="en-US" dirty="0" err="1"/>
              <a:t>bolest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zaustavi</a:t>
            </a:r>
            <a:r>
              <a:rPr lang="en-US" dirty="0">
                <a:solidFill>
                  <a:srgbClr val="FF0000"/>
                </a:solidFill>
              </a:rPr>
              <a:t> u </a:t>
            </a:r>
            <a:r>
              <a:rPr lang="en-US" dirty="0" err="1">
                <a:solidFill>
                  <a:srgbClr val="FF0000"/>
                </a:solidFill>
              </a:rPr>
              <a:t>što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ranijem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stadiju</a:t>
            </a:r>
            <a:r>
              <a:rPr lang="en-US" dirty="0"/>
              <a:t>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prije</a:t>
            </a:r>
            <a:r>
              <a:rPr lang="en-US" dirty="0"/>
              <a:t> </a:t>
            </a:r>
            <a:r>
              <a:rPr lang="en-US" dirty="0" err="1"/>
              <a:t>nastupa</a:t>
            </a:r>
            <a:r>
              <a:rPr lang="en-US" dirty="0"/>
              <a:t> </a:t>
            </a:r>
            <a:r>
              <a:rPr lang="en-US" dirty="0" err="1"/>
              <a:t>nepopravljivih</a:t>
            </a:r>
            <a:r>
              <a:rPr lang="en-US" dirty="0"/>
              <a:t> </a:t>
            </a:r>
            <a:r>
              <a:rPr lang="en-US" dirty="0" err="1"/>
              <a:t>oštećenja</a:t>
            </a:r>
            <a:r>
              <a:rPr lang="en-US" dirty="0"/>
              <a:t> </a:t>
            </a:r>
            <a:r>
              <a:rPr lang="en-US" dirty="0" err="1"/>
              <a:t>mozga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posljedičnog</a:t>
            </a:r>
            <a:r>
              <a:rPr lang="en-US" dirty="0"/>
              <a:t> </a:t>
            </a:r>
            <a:r>
              <a:rPr lang="en-US" dirty="0" err="1"/>
              <a:t>gubitka</a:t>
            </a:r>
            <a:r>
              <a:rPr lang="en-US" dirty="0"/>
              <a:t> </a:t>
            </a:r>
            <a:r>
              <a:rPr lang="en-US" dirty="0" err="1"/>
              <a:t>mentalnih</a:t>
            </a:r>
            <a:r>
              <a:rPr lang="en-US" dirty="0"/>
              <a:t> </a:t>
            </a:r>
            <a:r>
              <a:rPr lang="en-US" dirty="0" err="1" smtClean="0"/>
              <a:t>sposobnosti</a:t>
            </a:r>
            <a:r>
              <a:rPr lang="en-US" dirty="0" smtClean="0"/>
              <a:t>.</a:t>
            </a:r>
            <a:endParaRPr lang="hr-HR" dirty="0" smtClean="0"/>
          </a:p>
          <a:p>
            <a:endParaRPr lang="hr-HR" dirty="0" smtClean="0"/>
          </a:p>
          <a:p>
            <a:r>
              <a:rPr lang="en-US" dirty="0" err="1" smtClean="0"/>
              <a:t>Najvažnija</a:t>
            </a:r>
            <a:r>
              <a:rPr lang="en-US" dirty="0" smtClean="0"/>
              <a:t> </a:t>
            </a:r>
            <a:r>
              <a:rPr lang="en-US" dirty="0" err="1"/>
              <a:t>strategija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ostvarenje</a:t>
            </a:r>
            <a:r>
              <a:rPr lang="en-US" dirty="0"/>
              <a:t> tog </a:t>
            </a:r>
            <a:r>
              <a:rPr lang="en-US" dirty="0" err="1"/>
              <a:t>cilja</a:t>
            </a:r>
            <a:r>
              <a:rPr lang="en-US" dirty="0"/>
              <a:t> je </a:t>
            </a:r>
            <a:r>
              <a:rPr lang="en-US" dirty="0" err="1"/>
              <a:t>iznalaženje</a:t>
            </a:r>
            <a:r>
              <a:rPr lang="en-US" dirty="0"/>
              <a:t> </a:t>
            </a:r>
            <a:r>
              <a:rPr lang="en-US" dirty="0" err="1"/>
              <a:t>bioloških</a:t>
            </a:r>
            <a:r>
              <a:rPr lang="en-US" dirty="0"/>
              <a:t> </a:t>
            </a:r>
            <a:r>
              <a:rPr lang="en-US" dirty="0" err="1"/>
              <a:t>biljega</a:t>
            </a:r>
            <a:r>
              <a:rPr lang="en-US" dirty="0"/>
              <a:t> (</a:t>
            </a:r>
            <a:r>
              <a:rPr lang="en-US" dirty="0" err="1">
                <a:solidFill>
                  <a:srgbClr val="FF0000"/>
                </a:solidFill>
              </a:rPr>
              <a:t>biomarkera</a:t>
            </a:r>
            <a:r>
              <a:rPr lang="en-US" dirty="0"/>
              <a:t>) </a:t>
            </a:r>
            <a:r>
              <a:rPr lang="en-US" dirty="0" err="1"/>
              <a:t>kojima</a:t>
            </a:r>
            <a:r>
              <a:rPr lang="en-US" dirty="0"/>
              <a:t> bi se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ranije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pouzdanije</a:t>
            </a:r>
            <a:r>
              <a:rPr lang="en-US" dirty="0"/>
              <a:t> </a:t>
            </a:r>
            <a:r>
              <a:rPr lang="en-US" dirty="0" err="1"/>
              <a:t>otkrile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s </a:t>
            </a:r>
            <a:r>
              <a:rPr lang="en-US" dirty="0" err="1"/>
              <a:t>blagim</a:t>
            </a:r>
            <a:r>
              <a:rPr lang="en-US" dirty="0"/>
              <a:t> </a:t>
            </a:r>
            <a:r>
              <a:rPr lang="en-US" dirty="0" err="1"/>
              <a:t>spoznajnim</a:t>
            </a:r>
            <a:r>
              <a:rPr lang="en-US" dirty="0"/>
              <a:t> </a:t>
            </a:r>
            <a:r>
              <a:rPr lang="en-US" dirty="0" err="1"/>
              <a:t>poremećajem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napredovati</a:t>
            </a:r>
            <a:r>
              <a:rPr lang="en-US" dirty="0"/>
              <a:t> u AB</a:t>
            </a:r>
            <a:r>
              <a:rPr lang="en-US" dirty="0" smtClean="0"/>
              <a:t>.</a:t>
            </a:r>
            <a:endParaRPr lang="hr-HR" dirty="0" smtClean="0"/>
          </a:p>
          <a:p>
            <a:endParaRPr lang="hr-HR" dirty="0" smtClean="0"/>
          </a:p>
          <a:p>
            <a:r>
              <a:rPr lang="en-US" dirty="0" smtClean="0"/>
              <a:t>Da </a:t>
            </a:r>
            <a:r>
              <a:rPr lang="en-US" dirty="0"/>
              <a:t>bi se </a:t>
            </a:r>
            <a:r>
              <a:rPr lang="en-US" dirty="0" err="1"/>
              <a:t>neki</a:t>
            </a:r>
            <a:r>
              <a:rPr lang="en-US" dirty="0"/>
              <a:t> biomarker </a:t>
            </a:r>
            <a:r>
              <a:rPr lang="en-US" dirty="0" err="1"/>
              <a:t>odobrio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uporabu</a:t>
            </a:r>
            <a:r>
              <a:rPr lang="en-US" dirty="0"/>
              <a:t> u </a:t>
            </a:r>
            <a:r>
              <a:rPr lang="en-US" dirty="0" err="1"/>
              <a:t>kliničkoj</a:t>
            </a:r>
            <a:r>
              <a:rPr lang="en-US" dirty="0"/>
              <a:t> </a:t>
            </a:r>
            <a:r>
              <a:rPr lang="en-US" dirty="0" err="1"/>
              <a:t>praksi</a:t>
            </a:r>
            <a:r>
              <a:rPr lang="en-US" dirty="0"/>
              <a:t> </a:t>
            </a:r>
            <a:r>
              <a:rPr lang="en-US" dirty="0" err="1"/>
              <a:t>najprije</a:t>
            </a:r>
            <a:r>
              <a:rPr lang="en-US" dirty="0"/>
              <a:t> </a:t>
            </a:r>
            <a:r>
              <a:rPr lang="en-US" dirty="0" err="1"/>
              <a:t>mora</a:t>
            </a:r>
            <a:r>
              <a:rPr lang="en-US" dirty="0"/>
              <a:t> </a:t>
            </a:r>
            <a:r>
              <a:rPr lang="en-US" dirty="0" err="1"/>
              <a:t>proći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postupak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validacije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veći</a:t>
            </a:r>
            <a:r>
              <a:rPr lang="en-US" dirty="0"/>
              <a:t>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/>
              <a:t>multicentričnih</a:t>
            </a:r>
            <a:r>
              <a:rPr lang="en-US" dirty="0"/>
              <a:t> </a:t>
            </a:r>
            <a:r>
              <a:rPr lang="en-US" dirty="0" err="1"/>
              <a:t>istraživanja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velikom</a:t>
            </a:r>
            <a:r>
              <a:rPr lang="en-US" dirty="0"/>
              <a:t> </a:t>
            </a:r>
            <a:r>
              <a:rPr lang="en-US" dirty="0" err="1"/>
              <a:t>broju</a:t>
            </a:r>
            <a:r>
              <a:rPr lang="en-US" dirty="0"/>
              <a:t> </a:t>
            </a:r>
            <a:r>
              <a:rPr lang="en-US" dirty="0" err="1"/>
              <a:t>ispitanika</a:t>
            </a:r>
            <a:r>
              <a:rPr lang="en-US" dirty="0" smtClean="0"/>
              <a:t>.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8013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188640"/>
            <a:ext cx="18722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ctangle 4"/>
          <p:cNvSpPr/>
          <p:nvPr/>
        </p:nvSpPr>
        <p:spPr>
          <a:xfrm>
            <a:off x="2987824" y="188640"/>
            <a:ext cx="18722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ectangle 5"/>
          <p:cNvSpPr/>
          <p:nvPr/>
        </p:nvSpPr>
        <p:spPr>
          <a:xfrm>
            <a:off x="5076056" y="188640"/>
            <a:ext cx="18722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6"/>
          <p:cNvSpPr/>
          <p:nvPr/>
        </p:nvSpPr>
        <p:spPr>
          <a:xfrm>
            <a:off x="7164288" y="188640"/>
            <a:ext cx="18722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899592" y="2780928"/>
            <a:ext cx="18722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987824" y="2780928"/>
            <a:ext cx="18722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5076056" y="2780928"/>
            <a:ext cx="18722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7164288" y="2780928"/>
            <a:ext cx="18722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Rectangle 11"/>
          <p:cNvSpPr/>
          <p:nvPr/>
        </p:nvSpPr>
        <p:spPr>
          <a:xfrm>
            <a:off x="899592" y="5445224"/>
            <a:ext cx="18722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2987824" y="5445224"/>
            <a:ext cx="18722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Rectangle 13"/>
          <p:cNvSpPr/>
          <p:nvPr/>
        </p:nvSpPr>
        <p:spPr>
          <a:xfrm>
            <a:off x="5076056" y="5445224"/>
            <a:ext cx="18722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Rectangle 14"/>
          <p:cNvSpPr/>
          <p:nvPr/>
        </p:nvSpPr>
        <p:spPr>
          <a:xfrm>
            <a:off x="7164288" y="5445224"/>
            <a:ext cx="1872208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Rectangle 15"/>
          <p:cNvSpPr/>
          <p:nvPr/>
        </p:nvSpPr>
        <p:spPr>
          <a:xfrm>
            <a:off x="179512" y="188640"/>
            <a:ext cx="504056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Rectangle 16"/>
          <p:cNvSpPr/>
          <p:nvPr/>
        </p:nvSpPr>
        <p:spPr>
          <a:xfrm>
            <a:off x="179512" y="5445224"/>
            <a:ext cx="504056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Rectangle 17"/>
          <p:cNvSpPr/>
          <p:nvPr/>
        </p:nvSpPr>
        <p:spPr>
          <a:xfrm>
            <a:off x="179512" y="2780928"/>
            <a:ext cx="504056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-188512" y="5844026"/>
            <a:ext cx="125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Neuropatološka dijagnoza</a:t>
            </a:r>
            <a:endParaRPr lang="hr-HR" sz="1200" dirty="0"/>
          </a:p>
        </p:txBody>
      </p:sp>
      <p:sp>
        <p:nvSpPr>
          <p:cNvPr id="20" name="TextBox 19"/>
          <p:cNvSpPr txBox="1"/>
          <p:nvPr/>
        </p:nvSpPr>
        <p:spPr>
          <a:xfrm rot="16200000">
            <a:off x="-264586" y="3128918"/>
            <a:ext cx="14401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err="1" smtClean="0"/>
              <a:t>Neuroanatomska</a:t>
            </a:r>
            <a:r>
              <a:rPr lang="hr-HR" sz="1100" dirty="0" smtClean="0"/>
              <a:t> raspodjela patoloških promjena</a:t>
            </a:r>
            <a:endParaRPr lang="hr-HR" sz="1100" dirty="0"/>
          </a:p>
        </p:txBody>
      </p:sp>
      <p:sp>
        <p:nvSpPr>
          <p:cNvPr id="21" name="TextBox 20"/>
          <p:cNvSpPr txBox="1"/>
          <p:nvPr/>
        </p:nvSpPr>
        <p:spPr>
          <a:xfrm rot="16200000">
            <a:off x="-68887" y="588313"/>
            <a:ext cx="104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Klinički profil demencije</a:t>
            </a:r>
            <a:endParaRPr lang="hr-HR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248421" y="5739353"/>
            <a:ext cx="1154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ŽARIŠNA</a:t>
            </a:r>
          </a:p>
          <a:p>
            <a:r>
              <a:rPr lang="hr-HR" sz="2000" dirty="0" smtClean="0"/>
              <a:t>ATROFIJA</a:t>
            </a:r>
            <a:endParaRPr lang="hr-HR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090206" y="5585464"/>
            <a:ext cx="16674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FRONTO-</a:t>
            </a:r>
          </a:p>
          <a:p>
            <a:r>
              <a:rPr lang="hr-HR" sz="2000" dirty="0" smtClean="0"/>
              <a:t>TEMPORALNA</a:t>
            </a:r>
          </a:p>
          <a:p>
            <a:r>
              <a:rPr lang="hr-HR" sz="2000" dirty="0" smtClean="0"/>
              <a:t>DEMENCIJA</a:t>
            </a:r>
            <a:endParaRPr lang="hr-HR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5433421" y="5733256"/>
            <a:ext cx="12454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LEWYJEVA</a:t>
            </a:r>
          </a:p>
          <a:p>
            <a:r>
              <a:rPr lang="hr-HR" sz="2000" dirty="0" smtClean="0"/>
              <a:t>BOLEST</a:t>
            </a:r>
            <a:endParaRPr lang="hr-HR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7194389" y="5733256"/>
            <a:ext cx="1842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ALZHEIMEROVA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BOLEST</a:t>
            </a:r>
            <a:endParaRPr lang="hr-HR" sz="2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69793" y="465203"/>
            <a:ext cx="16912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PROGRESIVNA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AMNEZIJA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27001" y="2921168"/>
            <a:ext cx="19433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>
                <a:solidFill>
                  <a:srgbClr val="FF0000"/>
                </a:solidFill>
              </a:rPr>
              <a:t>HIPOKAMPUS I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ENTORINALNA</a:t>
            </a:r>
          </a:p>
          <a:p>
            <a:r>
              <a:rPr lang="hr-HR" sz="2000" dirty="0" smtClean="0">
                <a:solidFill>
                  <a:srgbClr val="FF0000"/>
                </a:solidFill>
              </a:rPr>
              <a:t>MOŽDANA KORA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66354" y="3068960"/>
            <a:ext cx="9626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 smtClean="0"/>
              <a:t>ČEONI</a:t>
            </a:r>
          </a:p>
          <a:p>
            <a:r>
              <a:rPr lang="hr-HR" sz="2000" dirty="0" smtClean="0"/>
              <a:t>REŽANJ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43541" y="3030051"/>
            <a:ext cx="2012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ČEONA I SLJEPOOČNA</a:t>
            </a:r>
          </a:p>
          <a:p>
            <a:r>
              <a:rPr lang="hr-HR" sz="1600" dirty="0" smtClean="0"/>
              <a:t>MOŽDANA KORA OKO</a:t>
            </a:r>
          </a:p>
          <a:p>
            <a:r>
              <a:rPr lang="hr-HR" sz="1600" dirty="0" smtClean="0"/>
              <a:t>LATERALNE BRAZDE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192591" y="3030051"/>
            <a:ext cx="17556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MOŽDANA KORA</a:t>
            </a:r>
          </a:p>
          <a:p>
            <a:r>
              <a:rPr lang="hr-HR" sz="1600" dirty="0" smtClean="0"/>
              <a:t>PARIJETALNOG I </a:t>
            </a:r>
          </a:p>
          <a:p>
            <a:r>
              <a:rPr lang="hr-HR" sz="1600" dirty="0" smtClean="0"/>
              <a:t>ZATILJNOG REŽNJA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131840" y="404664"/>
            <a:ext cx="13925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PRIMARNA</a:t>
            </a:r>
          </a:p>
          <a:p>
            <a:r>
              <a:rPr lang="hr-HR" sz="1600" dirty="0" smtClean="0"/>
              <a:t>PROGRESIVNA</a:t>
            </a:r>
          </a:p>
          <a:p>
            <a:r>
              <a:rPr lang="hr-HR" sz="1600" dirty="0" smtClean="0"/>
              <a:t>AFAZIJA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67671" y="335558"/>
            <a:ext cx="13925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PROGRESIVNA</a:t>
            </a:r>
          </a:p>
          <a:p>
            <a:r>
              <a:rPr lang="hr-HR" sz="1600" dirty="0" smtClean="0"/>
              <a:t>VIDNO-</a:t>
            </a:r>
          </a:p>
          <a:p>
            <a:r>
              <a:rPr lang="hr-HR" sz="1600" dirty="0" smtClean="0"/>
              <a:t>PROSTORNA</a:t>
            </a:r>
          </a:p>
          <a:p>
            <a:r>
              <a:rPr lang="hr-HR" sz="1600" dirty="0" smtClean="0"/>
              <a:t>DISFUNKCIJA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43608" y="335558"/>
            <a:ext cx="18120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dirty="0" smtClean="0"/>
              <a:t>PROGRESIVNO</a:t>
            </a:r>
          </a:p>
          <a:p>
            <a:r>
              <a:rPr lang="hr-HR" sz="1600" dirty="0" smtClean="0"/>
              <a:t>PROPADANJE</a:t>
            </a:r>
          </a:p>
          <a:p>
            <a:r>
              <a:rPr lang="hr-HR" sz="1600" dirty="0" smtClean="0"/>
              <a:t>IZVRŠNIH FUNKCIJA</a:t>
            </a:r>
          </a:p>
        </p:txBody>
      </p:sp>
      <p:sp>
        <p:nvSpPr>
          <p:cNvPr id="34" name="Up Arrow 33"/>
          <p:cNvSpPr/>
          <p:nvPr/>
        </p:nvSpPr>
        <p:spPr>
          <a:xfrm>
            <a:off x="1647704" y="1628800"/>
            <a:ext cx="301953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5" name="Up Arrow 34"/>
          <p:cNvSpPr/>
          <p:nvPr/>
        </p:nvSpPr>
        <p:spPr>
          <a:xfrm>
            <a:off x="7870447" y="1628800"/>
            <a:ext cx="301953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6" name="Up Arrow 35"/>
          <p:cNvSpPr/>
          <p:nvPr/>
        </p:nvSpPr>
        <p:spPr>
          <a:xfrm>
            <a:off x="5782215" y="1628800"/>
            <a:ext cx="301953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7" name="Up Arrow 36"/>
          <p:cNvSpPr/>
          <p:nvPr/>
        </p:nvSpPr>
        <p:spPr>
          <a:xfrm>
            <a:off x="3693983" y="1628800"/>
            <a:ext cx="301953" cy="10081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8" name="Up Arrow 37"/>
          <p:cNvSpPr/>
          <p:nvPr/>
        </p:nvSpPr>
        <p:spPr>
          <a:xfrm>
            <a:off x="1331640" y="4149080"/>
            <a:ext cx="301953" cy="12257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9" name="Up Arrow 38"/>
          <p:cNvSpPr/>
          <p:nvPr/>
        </p:nvSpPr>
        <p:spPr>
          <a:xfrm rot="2868960">
            <a:off x="2454593" y="3863505"/>
            <a:ext cx="301953" cy="17484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Up Arrow 39"/>
          <p:cNvSpPr/>
          <p:nvPr/>
        </p:nvSpPr>
        <p:spPr>
          <a:xfrm rot="4344608">
            <a:off x="3916760" y="2863014"/>
            <a:ext cx="119689" cy="38495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1" name="Up Arrow 40"/>
          <p:cNvSpPr/>
          <p:nvPr/>
        </p:nvSpPr>
        <p:spPr>
          <a:xfrm rot="4567734">
            <a:off x="4891005" y="2216027"/>
            <a:ext cx="135709" cy="510320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Up Arrow 41"/>
          <p:cNvSpPr/>
          <p:nvPr/>
        </p:nvSpPr>
        <p:spPr>
          <a:xfrm>
            <a:off x="8100393" y="4149080"/>
            <a:ext cx="860697" cy="12241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Up Arrow 42"/>
          <p:cNvSpPr/>
          <p:nvPr/>
        </p:nvSpPr>
        <p:spPr>
          <a:xfrm rot="17353379">
            <a:off x="5745047" y="2948258"/>
            <a:ext cx="63923" cy="364300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4" name="Up Arrow 43"/>
          <p:cNvSpPr/>
          <p:nvPr/>
        </p:nvSpPr>
        <p:spPr>
          <a:xfrm rot="18522193">
            <a:off x="6960380" y="3782473"/>
            <a:ext cx="61519" cy="19567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5" name="Up Arrow 44"/>
          <p:cNvSpPr/>
          <p:nvPr/>
        </p:nvSpPr>
        <p:spPr>
          <a:xfrm rot="3427447">
            <a:off x="7174151" y="3749560"/>
            <a:ext cx="301953" cy="20355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Up Arrow 45"/>
          <p:cNvSpPr/>
          <p:nvPr/>
        </p:nvSpPr>
        <p:spPr>
          <a:xfrm rot="17387002">
            <a:off x="3816150" y="3126643"/>
            <a:ext cx="301953" cy="33029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7" name="Up Arrow 46"/>
          <p:cNvSpPr/>
          <p:nvPr/>
        </p:nvSpPr>
        <p:spPr>
          <a:xfrm rot="18047031">
            <a:off x="2534161" y="3670535"/>
            <a:ext cx="301953" cy="21978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Up Arrow 47"/>
          <p:cNvSpPr/>
          <p:nvPr/>
        </p:nvSpPr>
        <p:spPr>
          <a:xfrm>
            <a:off x="3772952" y="4149080"/>
            <a:ext cx="150976" cy="12241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9" name="Up Arrow 48"/>
          <p:cNvSpPr/>
          <p:nvPr/>
        </p:nvSpPr>
        <p:spPr>
          <a:xfrm rot="4302006">
            <a:off x="5903869" y="3012763"/>
            <a:ext cx="301953" cy="355846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-19539" y="4556967"/>
            <a:ext cx="950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Vjerojatnost</a:t>
            </a:r>
          </a:p>
          <a:p>
            <a:r>
              <a:rPr lang="hr-HR" sz="1200" dirty="0" smtClean="0"/>
              <a:t>predilekcije</a:t>
            </a:r>
            <a:endParaRPr lang="hr-HR" sz="1200" dirty="0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-141826" y="1773686"/>
            <a:ext cx="122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00" dirty="0" err="1" smtClean="0"/>
              <a:t>Rezultirajući</a:t>
            </a:r>
            <a:r>
              <a:rPr lang="hr-HR" sz="900" dirty="0" smtClean="0"/>
              <a:t> deficiti odražavaju</a:t>
            </a:r>
          </a:p>
          <a:p>
            <a:r>
              <a:rPr lang="hr-HR" sz="900" dirty="0" smtClean="0"/>
              <a:t>anatomsku raspodjelu</a:t>
            </a:r>
          </a:p>
          <a:p>
            <a:r>
              <a:rPr lang="hr-HR" sz="900" dirty="0"/>
              <a:t>p</a:t>
            </a:r>
            <a:r>
              <a:rPr lang="hr-HR" sz="900" dirty="0" smtClean="0"/>
              <a:t>romjena</a:t>
            </a:r>
            <a:endParaRPr lang="hr-HR" sz="900" dirty="0"/>
          </a:p>
        </p:txBody>
      </p:sp>
    </p:spTree>
    <p:extLst>
      <p:ext uri="{BB962C8B-B14F-4D97-AF65-F5344CB8AC3E}">
        <p14:creationId xmlns:p14="http://schemas.microsoft.com/office/powerpoint/2010/main" val="359304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Glavni parametri validacije nekog biološkog biljega su njegova: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56" y="1844824"/>
            <a:ext cx="7992888" cy="45924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3600" dirty="0" smtClean="0">
                <a:solidFill>
                  <a:srgbClr val="FF0000"/>
                </a:solidFill>
              </a:rPr>
              <a:t>1.</a:t>
            </a:r>
            <a:r>
              <a:rPr lang="hr-HR" sz="3600" dirty="0" smtClean="0"/>
              <a:t> Patološka specifičnost (</a:t>
            </a:r>
            <a:r>
              <a:rPr lang="en-US" sz="3600" dirty="0"/>
              <a:t>da </a:t>
            </a:r>
            <a:r>
              <a:rPr lang="en-US" sz="3600" dirty="0" err="1"/>
              <a:t>negativan</a:t>
            </a:r>
            <a:r>
              <a:rPr lang="en-US" sz="3600" dirty="0"/>
              <a:t> </a:t>
            </a:r>
            <a:r>
              <a:rPr lang="en-US" sz="3600" dirty="0" err="1"/>
              <a:t>nalaz</a:t>
            </a:r>
            <a:r>
              <a:rPr lang="en-US" sz="3600" dirty="0"/>
              <a:t> </a:t>
            </a:r>
            <a:r>
              <a:rPr lang="en-US" sz="3600" dirty="0" err="1"/>
              <a:t>biomarkera</a:t>
            </a:r>
            <a:r>
              <a:rPr lang="en-US" sz="3600" dirty="0"/>
              <a:t> </a:t>
            </a:r>
            <a:r>
              <a:rPr lang="en-US" sz="3600" dirty="0" err="1"/>
              <a:t>doista</a:t>
            </a:r>
            <a:r>
              <a:rPr lang="en-US" sz="3600" dirty="0"/>
              <a:t> </a:t>
            </a:r>
            <a:r>
              <a:rPr lang="en-US" sz="3600" dirty="0" err="1"/>
              <a:t>znači</a:t>
            </a:r>
            <a:r>
              <a:rPr lang="en-US" sz="3600" dirty="0"/>
              <a:t> da </a:t>
            </a:r>
            <a:r>
              <a:rPr lang="en-US" sz="3600" dirty="0" err="1"/>
              <a:t>osoba</a:t>
            </a:r>
            <a:r>
              <a:rPr lang="en-US" sz="3600" dirty="0"/>
              <a:t> </a:t>
            </a:r>
            <a:r>
              <a:rPr lang="en-US" sz="3600" dirty="0" err="1"/>
              <a:t>neće</a:t>
            </a:r>
            <a:r>
              <a:rPr lang="en-US" sz="3600" dirty="0"/>
              <a:t> </a:t>
            </a:r>
            <a:r>
              <a:rPr lang="en-US" sz="3600" dirty="0" err="1"/>
              <a:t>oboljeti</a:t>
            </a:r>
            <a:r>
              <a:rPr lang="hr-HR" sz="3600" dirty="0" smtClean="0"/>
              <a:t>)</a:t>
            </a:r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r>
              <a:rPr lang="hr-HR" sz="3600" dirty="0" smtClean="0">
                <a:solidFill>
                  <a:srgbClr val="92D050"/>
                </a:solidFill>
              </a:rPr>
              <a:t>2.</a:t>
            </a:r>
            <a:r>
              <a:rPr lang="hr-HR" sz="3600" dirty="0" smtClean="0"/>
              <a:t> (Rana) dijagnostička osjetljivost (</a:t>
            </a:r>
            <a:r>
              <a:rPr lang="en-US" sz="3600" dirty="0"/>
              <a:t>da </a:t>
            </a:r>
            <a:r>
              <a:rPr lang="en-US" sz="3600" dirty="0" err="1"/>
              <a:t>pozitivna</a:t>
            </a:r>
            <a:r>
              <a:rPr lang="en-US" sz="3600" dirty="0"/>
              <a:t> </a:t>
            </a:r>
            <a:r>
              <a:rPr lang="en-US" sz="3600" dirty="0" err="1"/>
              <a:t>vrijednost</a:t>
            </a:r>
            <a:r>
              <a:rPr lang="en-US" sz="3600" dirty="0"/>
              <a:t> </a:t>
            </a:r>
            <a:r>
              <a:rPr lang="en-US" sz="3600" dirty="0" err="1"/>
              <a:t>biomarkera</a:t>
            </a:r>
            <a:r>
              <a:rPr lang="en-US" sz="3600" dirty="0"/>
              <a:t> </a:t>
            </a:r>
            <a:r>
              <a:rPr lang="en-US" sz="3600" dirty="0" err="1"/>
              <a:t>stvarno</a:t>
            </a:r>
            <a:r>
              <a:rPr lang="en-US" sz="3600" dirty="0"/>
              <a:t> </a:t>
            </a:r>
            <a:r>
              <a:rPr lang="en-US" sz="3600" dirty="0" err="1"/>
              <a:t>označava</a:t>
            </a:r>
            <a:r>
              <a:rPr lang="en-US" sz="3600" dirty="0"/>
              <a:t> </a:t>
            </a:r>
            <a:r>
              <a:rPr lang="hr-HR" sz="3600" dirty="0" smtClean="0"/>
              <a:t>AB)</a:t>
            </a:r>
          </a:p>
          <a:p>
            <a:pPr marL="514350" indent="-514350">
              <a:buAutoNum type="arabicPeriod"/>
            </a:pPr>
            <a:endParaRPr lang="hr-HR" sz="3600" dirty="0"/>
          </a:p>
          <a:p>
            <a:pPr marL="0" indent="0">
              <a:buNone/>
            </a:pPr>
            <a:r>
              <a:rPr lang="hr-HR" sz="3600" dirty="0" smtClean="0">
                <a:solidFill>
                  <a:srgbClr val="00B0F0"/>
                </a:solidFill>
              </a:rPr>
              <a:t>3.</a:t>
            </a:r>
            <a:r>
              <a:rPr lang="hr-HR" sz="3600" dirty="0" smtClean="0"/>
              <a:t> Korelacija s progresijom bolesti (</a:t>
            </a:r>
            <a:r>
              <a:rPr lang="en-US" sz="3600" dirty="0"/>
              <a:t>da se </a:t>
            </a:r>
            <a:r>
              <a:rPr lang="en-US" sz="3600" dirty="0" err="1"/>
              <a:t>npr</a:t>
            </a:r>
            <a:r>
              <a:rPr lang="en-US" sz="3600" dirty="0"/>
              <a:t>. </a:t>
            </a:r>
            <a:r>
              <a:rPr lang="en-US" sz="3600" dirty="0" err="1"/>
              <a:t>povećane</a:t>
            </a:r>
            <a:r>
              <a:rPr lang="en-US" sz="3600" dirty="0"/>
              <a:t> </a:t>
            </a:r>
            <a:r>
              <a:rPr lang="en-US" sz="3600" dirty="0" err="1"/>
              <a:t>ili</a:t>
            </a:r>
            <a:r>
              <a:rPr lang="en-US" sz="3600" dirty="0"/>
              <a:t> </a:t>
            </a:r>
            <a:r>
              <a:rPr lang="en-US" sz="3600" dirty="0" err="1"/>
              <a:t>smanjene</a:t>
            </a:r>
            <a:r>
              <a:rPr lang="en-US" sz="3600" dirty="0"/>
              <a:t> </a:t>
            </a:r>
            <a:r>
              <a:rPr lang="en-US" sz="3600" dirty="0" err="1"/>
              <a:t>vrijednosti</a:t>
            </a:r>
            <a:r>
              <a:rPr lang="en-US" sz="3600" dirty="0"/>
              <a:t> </a:t>
            </a:r>
            <a:r>
              <a:rPr lang="en-US" sz="3600" dirty="0" err="1"/>
              <a:t>biomarkera</a:t>
            </a:r>
            <a:r>
              <a:rPr lang="en-US" sz="3600" dirty="0"/>
              <a:t> </a:t>
            </a:r>
            <a:r>
              <a:rPr lang="en-US" sz="3600" dirty="0" err="1"/>
              <a:t>još</a:t>
            </a:r>
            <a:r>
              <a:rPr lang="en-US" sz="3600" dirty="0"/>
              <a:t> </a:t>
            </a:r>
            <a:r>
              <a:rPr lang="en-US" sz="3600" dirty="0" err="1"/>
              <a:t>više</a:t>
            </a:r>
            <a:r>
              <a:rPr lang="en-US" sz="3600" dirty="0"/>
              <a:t> </a:t>
            </a:r>
            <a:r>
              <a:rPr lang="en-US" sz="3600" dirty="0" err="1"/>
              <a:t>povećavaju</a:t>
            </a:r>
            <a:r>
              <a:rPr lang="en-US" sz="3600" dirty="0"/>
              <a:t> </a:t>
            </a:r>
            <a:r>
              <a:rPr lang="en-US" sz="3600" dirty="0" err="1"/>
              <a:t>ili</a:t>
            </a:r>
            <a:r>
              <a:rPr lang="en-US" sz="3600" dirty="0"/>
              <a:t> </a:t>
            </a:r>
            <a:r>
              <a:rPr lang="en-US" sz="3600" dirty="0" err="1"/>
              <a:t>smanjuju</a:t>
            </a:r>
            <a:r>
              <a:rPr lang="en-US" sz="3600" dirty="0"/>
              <a:t> </a:t>
            </a:r>
            <a:r>
              <a:rPr lang="en-US" sz="3600" dirty="0" err="1"/>
              <a:t>kako</a:t>
            </a:r>
            <a:r>
              <a:rPr lang="en-US" sz="3600" dirty="0"/>
              <a:t> </a:t>
            </a:r>
            <a:r>
              <a:rPr lang="en-US" sz="3600" dirty="0" err="1"/>
              <a:t>bolest</a:t>
            </a:r>
            <a:r>
              <a:rPr lang="en-US" sz="3600" dirty="0"/>
              <a:t> </a:t>
            </a:r>
            <a:r>
              <a:rPr lang="en-US" sz="3600" dirty="0" err="1"/>
              <a:t>napreduje</a:t>
            </a:r>
            <a:r>
              <a:rPr lang="hr-HR" sz="3600" dirty="0" smtClean="0"/>
              <a:t>)</a:t>
            </a:r>
          </a:p>
          <a:p>
            <a:pPr marL="0" indent="0">
              <a:buNone/>
            </a:pPr>
            <a:endParaRPr lang="hr-HR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75556" y="6300028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Idealan</a:t>
            </a:r>
            <a:r>
              <a:rPr lang="en-US" sz="2000" dirty="0"/>
              <a:t> biomarker </a:t>
            </a:r>
            <a:r>
              <a:rPr lang="en-US" sz="2000" dirty="0" err="1"/>
              <a:t>trebao</a:t>
            </a:r>
            <a:r>
              <a:rPr lang="en-US" sz="2000" dirty="0"/>
              <a:t> bi </a:t>
            </a:r>
            <a:r>
              <a:rPr lang="en-US" sz="2000" dirty="0" err="1"/>
              <a:t>imati</a:t>
            </a:r>
            <a:r>
              <a:rPr lang="en-US" sz="2000" dirty="0"/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i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osjetljivost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i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specifičnost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veću</a:t>
            </a:r>
            <a:r>
              <a:rPr lang="en-US" sz="2000" u="sng" dirty="0">
                <a:solidFill>
                  <a:srgbClr val="FF0000"/>
                </a:solidFill>
              </a:rPr>
              <a:t> od 85%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180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63836810"/>
              </p:ext>
            </p:extLst>
          </p:nvPr>
        </p:nvGraphicFramePr>
        <p:xfrm>
          <a:off x="0" y="441538"/>
          <a:ext cx="11124728" cy="64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72206"/>
            <a:ext cx="7580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Alzheimerova bolest – </a:t>
            </a:r>
            <a:r>
              <a:rPr lang="hr-HR" sz="3200" dirty="0" err="1" smtClean="0"/>
              <a:t>neuropsihološki</a:t>
            </a:r>
            <a:r>
              <a:rPr lang="hr-HR" sz="3200" dirty="0" smtClean="0"/>
              <a:t> profil</a:t>
            </a:r>
            <a:endParaRPr lang="hr-HR" sz="3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642088" y="2463385"/>
            <a:ext cx="184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Stupanj oštećenja</a:t>
            </a:r>
            <a:endParaRPr lang="hr-HR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581001"/>
            <a:ext cx="5912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Modificirano prema: </a:t>
            </a:r>
            <a:r>
              <a:rPr lang="hr-HR" sz="1200" dirty="0" err="1" smtClean="0"/>
              <a:t>Weintraub</a:t>
            </a:r>
            <a:r>
              <a:rPr lang="hr-HR" sz="1200" dirty="0" smtClean="0"/>
              <a:t> S. et al., Cold </a:t>
            </a:r>
            <a:r>
              <a:rPr lang="hr-HR" sz="1200" dirty="0" err="1" smtClean="0"/>
              <a:t>Spring</a:t>
            </a:r>
            <a:r>
              <a:rPr lang="hr-HR" sz="1200" dirty="0" smtClean="0"/>
              <a:t> </a:t>
            </a:r>
            <a:r>
              <a:rPr lang="hr-HR" sz="1200" dirty="0" err="1" smtClean="0"/>
              <a:t>Harb</a:t>
            </a:r>
            <a:r>
              <a:rPr lang="hr-HR" sz="1200" dirty="0" smtClean="0"/>
              <a:t>. </a:t>
            </a:r>
            <a:r>
              <a:rPr lang="hr-HR" sz="1200" dirty="0" err="1" smtClean="0"/>
              <a:t>Perspect</a:t>
            </a:r>
            <a:r>
              <a:rPr lang="hr-HR" sz="1200" dirty="0" smtClean="0"/>
              <a:t>. Med. 2012;2:a006171</a:t>
            </a:r>
            <a:endParaRPr lang="hr-HR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8388424" y="159023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rgbClr val="FF0000"/>
                </a:solidFill>
              </a:rPr>
              <a:t>1</a:t>
            </a:r>
            <a:r>
              <a:rPr lang="hr-HR" sz="2400" dirty="0" smtClean="0">
                <a:solidFill>
                  <a:srgbClr val="92D050"/>
                </a:solidFill>
              </a:rPr>
              <a:t>2</a:t>
            </a:r>
            <a:r>
              <a:rPr lang="hr-HR" sz="2400" dirty="0" smtClean="0">
                <a:solidFill>
                  <a:srgbClr val="00B0F0"/>
                </a:solidFill>
              </a:rPr>
              <a:t>3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0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3873338"/>
              </p:ext>
            </p:extLst>
          </p:nvPr>
        </p:nvGraphicFramePr>
        <p:xfrm>
          <a:off x="0" y="441538"/>
          <a:ext cx="11124728" cy="64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0"/>
            <a:ext cx="74627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err="1" smtClean="0"/>
              <a:t>Frontotemporalna</a:t>
            </a:r>
            <a:r>
              <a:rPr lang="hr-HR" sz="3200" dirty="0" smtClean="0"/>
              <a:t> demencija (</a:t>
            </a:r>
            <a:r>
              <a:rPr lang="hr-HR" sz="3200" u="sng" dirty="0" smtClean="0"/>
              <a:t>BV</a:t>
            </a:r>
            <a:r>
              <a:rPr lang="hr-HR" sz="3200" dirty="0" smtClean="0"/>
              <a:t>/PNFA/SD)</a:t>
            </a:r>
            <a:endParaRPr lang="hr-HR" sz="3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642088" y="2463385"/>
            <a:ext cx="184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Stupanj oštećenja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81001"/>
            <a:ext cx="5912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Modificirano prema: </a:t>
            </a:r>
            <a:r>
              <a:rPr lang="hr-HR" sz="1200" dirty="0" err="1" smtClean="0"/>
              <a:t>Weintraub</a:t>
            </a:r>
            <a:r>
              <a:rPr lang="hr-HR" sz="1200" dirty="0" smtClean="0"/>
              <a:t> S. et al., Cold </a:t>
            </a:r>
            <a:r>
              <a:rPr lang="hr-HR" sz="1200" dirty="0" err="1" smtClean="0"/>
              <a:t>Spring</a:t>
            </a:r>
            <a:r>
              <a:rPr lang="hr-HR" sz="1200" dirty="0" smtClean="0"/>
              <a:t> </a:t>
            </a:r>
            <a:r>
              <a:rPr lang="hr-HR" sz="1200" dirty="0" err="1" smtClean="0"/>
              <a:t>Harb</a:t>
            </a:r>
            <a:r>
              <a:rPr lang="hr-HR" sz="1200" dirty="0" smtClean="0"/>
              <a:t>. </a:t>
            </a:r>
            <a:r>
              <a:rPr lang="hr-HR" sz="1200" dirty="0" err="1" smtClean="0"/>
              <a:t>Perspect</a:t>
            </a:r>
            <a:r>
              <a:rPr lang="hr-HR" sz="1200" dirty="0" smtClean="0"/>
              <a:t>. Med. 2012;2:a006171</a:t>
            </a:r>
            <a:endParaRPr lang="hr-H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491257" y="0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rgbClr val="FF0000"/>
                </a:solidFill>
              </a:rPr>
              <a:t>1</a:t>
            </a:r>
            <a:r>
              <a:rPr lang="hr-HR" sz="2400" dirty="0" smtClean="0">
                <a:solidFill>
                  <a:srgbClr val="92D050"/>
                </a:solidFill>
              </a:rPr>
              <a:t>2</a:t>
            </a:r>
            <a:r>
              <a:rPr lang="hr-HR" sz="2400" dirty="0" smtClean="0">
                <a:solidFill>
                  <a:srgbClr val="00B0F0"/>
                </a:solidFill>
              </a:rPr>
              <a:t>3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5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9766013"/>
              </p:ext>
            </p:extLst>
          </p:nvPr>
        </p:nvGraphicFramePr>
        <p:xfrm>
          <a:off x="0" y="441538"/>
          <a:ext cx="11124728" cy="64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-1"/>
            <a:ext cx="5014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 smtClean="0"/>
              <a:t>Primarna progresivna afazija</a:t>
            </a:r>
            <a:endParaRPr lang="hr-HR" sz="3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642088" y="2463385"/>
            <a:ext cx="1849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Stupanj oštećenja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581001"/>
            <a:ext cx="5912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Modificirano prema: </a:t>
            </a:r>
            <a:r>
              <a:rPr lang="hr-HR" sz="1200" dirty="0" err="1" smtClean="0"/>
              <a:t>Weintraub</a:t>
            </a:r>
            <a:r>
              <a:rPr lang="hr-HR" sz="1200" dirty="0" smtClean="0"/>
              <a:t> S. et al., Cold </a:t>
            </a:r>
            <a:r>
              <a:rPr lang="hr-HR" sz="1200" dirty="0" err="1" smtClean="0"/>
              <a:t>Spring</a:t>
            </a:r>
            <a:r>
              <a:rPr lang="hr-HR" sz="1200" dirty="0" smtClean="0"/>
              <a:t> </a:t>
            </a:r>
            <a:r>
              <a:rPr lang="hr-HR" sz="1200" dirty="0" err="1" smtClean="0"/>
              <a:t>Harb</a:t>
            </a:r>
            <a:r>
              <a:rPr lang="hr-HR" sz="1200" dirty="0" smtClean="0"/>
              <a:t>. </a:t>
            </a:r>
            <a:r>
              <a:rPr lang="hr-HR" sz="1200" dirty="0" err="1" smtClean="0"/>
              <a:t>Perspect</a:t>
            </a:r>
            <a:r>
              <a:rPr lang="hr-HR" sz="1200" dirty="0" smtClean="0"/>
              <a:t>. Med. 2012;2:a006171</a:t>
            </a:r>
            <a:endParaRPr lang="hr-HR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491257" y="0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rgbClr val="FF0000"/>
                </a:solidFill>
              </a:rPr>
              <a:t>1</a:t>
            </a:r>
            <a:r>
              <a:rPr lang="hr-HR" sz="2400" dirty="0" smtClean="0">
                <a:solidFill>
                  <a:srgbClr val="92D050"/>
                </a:solidFill>
              </a:rPr>
              <a:t>2</a:t>
            </a:r>
            <a:r>
              <a:rPr lang="hr-HR" sz="2400" dirty="0" smtClean="0">
                <a:solidFill>
                  <a:srgbClr val="00B0F0"/>
                </a:solidFill>
              </a:rPr>
              <a:t>3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5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08720"/>
            <a:ext cx="7344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Dvije</a:t>
            </a:r>
            <a:r>
              <a:rPr lang="en-US" sz="2400" dirty="0"/>
              <a:t> </a:t>
            </a:r>
            <a:r>
              <a:rPr lang="en-US" sz="2400" dirty="0" err="1"/>
              <a:t>glavne</a:t>
            </a:r>
            <a:r>
              <a:rPr lang="en-US" sz="2400" dirty="0"/>
              <a:t> </a:t>
            </a:r>
            <a:r>
              <a:rPr lang="en-US" sz="2400" dirty="0" err="1"/>
              <a:t>skupine</a:t>
            </a:r>
            <a:r>
              <a:rPr lang="en-US" sz="2400" dirty="0"/>
              <a:t> </a:t>
            </a:r>
            <a:r>
              <a:rPr lang="en-US" sz="2400" dirty="0" err="1"/>
              <a:t>biomarkera</a:t>
            </a:r>
            <a:r>
              <a:rPr lang="en-US" sz="2400" dirty="0"/>
              <a:t> u </a:t>
            </a:r>
            <a:r>
              <a:rPr lang="en-US" sz="2400" dirty="0" err="1"/>
              <a:t>koje</a:t>
            </a:r>
            <a:r>
              <a:rPr lang="en-US" sz="2400" dirty="0"/>
              <a:t> se </a:t>
            </a:r>
            <a:r>
              <a:rPr lang="en-US" sz="2400" dirty="0" err="1"/>
              <a:t>trenutno</a:t>
            </a:r>
            <a:r>
              <a:rPr lang="en-US" sz="2400" dirty="0"/>
              <a:t> </a:t>
            </a:r>
            <a:r>
              <a:rPr lang="en-US" sz="2400" dirty="0" err="1"/>
              <a:t>polažu</a:t>
            </a:r>
            <a:r>
              <a:rPr lang="en-US" sz="2400" dirty="0"/>
              <a:t> </a:t>
            </a:r>
            <a:r>
              <a:rPr lang="en-US" sz="2400" dirty="0" err="1"/>
              <a:t>najveće</a:t>
            </a:r>
            <a:r>
              <a:rPr lang="en-US" sz="2400" dirty="0"/>
              <a:t> </a:t>
            </a:r>
            <a:r>
              <a:rPr lang="en-US" sz="2400" dirty="0" err="1" smtClean="0"/>
              <a:t>nade</a:t>
            </a:r>
            <a:r>
              <a:rPr lang="hr-HR" sz="2400" dirty="0" smtClean="0"/>
              <a:t> za rano i pouzdano otkrivanje AB</a:t>
            </a:r>
            <a:r>
              <a:rPr lang="en-US" sz="2400" dirty="0" smtClean="0"/>
              <a:t> </a:t>
            </a:r>
            <a:r>
              <a:rPr lang="en-US" sz="2400" dirty="0" err="1" smtClean="0"/>
              <a:t>su</a:t>
            </a:r>
            <a:r>
              <a:rPr lang="hr-HR" sz="2400" dirty="0" smtClean="0"/>
              <a:t>:</a:t>
            </a:r>
          </a:p>
          <a:p>
            <a:endParaRPr lang="hr-HR" sz="2400" dirty="0" smtClean="0"/>
          </a:p>
          <a:p>
            <a:endParaRPr lang="hr-HR" sz="2400" dirty="0" smtClean="0"/>
          </a:p>
          <a:p>
            <a:r>
              <a:rPr lang="hr-HR" sz="2400" dirty="0" smtClean="0"/>
              <a:t>1.</a:t>
            </a:r>
            <a:r>
              <a:rPr lang="en-US" sz="2400" dirty="0" err="1" smtClean="0">
                <a:solidFill>
                  <a:srgbClr val="FF0000"/>
                </a:solidFill>
              </a:rPr>
              <a:t>proteini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iz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cerebrospinalne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tekućine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err="1">
                <a:solidFill>
                  <a:srgbClr val="FF0000"/>
                </a:solidFill>
              </a:rPr>
              <a:t>likvora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 err="1"/>
              <a:t>izuzete</a:t>
            </a:r>
            <a:r>
              <a:rPr lang="en-US" sz="2400" dirty="0"/>
              <a:t> </a:t>
            </a:r>
            <a:r>
              <a:rPr lang="en-US" sz="2400" dirty="0" err="1"/>
              <a:t>postupkom</a:t>
            </a:r>
            <a:r>
              <a:rPr lang="en-US" sz="2400" dirty="0"/>
              <a:t> </a:t>
            </a:r>
            <a:r>
              <a:rPr lang="en-US" sz="2400" dirty="0" err="1"/>
              <a:t>lumbalne</a:t>
            </a:r>
            <a:r>
              <a:rPr lang="en-US" sz="2400" dirty="0"/>
              <a:t> </a:t>
            </a:r>
            <a:r>
              <a:rPr lang="en-US" sz="2400" dirty="0" err="1"/>
              <a:t>punkcije</a:t>
            </a:r>
            <a:r>
              <a:rPr lang="en-US" sz="2400" dirty="0"/>
              <a:t> (</a:t>
            </a:r>
            <a:r>
              <a:rPr lang="en-US" sz="2400" dirty="0" err="1"/>
              <a:t>napose</a:t>
            </a:r>
            <a:r>
              <a:rPr lang="en-US" sz="2400" dirty="0"/>
              <a:t> </a:t>
            </a:r>
            <a:r>
              <a:rPr lang="en-US" sz="2400" dirty="0" err="1"/>
              <a:t>razine</a:t>
            </a:r>
            <a:r>
              <a:rPr lang="en-US" sz="2400" dirty="0"/>
              <a:t> </a:t>
            </a:r>
            <a:r>
              <a:rPr lang="hr-HR" sz="2400" dirty="0" smtClean="0"/>
              <a:t>A</a:t>
            </a:r>
            <a:r>
              <a:rPr lang="en-US" sz="2400" dirty="0" smtClean="0"/>
              <a:t>β</a:t>
            </a:r>
            <a:r>
              <a:rPr lang="en-US" sz="2400" dirty="0"/>
              <a:t>, </a:t>
            </a:r>
            <a:r>
              <a:rPr lang="en-US" sz="2400" dirty="0" err="1"/>
              <a:t>ukupnih</a:t>
            </a:r>
            <a:r>
              <a:rPr lang="en-US" sz="2400" dirty="0"/>
              <a:t> tau </a:t>
            </a:r>
            <a:r>
              <a:rPr lang="en-US" sz="2400" dirty="0" err="1"/>
              <a:t>proteina</a:t>
            </a:r>
            <a:r>
              <a:rPr lang="en-US" sz="2400" dirty="0"/>
              <a:t>,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pojedinih</a:t>
            </a:r>
            <a:r>
              <a:rPr lang="en-US" sz="2400" dirty="0"/>
              <a:t> </a:t>
            </a:r>
            <a:r>
              <a:rPr lang="en-US" sz="2400" dirty="0" err="1"/>
              <a:t>fosforiliranih</a:t>
            </a:r>
            <a:r>
              <a:rPr lang="en-US" sz="2400" dirty="0"/>
              <a:t> tau </a:t>
            </a:r>
            <a:r>
              <a:rPr lang="en-US" sz="2400" dirty="0" err="1"/>
              <a:t>proteina</a:t>
            </a:r>
            <a:r>
              <a:rPr lang="en-US" sz="2400" dirty="0" smtClean="0"/>
              <a:t>),</a:t>
            </a:r>
            <a:r>
              <a:rPr lang="hr-HR" sz="2400" dirty="0" smtClean="0"/>
              <a:t> te</a:t>
            </a:r>
          </a:p>
          <a:p>
            <a:endParaRPr lang="hr-HR" sz="2400" dirty="0"/>
          </a:p>
          <a:p>
            <a:r>
              <a:rPr lang="hr-HR" sz="2400" dirty="0" smtClean="0"/>
              <a:t>2. </a:t>
            </a:r>
            <a:r>
              <a:rPr lang="hr-HR" sz="2400" dirty="0"/>
              <a:t>s</a:t>
            </a:r>
            <a:r>
              <a:rPr lang="hr-HR" sz="2400" dirty="0" smtClean="0"/>
              <a:t>likovni prikaz </a:t>
            </a:r>
            <a:r>
              <a:rPr lang="en-US" sz="2400" dirty="0" err="1" smtClean="0"/>
              <a:t>promjene</a:t>
            </a:r>
            <a:r>
              <a:rPr lang="en-US" sz="2400" dirty="0" smtClean="0"/>
              <a:t> </a:t>
            </a:r>
            <a:r>
              <a:rPr lang="en-US" sz="2400" dirty="0" err="1"/>
              <a:t>strukture</a:t>
            </a:r>
            <a:r>
              <a:rPr lang="en-US" sz="2400" dirty="0"/>
              <a:t>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MRI</a:t>
            </a:r>
            <a:r>
              <a:rPr lang="en-US" sz="2400" dirty="0"/>
              <a:t>)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aktivnosti</a:t>
            </a:r>
            <a:r>
              <a:rPr lang="en-US" sz="2400" dirty="0"/>
              <a:t> </a:t>
            </a:r>
            <a:r>
              <a:rPr lang="en-US" sz="2400" dirty="0" err="1"/>
              <a:t>mozga</a:t>
            </a:r>
            <a:r>
              <a:rPr lang="en-US" sz="2400" dirty="0"/>
              <a:t> </a:t>
            </a:r>
            <a:r>
              <a:rPr lang="en-US" sz="2400" dirty="0" err="1"/>
              <a:t>vizualizirane</a:t>
            </a:r>
            <a:r>
              <a:rPr lang="en-US" sz="2400" dirty="0"/>
              <a:t> </a:t>
            </a:r>
            <a:r>
              <a:rPr lang="hr-HR" sz="2400" dirty="0" smtClean="0"/>
              <a:t>pomoću </a:t>
            </a:r>
            <a:r>
              <a:rPr lang="en-US" sz="2400" dirty="0" smtClean="0">
                <a:solidFill>
                  <a:srgbClr val="FF0000"/>
                </a:solidFill>
              </a:rPr>
              <a:t>fMRI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dirty="0" smtClean="0">
                <a:solidFill>
                  <a:srgbClr val="FF0000"/>
                </a:solidFill>
              </a:rPr>
              <a:t>SPECT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smtClean="0"/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PET</a:t>
            </a:r>
            <a:r>
              <a:rPr lang="en-US" sz="2400" dirty="0" smtClean="0"/>
              <a:t>.</a:t>
            </a:r>
            <a:endParaRPr lang="hr-HR" sz="2400" dirty="0" smtClean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800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115806"/>
              </p:ext>
            </p:extLst>
          </p:nvPr>
        </p:nvGraphicFramePr>
        <p:xfrm>
          <a:off x="1259632" y="2060848"/>
          <a:ext cx="60960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Bolest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Ukupni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baseline="0" dirty="0" err="1" smtClean="0"/>
                        <a:t>tau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P-</a:t>
                      </a:r>
                      <a:r>
                        <a:rPr lang="hr-HR" dirty="0" err="1" smtClean="0"/>
                        <a:t>tau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A</a:t>
                      </a:r>
                      <a:r>
                        <a:rPr lang="el-GR" dirty="0" smtClean="0"/>
                        <a:t>β</a:t>
                      </a:r>
                      <a:r>
                        <a:rPr lang="hr-HR" baseline="-25000" dirty="0" smtClean="0"/>
                        <a:t>1-42</a:t>
                      </a:r>
                      <a:endParaRPr lang="en-US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↑↑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↑↑↑</a:t>
                      </a:r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↓↓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CJD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↑↑↑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↓↓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FTLD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↑↑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DLB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↓↓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VaD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↑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↓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Normalno starenje, PD, MDD,</a:t>
                      </a:r>
                      <a:r>
                        <a:rPr lang="hr-HR" baseline="0" dirty="0" smtClean="0"/>
                        <a:t> WKD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188640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 smtClean="0">
                <a:latin typeface="Calibri" pitchFamily="34" charset="0"/>
                <a:cs typeface="Calibri" pitchFamily="34" charset="0"/>
              </a:rPr>
              <a:t>Likvorski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hr-HR" sz="2800" dirty="0" err="1" smtClean="0">
                <a:latin typeface="Calibri" pitchFamily="34" charset="0"/>
                <a:cs typeface="Calibri" pitchFamily="34" charset="0"/>
              </a:rPr>
              <a:t>biomarkeri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 u diferencijalnoj dijagnostici primarnih uzroka sindroma demencije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1455167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</a:t>
            </a:r>
            <a:r>
              <a:rPr lang="hr-HR" sz="2400" dirty="0" smtClean="0">
                <a:solidFill>
                  <a:srgbClr val="92D050"/>
                </a:solidFill>
              </a:rPr>
              <a:t>2</a:t>
            </a:r>
            <a:r>
              <a:rPr lang="hr-HR" sz="1200" dirty="0" smtClean="0">
                <a:solidFill>
                  <a:srgbClr val="00B0F0"/>
                </a:solidFill>
              </a:rPr>
              <a:t>3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1288085"/>
            <a:ext cx="808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600" dirty="0" smtClean="0">
                <a:solidFill>
                  <a:srgbClr val="FF0000"/>
                </a:solidFill>
              </a:rPr>
              <a:t>1</a:t>
            </a:r>
            <a:r>
              <a:rPr lang="hr-HR" sz="3600" dirty="0" smtClean="0">
                <a:solidFill>
                  <a:srgbClr val="92D050"/>
                </a:solidFill>
              </a:rPr>
              <a:t>2</a:t>
            </a:r>
            <a:r>
              <a:rPr lang="hr-HR" sz="2400" dirty="0" smtClean="0">
                <a:solidFill>
                  <a:srgbClr val="00B0F0"/>
                </a:solidFill>
              </a:rPr>
              <a:t>3</a:t>
            </a:r>
            <a:endParaRPr lang="en-US" sz="2400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11932" y="1424378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solidFill>
                  <a:srgbClr val="FF0000"/>
                </a:solidFill>
              </a:rPr>
              <a:t>1</a:t>
            </a:r>
            <a:r>
              <a:rPr lang="hr-HR" sz="1200" dirty="0" smtClean="0">
                <a:solidFill>
                  <a:srgbClr val="92D050"/>
                </a:solidFill>
              </a:rPr>
              <a:t>2</a:t>
            </a:r>
            <a:r>
              <a:rPr lang="hr-HR" sz="1200" dirty="0" smtClean="0">
                <a:solidFill>
                  <a:srgbClr val="00B0F0"/>
                </a:solidFill>
              </a:rPr>
              <a:t>3</a:t>
            </a:r>
            <a:endParaRPr lang="en-US" sz="1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hr-HR" dirty="0" smtClean="0"/>
              <a:t>Oblici Alzheimerove bolesti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9001000" cy="521317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B </a:t>
            </a:r>
            <a:r>
              <a:rPr lang="en-US" dirty="0">
                <a:solidFill>
                  <a:srgbClr val="FF0000"/>
                </a:solidFill>
              </a:rPr>
              <a:t>s </a:t>
            </a:r>
            <a:r>
              <a:rPr lang="en-US" dirty="0" err="1">
                <a:solidFill>
                  <a:srgbClr val="FF0000"/>
                </a:solidFill>
              </a:rPr>
              <a:t>kasnim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početkom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smtClean="0"/>
              <a:t>(sporadična): 94-99% svih oboljelih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>
                <a:solidFill>
                  <a:srgbClr val="FF0000"/>
                </a:solidFill>
              </a:rPr>
              <a:t>AB s ranim početkom </a:t>
            </a:r>
            <a:r>
              <a:rPr lang="hr-HR" dirty="0" smtClean="0"/>
              <a:t>(obiteljska): prije 60./65. godine života): 1/6% svih oboljelih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61% svih oboljelih od AB mlađih od 60 godina života ima </a:t>
            </a:r>
            <a:r>
              <a:rPr lang="hr-HR" dirty="0" err="1" smtClean="0"/>
              <a:t>poz</a:t>
            </a:r>
            <a:r>
              <a:rPr lang="hr-HR" dirty="0" smtClean="0"/>
              <a:t>. obiteljsku anamnezu,</a:t>
            </a:r>
          </a:p>
          <a:p>
            <a:pPr marL="0" indent="0">
              <a:buNone/>
            </a:pPr>
            <a:r>
              <a:rPr lang="hr-HR" dirty="0" smtClean="0"/>
              <a:t>a od njih 13% (tj. sveukupno 7,93% mlađih od 60 godina) zadovoljava striktne kriterije za</a:t>
            </a:r>
          </a:p>
          <a:p>
            <a:pPr marL="0" indent="0">
              <a:buNone/>
            </a:pPr>
            <a:r>
              <a:rPr lang="hr-HR" dirty="0" err="1" smtClean="0"/>
              <a:t>autosomno</a:t>
            </a:r>
            <a:r>
              <a:rPr lang="hr-HR" dirty="0" smtClean="0"/>
              <a:t> dominantno nasljeđivanje (dokumentirana bolest u 3 generacije)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nastaje </a:t>
            </a:r>
            <a:r>
              <a:rPr lang="en-US" dirty="0" err="1" smtClean="0"/>
              <a:t>uslijed</a:t>
            </a:r>
            <a:r>
              <a:rPr lang="en-US" dirty="0" smtClean="0"/>
              <a:t> </a:t>
            </a:r>
            <a:r>
              <a:rPr lang="en-US" dirty="0" err="1"/>
              <a:t>obiteljskih</a:t>
            </a:r>
            <a:r>
              <a:rPr lang="en-US" dirty="0"/>
              <a:t> </a:t>
            </a:r>
            <a:r>
              <a:rPr lang="en-US" dirty="0" err="1"/>
              <a:t>mutacija</a:t>
            </a:r>
            <a:r>
              <a:rPr lang="en-US" dirty="0"/>
              <a:t> </a:t>
            </a:r>
            <a:r>
              <a:rPr lang="hr-HR" dirty="0" smtClean="0"/>
              <a:t>3 </a:t>
            </a:r>
            <a:r>
              <a:rPr lang="en-US" dirty="0" err="1" smtClean="0"/>
              <a:t>gena</a:t>
            </a:r>
            <a:r>
              <a:rPr lang="hr-HR" dirty="0" smtClean="0"/>
              <a:t>: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	1. gena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prekursorni</a:t>
            </a:r>
            <a:r>
              <a:rPr lang="en-US" dirty="0"/>
              <a:t> protein </a:t>
            </a:r>
            <a:r>
              <a:rPr lang="en-US" dirty="0" err="1"/>
              <a:t>amiloida</a:t>
            </a:r>
            <a:r>
              <a:rPr lang="en-US" dirty="0"/>
              <a:t>, </a:t>
            </a:r>
            <a:r>
              <a:rPr lang="en-US" b="1" i="1" dirty="0" smtClean="0"/>
              <a:t>APP</a:t>
            </a:r>
            <a:r>
              <a:rPr lang="hr-HR" b="1" i="1" dirty="0" smtClean="0"/>
              <a:t> </a:t>
            </a:r>
            <a:r>
              <a:rPr lang="hr-HR" dirty="0" smtClean="0"/>
              <a:t>(na 21. kromosomu)</a:t>
            </a:r>
          </a:p>
          <a:p>
            <a:pPr marL="0" indent="0">
              <a:buNone/>
            </a:pPr>
            <a:r>
              <a:rPr lang="hr-HR" dirty="0" smtClean="0"/>
              <a:t>	</a:t>
            </a:r>
            <a:r>
              <a:rPr lang="hr-HR" dirty="0"/>
              <a:t> </a:t>
            </a:r>
            <a:r>
              <a:rPr lang="hr-HR" dirty="0" smtClean="0"/>
              <a:t>  - </a:t>
            </a:r>
            <a:r>
              <a:rPr lang="en-US" dirty="0" smtClean="0"/>
              <a:t>do </a:t>
            </a:r>
            <a:r>
              <a:rPr lang="en-US" dirty="0" err="1" smtClean="0"/>
              <a:t>sada</a:t>
            </a:r>
            <a:r>
              <a:rPr lang="en-US" dirty="0" smtClean="0"/>
              <a:t> </a:t>
            </a:r>
            <a:r>
              <a:rPr lang="en-US" dirty="0" err="1"/>
              <a:t>otkrivene</a:t>
            </a:r>
            <a:r>
              <a:rPr lang="en-US" dirty="0"/>
              <a:t> 34 </a:t>
            </a:r>
            <a:r>
              <a:rPr lang="en-US" dirty="0" err="1"/>
              <a:t>mutacije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uzrokuju</a:t>
            </a:r>
            <a:r>
              <a:rPr lang="en-US" dirty="0"/>
              <a:t> </a:t>
            </a:r>
            <a:r>
              <a:rPr lang="en-US" dirty="0" err="1" smtClean="0"/>
              <a:t>bolest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	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2. </a:t>
            </a:r>
            <a:r>
              <a:rPr lang="hr-HR" dirty="0" err="1" smtClean="0"/>
              <a:t>presenilina</a:t>
            </a:r>
            <a:r>
              <a:rPr lang="hr-HR" dirty="0" smtClean="0"/>
              <a:t> 1, </a:t>
            </a:r>
            <a:r>
              <a:rPr lang="hr-HR" b="1" i="1" dirty="0" smtClean="0"/>
              <a:t>PS-1</a:t>
            </a:r>
            <a:r>
              <a:rPr lang="hr-HR" dirty="0" smtClean="0"/>
              <a:t> (na 14. kromosomu)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   - do sada otkriveno 185 mutacija koje uzrokuju bolest</a:t>
            </a:r>
          </a:p>
          <a:p>
            <a:pPr marL="0" indent="0">
              <a:buNone/>
            </a:pPr>
            <a:r>
              <a:rPr lang="hr-HR" dirty="0"/>
              <a:t>	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	3. </a:t>
            </a:r>
            <a:r>
              <a:rPr lang="hr-HR" dirty="0" err="1" smtClean="0"/>
              <a:t>presenilina</a:t>
            </a:r>
            <a:r>
              <a:rPr lang="hr-HR" dirty="0" smtClean="0"/>
              <a:t> 2, </a:t>
            </a:r>
            <a:r>
              <a:rPr lang="hr-HR" b="1" i="1" dirty="0" smtClean="0"/>
              <a:t>PS-2</a:t>
            </a:r>
            <a:r>
              <a:rPr lang="hr-HR" dirty="0" smtClean="0"/>
              <a:t> (na 1. kromosomu)</a:t>
            </a:r>
          </a:p>
          <a:p>
            <a:pPr marL="0" indent="0">
              <a:buNone/>
            </a:pPr>
            <a:r>
              <a:rPr lang="hr-HR" dirty="0"/>
              <a:t>	 </a:t>
            </a:r>
            <a:r>
              <a:rPr lang="hr-HR" dirty="0" smtClean="0"/>
              <a:t>  - do sada otkriveno 13 mutacija koje uzrokuju bolest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88224" y="6445523"/>
            <a:ext cx="242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Bird, </a:t>
            </a:r>
            <a:r>
              <a:rPr lang="hr-HR" dirty="0" err="1"/>
              <a:t>Genet</a:t>
            </a:r>
            <a:r>
              <a:rPr lang="hr-HR" dirty="0"/>
              <a:t>. Med</a:t>
            </a:r>
            <a:r>
              <a:rPr lang="hr-HR" dirty="0" smtClean="0"/>
              <a:t>., </a:t>
            </a:r>
            <a:r>
              <a:rPr lang="hr-HR" dirty="0"/>
              <a:t>2008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37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026" y="268359"/>
            <a:ext cx="90730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sz="2800" dirty="0" smtClean="0">
                <a:latin typeface="Calibri" pitchFamily="34" charset="0"/>
                <a:cs typeface="Calibri" pitchFamily="34" charset="0"/>
              </a:rPr>
              <a:t>Glavni razlozi zašto je teško povećati točnost </a:t>
            </a:r>
            <a:r>
              <a:rPr lang="hr-HR" sz="2800" dirty="0" err="1" smtClean="0">
                <a:latin typeface="Calibri" pitchFamily="34" charset="0"/>
                <a:cs typeface="Calibri" pitchFamily="34" charset="0"/>
              </a:rPr>
              <a:t>likvorskih</a:t>
            </a:r>
            <a:endParaRPr lang="hr-HR" sz="2800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hr-HR" sz="2800" dirty="0" err="1" smtClean="0">
                <a:latin typeface="Calibri" pitchFamily="34" charset="0"/>
                <a:cs typeface="Calibri" pitchFamily="34" charset="0"/>
              </a:rPr>
              <a:t>biomarkera</a:t>
            </a:r>
            <a:r>
              <a:rPr lang="hr-HR" sz="2800" dirty="0" smtClean="0">
                <a:latin typeface="Calibri" pitchFamily="34" charset="0"/>
                <a:cs typeface="Calibri" pitchFamily="34" charset="0"/>
              </a:rPr>
              <a:t> u dijagnostici NDD: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48026" y="1508006"/>
            <a:ext cx="87164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1. jer je </a:t>
            </a:r>
            <a:r>
              <a:rPr lang="hr-HR" u="sng" dirty="0" smtClean="0">
                <a:solidFill>
                  <a:srgbClr val="FF0000"/>
                </a:solidFill>
              </a:rPr>
              <a:t>konverzija MCI u AD samo oko 9.6% godišnje</a:t>
            </a:r>
            <a:r>
              <a:rPr lang="hr-HR" dirty="0" smtClean="0"/>
              <a:t> (i to u specijaliziranim ustanovama)</a:t>
            </a:r>
            <a:r>
              <a:rPr lang="en-US" dirty="0" smtClean="0"/>
              <a:t>,</a:t>
            </a:r>
            <a:r>
              <a:rPr lang="hr-HR" dirty="0" smtClean="0"/>
              <a:t> pa je potrebno dugo vrijeme praćenja (7-10 godina) da bi se točnost mogla povećati (</a:t>
            </a:r>
            <a:r>
              <a:rPr lang="en-US" dirty="0"/>
              <a:t>Mitchell and </a:t>
            </a:r>
            <a:r>
              <a:rPr lang="en-US" dirty="0" err="1"/>
              <a:t>Shiri-Feshki</a:t>
            </a:r>
            <a:r>
              <a:rPr lang="en-US" dirty="0"/>
              <a:t>, </a:t>
            </a:r>
            <a:r>
              <a:rPr lang="en-US" dirty="0" err="1"/>
              <a:t>Acta</a:t>
            </a:r>
            <a:r>
              <a:rPr lang="en-US" dirty="0"/>
              <a:t> </a:t>
            </a:r>
            <a:r>
              <a:rPr lang="en-US" dirty="0" err="1"/>
              <a:t>Psychiatr</a:t>
            </a:r>
            <a:r>
              <a:rPr lang="en-US" dirty="0"/>
              <a:t>. Scand., 2009</a:t>
            </a:r>
            <a:r>
              <a:rPr lang="hr-HR" dirty="0" smtClean="0"/>
              <a:t>).</a:t>
            </a:r>
          </a:p>
          <a:p>
            <a:endParaRPr lang="hr-HR" dirty="0"/>
          </a:p>
          <a:p>
            <a:r>
              <a:rPr lang="hr-HR" dirty="0" smtClean="0"/>
              <a:t>2. jer </a:t>
            </a:r>
            <a:r>
              <a:rPr lang="hr-HR" dirty="0" err="1" smtClean="0"/>
              <a:t>likvorski</a:t>
            </a:r>
            <a:r>
              <a:rPr lang="hr-HR" dirty="0" smtClean="0"/>
              <a:t> markeri </a:t>
            </a:r>
            <a:r>
              <a:rPr lang="hr-HR" u="sng" dirty="0" smtClean="0">
                <a:solidFill>
                  <a:srgbClr val="FF0000"/>
                </a:solidFill>
              </a:rPr>
              <a:t>bolje koreliraju s neuropatološkom nego s kliničkom dijagnozom</a:t>
            </a:r>
            <a:r>
              <a:rPr lang="hr-HR" dirty="0" smtClean="0"/>
              <a:t>, što dovodi do smanjenja točnosti navedenih markera od 14-17% (T</a:t>
            </a:r>
            <a:r>
              <a:rPr lang="en-US" dirty="0" err="1" smtClean="0"/>
              <a:t>oledo</a:t>
            </a:r>
            <a:r>
              <a:rPr lang="en-US" dirty="0" smtClean="0"/>
              <a:t> et</a:t>
            </a:r>
            <a:r>
              <a:rPr lang="hr-HR" dirty="0" smtClean="0"/>
              <a:t> </a:t>
            </a:r>
            <a:r>
              <a:rPr lang="en-US" dirty="0" smtClean="0"/>
              <a:t>al</a:t>
            </a:r>
            <a:r>
              <a:rPr lang="en-US" dirty="0"/>
              <a:t>., </a:t>
            </a:r>
            <a:r>
              <a:rPr lang="en-US" dirty="0" err="1"/>
              <a:t>Acta</a:t>
            </a:r>
            <a:r>
              <a:rPr lang="en-US" dirty="0"/>
              <a:t> </a:t>
            </a:r>
            <a:r>
              <a:rPr lang="en-US" dirty="0" err="1"/>
              <a:t>Neuropathol</a:t>
            </a:r>
            <a:r>
              <a:rPr lang="en-US" dirty="0"/>
              <a:t>., 2012</a:t>
            </a:r>
            <a:r>
              <a:rPr lang="en-US" dirty="0" smtClean="0"/>
              <a:t>)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hr-HR" dirty="0" smtClean="0"/>
              <a:t>3. jer još uvijek </a:t>
            </a:r>
            <a:r>
              <a:rPr lang="hr-HR" u="sng" dirty="0" smtClean="0">
                <a:solidFill>
                  <a:srgbClr val="FF0000"/>
                </a:solidFill>
              </a:rPr>
              <a:t>nije provedena kritično neophodna standardizacija izlučnih vrijednosti</a:t>
            </a:r>
            <a:r>
              <a:rPr lang="hr-HR" dirty="0" smtClean="0"/>
              <a:t> („</a:t>
            </a:r>
            <a:r>
              <a:rPr lang="hr-HR" dirty="0" err="1" smtClean="0"/>
              <a:t>cut</a:t>
            </a:r>
            <a:r>
              <a:rPr lang="hr-HR" dirty="0" smtClean="0"/>
              <a:t>-</a:t>
            </a:r>
            <a:r>
              <a:rPr lang="hr-HR" dirty="0" err="1" smtClean="0"/>
              <a:t>off</a:t>
            </a:r>
            <a:r>
              <a:rPr lang="hr-HR" dirty="0" smtClean="0"/>
              <a:t> </a:t>
            </a:r>
            <a:r>
              <a:rPr lang="hr-HR" dirty="0" err="1" smtClean="0"/>
              <a:t>values</a:t>
            </a:r>
            <a:r>
              <a:rPr lang="hr-HR" dirty="0" smtClean="0"/>
              <a:t>”) pojedinih bioloških biljega u dijagnostici NDD. Da bi se standardizirale izlučne vrijednosti potreban je veliki broj uzoraka. U jednoj od najvećih studija bilo je uključeno 40 laboratorija, a za određivanje koncentracija </a:t>
            </a:r>
            <a:r>
              <a:rPr lang="hr-HR" dirty="0" err="1" smtClean="0"/>
              <a:t>biomarkera</a:t>
            </a:r>
            <a:r>
              <a:rPr lang="hr-HR" dirty="0" smtClean="0"/>
              <a:t> su korišteni kitovi triju različitih proizvođača </a:t>
            </a:r>
            <a:r>
              <a:rPr lang="it-IT" dirty="0" smtClean="0"/>
              <a:t>(</a:t>
            </a:r>
            <a:r>
              <a:rPr lang="it-IT" dirty="0" err="1" smtClean="0"/>
              <a:t>Innogenetics</a:t>
            </a:r>
            <a:r>
              <a:rPr lang="it-IT" dirty="0" smtClean="0"/>
              <a:t> </a:t>
            </a:r>
            <a:r>
              <a:rPr lang="it-IT" dirty="0"/>
              <a:t>ELISA, INNO-BIA </a:t>
            </a:r>
            <a:r>
              <a:rPr lang="it-IT" dirty="0" smtClean="0"/>
              <a:t>AlzBio3,</a:t>
            </a:r>
            <a:r>
              <a:rPr lang="hr-HR" dirty="0" smtClean="0"/>
              <a:t> </a:t>
            </a:r>
            <a:r>
              <a:rPr lang="en-US" dirty="0" err="1" smtClean="0"/>
              <a:t>Meso</a:t>
            </a:r>
            <a:r>
              <a:rPr lang="en-US" dirty="0" smtClean="0"/>
              <a:t> </a:t>
            </a:r>
            <a:r>
              <a:rPr lang="en-US" dirty="0"/>
              <a:t>Scale Discovery</a:t>
            </a:r>
            <a:r>
              <a:rPr lang="en-US" dirty="0" smtClean="0"/>
              <a:t>)</a:t>
            </a:r>
            <a:r>
              <a:rPr lang="hr-HR" dirty="0" smtClean="0"/>
              <a:t>. Izmjerene razine </a:t>
            </a:r>
            <a:r>
              <a:rPr lang="hr-HR" dirty="0" err="1" smtClean="0"/>
              <a:t>biomarkera</a:t>
            </a:r>
            <a:r>
              <a:rPr lang="hr-HR" dirty="0" smtClean="0"/>
              <a:t> u stratificiranim skupinama bolesnika bile su dramatično različite, a koeficijent varijacije je varirao od 13-36% (</a:t>
            </a:r>
            <a:r>
              <a:rPr lang="en-US" dirty="0" err="1"/>
              <a:t>Mattsson</a:t>
            </a:r>
            <a:r>
              <a:rPr lang="en-US" dirty="0"/>
              <a:t> N</a:t>
            </a:r>
            <a:r>
              <a:rPr lang="en-US" dirty="0" smtClean="0"/>
              <a:t>.</a:t>
            </a:r>
            <a:r>
              <a:rPr lang="hr-HR" dirty="0" smtClean="0"/>
              <a:t> et al.</a:t>
            </a:r>
            <a:r>
              <a:rPr lang="en-US" dirty="0" smtClean="0"/>
              <a:t>, </a:t>
            </a:r>
            <a:r>
              <a:rPr lang="en-US" dirty="0"/>
              <a:t>The Alzheimer’s Association external quality control </a:t>
            </a:r>
            <a:r>
              <a:rPr lang="en-US" dirty="0" smtClean="0"/>
              <a:t>program</a:t>
            </a:r>
            <a:r>
              <a:rPr lang="hr-HR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cerebrospinal fluid biomarkers, </a:t>
            </a:r>
            <a:r>
              <a:rPr lang="en-US" dirty="0" err="1"/>
              <a:t>Alzheimers</a:t>
            </a:r>
            <a:r>
              <a:rPr lang="en-US" dirty="0"/>
              <a:t> Dement., 2011, 7, </a:t>
            </a:r>
            <a:r>
              <a:rPr lang="en-US" dirty="0" smtClean="0"/>
              <a:t>386-395</a:t>
            </a:r>
            <a:r>
              <a:rPr lang="hr-HR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7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PIB PET (prikaz A</a:t>
            </a:r>
            <a:r>
              <a:rPr lang="hr-HR" dirty="0" smtClean="0">
                <a:sym typeface="Symbol"/>
              </a:rPr>
              <a:t> </a:t>
            </a:r>
            <a:r>
              <a:rPr lang="hr-HR" i="1" dirty="0" err="1" smtClean="0">
                <a:sym typeface="Symbol"/>
              </a:rPr>
              <a:t>in</a:t>
            </a:r>
            <a:r>
              <a:rPr lang="hr-HR" i="1" dirty="0" smtClean="0">
                <a:sym typeface="Symbol"/>
              </a:rPr>
              <a:t> vivo</a:t>
            </a:r>
            <a:r>
              <a:rPr lang="hr-HR" dirty="0" smtClean="0">
                <a:sym typeface="Symbol"/>
              </a:rPr>
              <a:t>)</a:t>
            </a:r>
            <a:br>
              <a:rPr lang="hr-HR" dirty="0" smtClean="0">
                <a:sym typeface="Symbol"/>
              </a:rPr>
            </a:br>
            <a:r>
              <a:rPr lang="hr-HR" dirty="0" smtClean="0"/>
              <a:t>i PBB3 (prikaz NFT </a:t>
            </a:r>
            <a:r>
              <a:rPr lang="hr-HR" i="1" dirty="0" err="1" smtClean="0"/>
              <a:t>in</a:t>
            </a:r>
            <a:r>
              <a:rPr lang="hr-HR" i="1" dirty="0" smtClean="0"/>
              <a:t> vivo</a:t>
            </a:r>
            <a:r>
              <a:rPr lang="hr-H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27373"/>
            <a:ext cx="878497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U </a:t>
            </a:r>
            <a:r>
              <a:rPr lang="en-US" dirty="0" err="1"/>
              <a:t>nekim</a:t>
            </a:r>
            <a:r>
              <a:rPr lang="en-US" dirty="0"/>
              <a:t> </a:t>
            </a:r>
            <a:r>
              <a:rPr lang="en-US" dirty="0" err="1"/>
              <a:t>inozemnim</a:t>
            </a:r>
            <a:r>
              <a:rPr lang="en-US" dirty="0"/>
              <a:t> </a:t>
            </a:r>
            <a:r>
              <a:rPr lang="en-US" dirty="0" err="1"/>
              <a:t>centrima</a:t>
            </a:r>
            <a:r>
              <a:rPr lang="en-US" dirty="0"/>
              <a:t> se u </a:t>
            </a:r>
            <a:r>
              <a:rPr lang="en-US" dirty="0" err="1"/>
              <a:t>pacijenata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sumnjom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sindrom</a:t>
            </a:r>
            <a:r>
              <a:rPr lang="en-US" dirty="0"/>
              <a:t> </a:t>
            </a:r>
            <a:r>
              <a:rPr lang="en-US" dirty="0" err="1"/>
              <a:t>demencije</a:t>
            </a:r>
            <a:r>
              <a:rPr lang="en-US" dirty="0"/>
              <a:t> </a:t>
            </a:r>
            <a:r>
              <a:rPr lang="en-US" dirty="0" err="1"/>
              <a:t>zbog</a:t>
            </a:r>
            <a:r>
              <a:rPr lang="en-US" dirty="0"/>
              <a:t> AB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pozitronske</a:t>
            </a:r>
            <a:r>
              <a:rPr lang="en-US" dirty="0"/>
              <a:t> </a:t>
            </a:r>
            <a:r>
              <a:rPr lang="en-US" dirty="0" err="1"/>
              <a:t>emisijske</a:t>
            </a:r>
            <a:r>
              <a:rPr lang="en-US" dirty="0"/>
              <a:t> </a:t>
            </a:r>
            <a:r>
              <a:rPr lang="en-US" dirty="0" err="1"/>
              <a:t>tomografije</a:t>
            </a:r>
            <a:r>
              <a:rPr lang="en-US" dirty="0"/>
              <a:t> (PET) </a:t>
            </a:r>
            <a:r>
              <a:rPr lang="en-US" dirty="0" err="1"/>
              <a:t>vrši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vizualizacija</a:t>
            </a:r>
            <a:r>
              <a:rPr lang="en-US" dirty="0"/>
              <a:t> </a:t>
            </a:r>
            <a:r>
              <a:rPr lang="en-US" dirty="0" err="1"/>
              <a:t>nakupljanja</a:t>
            </a:r>
            <a:r>
              <a:rPr lang="en-US" dirty="0"/>
              <a:t> </a:t>
            </a:r>
            <a:r>
              <a:rPr lang="en-US" dirty="0" err="1"/>
              <a:t>amiloida</a:t>
            </a:r>
            <a:r>
              <a:rPr lang="en-US" dirty="0"/>
              <a:t>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err="1"/>
              <a:t>PiB</a:t>
            </a:r>
            <a:r>
              <a:rPr lang="en-US" dirty="0"/>
              <a:t> (</a:t>
            </a:r>
            <a:r>
              <a:rPr lang="en-US" dirty="0" err="1"/>
              <a:t>engl.</a:t>
            </a:r>
            <a:r>
              <a:rPr lang="en-US" dirty="0"/>
              <a:t> Pittsburgh compound B)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radionuklidnih</a:t>
            </a:r>
            <a:r>
              <a:rPr lang="en-US" dirty="0"/>
              <a:t> </a:t>
            </a:r>
            <a:r>
              <a:rPr lang="en-US" dirty="0" err="1"/>
              <a:t>obilježivača</a:t>
            </a:r>
            <a:r>
              <a:rPr lang="en-US" dirty="0"/>
              <a:t> </a:t>
            </a:r>
            <a:r>
              <a:rPr lang="en-US" dirty="0" err="1" smtClean="0"/>
              <a:t>amiloida</a:t>
            </a:r>
            <a:r>
              <a:rPr lang="hr-HR" dirty="0" smtClean="0"/>
              <a:t> (</a:t>
            </a:r>
            <a:r>
              <a:rPr lang="hr-HR" baseline="30000" dirty="0" smtClean="0"/>
              <a:t>18</a:t>
            </a:r>
            <a:r>
              <a:rPr lang="hr-HR" dirty="0" smtClean="0"/>
              <a:t>F-</a:t>
            </a:r>
            <a:r>
              <a:rPr lang="hr-HR" dirty="0" err="1" smtClean="0"/>
              <a:t>florbetapir</a:t>
            </a:r>
            <a:r>
              <a:rPr lang="hr-HR" dirty="0" smtClean="0"/>
              <a:t>, </a:t>
            </a:r>
            <a:r>
              <a:rPr lang="hr-HR" baseline="30000" dirty="0" smtClean="0"/>
              <a:t>18</a:t>
            </a:r>
            <a:r>
              <a:rPr lang="hr-HR" dirty="0" smtClean="0"/>
              <a:t>F-</a:t>
            </a:r>
            <a:r>
              <a:rPr lang="hr-HR" dirty="0" err="1" smtClean="0"/>
              <a:t>florbetaben</a:t>
            </a:r>
            <a:r>
              <a:rPr lang="hr-HR" dirty="0" smtClean="0"/>
              <a:t>, itd.)</a:t>
            </a:r>
            <a:r>
              <a:rPr lang="en-US" dirty="0" smtClean="0"/>
              <a:t>, </a:t>
            </a:r>
            <a:r>
              <a:rPr lang="en-US" dirty="0"/>
              <a:t>a </a:t>
            </a:r>
            <a:r>
              <a:rPr lang="en-US" dirty="0" err="1"/>
              <a:t>odnedavno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vizualizacija</a:t>
            </a:r>
            <a:r>
              <a:rPr lang="en-US" dirty="0"/>
              <a:t> tau </a:t>
            </a:r>
            <a:r>
              <a:rPr lang="en-US" dirty="0" err="1"/>
              <a:t>proteina</a:t>
            </a:r>
            <a:r>
              <a:rPr lang="en-US" dirty="0"/>
              <a:t> </a:t>
            </a:r>
            <a:r>
              <a:rPr lang="en-US" dirty="0" err="1"/>
              <a:t>pomoću</a:t>
            </a:r>
            <a:r>
              <a:rPr lang="en-US" dirty="0"/>
              <a:t> </a:t>
            </a:r>
            <a:r>
              <a:rPr lang="en-US" dirty="0" smtClean="0"/>
              <a:t>PBB</a:t>
            </a:r>
            <a:r>
              <a:rPr lang="hr-HR" dirty="0" smtClean="0"/>
              <a:t>3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engl.</a:t>
            </a:r>
            <a:r>
              <a:rPr lang="en-US" dirty="0"/>
              <a:t> phenyl/</a:t>
            </a:r>
            <a:r>
              <a:rPr lang="en-US" dirty="0" err="1"/>
              <a:t>pyridinyl-butadienyl-benzothiazoles</a:t>
            </a:r>
            <a:r>
              <a:rPr lang="en-US" dirty="0"/>
              <a:t>/</a:t>
            </a:r>
            <a:r>
              <a:rPr lang="en-US" dirty="0" err="1"/>
              <a:t>benzothiazoliums</a:t>
            </a:r>
            <a:r>
              <a:rPr lang="en-US" dirty="0"/>
              <a:t>) </a:t>
            </a:r>
            <a:r>
              <a:rPr lang="en-US" dirty="0" err="1" smtClean="0"/>
              <a:t>radionuklida</a:t>
            </a:r>
            <a:r>
              <a:rPr lang="en-US" dirty="0" smtClean="0"/>
              <a:t>.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Nažalost, n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en-US" dirty="0" err="1"/>
              <a:t>biomarkeri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sebe</a:t>
            </a:r>
            <a:r>
              <a:rPr lang="en-US" dirty="0"/>
              <a:t> </a:t>
            </a:r>
            <a:r>
              <a:rPr lang="en-US" dirty="0" err="1"/>
              <a:t>nemaju</a:t>
            </a:r>
            <a:r>
              <a:rPr lang="en-US" dirty="0"/>
              <a:t> </a:t>
            </a:r>
            <a:r>
              <a:rPr lang="en-US" dirty="0" err="1"/>
              <a:t>dovoljno</a:t>
            </a:r>
            <a:r>
              <a:rPr lang="en-US" dirty="0"/>
              <a:t> </a:t>
            </a:r>
            <a:r>
              <a:rPr lang="en-US" dirty="0" err="1"/>
              <a:t>visoku</a:t>
            </a:r>
            <a:r>
              <a:rPr lang="en-US" dirty="0"/>
              <a:t> </a:t>
            </a:r>
            <a:r>
              <a:rPr lang="en-US" dirty="0" err="1"/>
              <a:t>preciznost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pouzdanost</a:t>
            </a:r>
            <a:r>
              <a:rPr lang="en-US" dirty="0"/>
              <a:t>, pa je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postavljanje</a:t>
            </a:r>
            <a:r>
              <a:rPr lang="en-US" dirty="0"/>
              <a:t> </a:t>
            </a:r>
            <a:r>
              <a:rPr lang="en-US" dirty="0" err="1"/>
              <a:t>dijagnoze</a:t>
            </a:r>
            <a:r>
              <a:rPr lang="en-US" dirty="0"/>
              <a:t> AB s </a:t>
            </a:r>
            <a:r>
              <a:rPr lang="en-US" dirty="0" err="1"/>
              <a:t>visokom</a:t>
            </a:r>
            <a:r>
              <a:rPr lang="en-US" dirty="0"/>
              <a:t> </a:t>
            </a:r>
            <a:r>
              <a:rPr lang="en-US" dirty="0" err="1"/>
              <a:t>sigurnošću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uvijek</a:t>
            </a:r>
            <a:r>
              <a:rPr lang="en-US" dirty="0"/>
              <a:t> </a:t>
            </a:r>
            <a:r>
              <a:rPr lang="en-US" dirty="0" err="1"/>
              <a:t>potrebno</a:t>
            </a:r>
            <a:r>
              <a:rPr lang="en-US" dirty="0"/>
              <a:t> </a:t>
            </a:r>
            <a:r>
              <a:rPr lang="hr-HR" dirty="0" smtClean="0"/>
              <a:t>uz longitudinalno praćenje </a:t>
            </a:r>
            <a:r>
              <a:rPr lang="en-US" dirty="0" err="1" smtClean="0"/>
              <a:t>rabiti</a:t>
            </a:r>
            <a:r>
              <a:rPr lang="en-US" dirty="0" smtClean="0"/>
              <a:t> </a:t>
            </a:r>
            <a:r>
              <a:rPr lang="hr-HR" dirty="0" smtClean="0"/>
              <a:t>kombinacije </a:t>
            </a:r>
            <a:r>
              <a:rPr lang="en-US" dirty="0" err="1" smtClean="0"/>
              <a:t>više</a:t>
            </a:r>
            <a:r>
              <a:rPr lang="en-US" dirty="0" smtClean="0"/>
              <a:t> </a:t>
            </a:r>
            <a:r>
              <a:rPr lang="hr-HR" dirty="0" smtClean="0"/>
              <a:t>različitih </a:t>
            </a:r>
            <a:r>
              <a:rPr lang="en-US" dirty="0" err="1" smtClean="0"/>
              <a:t>biomarkera</a:t>
            </a:r>
            <a:r>
              <a:rPr lang="en-US" dirty="0" smtClean="0"/>
              <a:t> </a:t>
            </a:r>
            <a:r>
              <a:rPr lang="en-US" dirty="0" err="1" smtClean="0"/>
              <a:t>istovremeno</a:t>
            </a:r>
            <a:r>
              <a:rPr lang="hr-HR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8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00013"/>
            <a:ext cx="92884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33056" y="6202877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rgbClr val="FF0000"/>
                </a:solidFill>
              </a:rPr>
              <a:t>1</a:t>
            </a:r>
            <a:r>
              <a:rPr lang="hr-HR" sz="2400" dirty="0" smtClean="0">
                <a:solidFill>
                  <a:srgbClr val="92D050"/>
                </a:solidFill>
              </a:rPr>
              <a:t>2</a:t>
            </a:r>
            <a:r>
              <a:rPr lang="hr-HR" sz="3600" dirty="0" smtClean="0">
                <a:solidFill>
                  <a:srgbClr val="00B0F0"/>
                </a:solidFill>
              </a:rPr>
              <a:t>3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3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12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01205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srgbClr val="FF0000"/>
                </a:solidFill>
              </a:rPr>
              <a:t>1</a:t>
            </a:r>
            <a:r>
              <a:rPr lang="hr-HR" sz="2400" dirty="0" smtClean="0">
                <a:solidFill>
                  <a:srgbClr val="92D050"/>
                </a:solidFill>
              </a:rPr>
              <a:t>2</a:t>
            </a:r>
            <a:r>
              <a:rPr lang="hr-HR" sz="3600" dirty="0" smtClean="0">
                <a:solidFill>
                  <a:srgbClr val="00B0F0"/>
                </a:solidFill>
              </a:rPr>
              <a:t>3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aseline="30000" dirty="0" smtClean="0"/>
              <a:t>18</a:t>
            </a:r>
            <a:r>
              <a:rPr lang="hr-HR" dirty="0" smtClean="0"/>
              <a:t>FDG PET</a:t>
            </a:r>
            <a:br>
              <a:rPr lang="hr-HR" dirty="0" smtClean="0"/>
            </a:br>
            <a:r>
              <a:rPr lang="hr-HR" sz="3600" dirty="0" smtClean="0"/>
              <a:t>AB-</a:t>
            </a:r>
            <a:r>
              <a:rPr lang="hr-HR" sz="3600" dirty="0" err="1" smtClean="0"/>
              <a:t>temporoparijetalni</a:t>
            </a:r>
            <a:r>
              <a:rPr lang="hr-HR" sz="3600" dirty="0" smtClean="0"/>
              <a:t> </a:t>
            </a:r>
            <a:r>
              <a:rPr lang="hr-HR" sz="3600" dirty="0" err="1" smtClean="0"/>
              <a:t>hipometabolizam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650" y="1412776"/>
            <a:ext cx="5314701" cy="530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199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 skoroj budućnosti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5213176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očekuje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>
                <a:solidFill>
                  <a:srgbClr val="FF0000"/>
                </a:solidFill>
              </a:rPr>
              <a:t>otkrivanje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biomarkera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za</a:t>
            </a:r>
            <a:r>
              <a:rPr lang="en-US" dirty="0">
                <a:solidFill>
                  <a:srgbClr val="FF0000"/>
                </a:solidFill>
              </a:rPr>
              <a:t> AB u </a:t>
            </a:r>
            <a:r>
              <a:rPr lang="en-US" dirty="0" err="1">
                <a:solidFill>
                  <a:srgbClr val="FF0000"/>
                </a:solidFill>
              </a:rPr>
              <a:t>plazmi</a:t>
            </a:r>
            <a:r>
              <a:rPr lang="en-US" dirty="0"/>
              <a:t>, </a:t>
            </a:r>
            <a:r>
              <a:rPr lang="en-US" dirty="0" err="1"/>
              <a:t>uvođenje</a:t>
            </a:r>
            <a:r>
              <a:rPr lang="en-US" dirty="0"/>
              <a:t> </a:t>
            </a:r>
            <a:r>
              <a:rPr lang="en-US" dirty="0" err="1"/>
              <a:t>genetskog</a:t>
            </a:r>
            <a:r>
              <a:rPr lang="en-US" dirty="0"/>
              <a:t> </a:t>
            </a:r>
            <a:r>
              <a:rPr lang="en-US" dirty="0" err="1"/>
              <a:t>profiliranja</a:t>
            </a:r>
            <a:r>
              <a:rPr lang="en-US" dirty="0"/>
              <a:t> </a:t>
            </a:r>
            <a:r>
              <a:rPr lang="en-US" dirty="0" err="1"/>
              <a:t>rizika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 smtClean="0"/>
              <a:t>obolijevanje</a:t>
            </a:r>
            <a:r>
              <a:rPr lang="en-US" dirty="0" smtClean="0"/>
              <a:t>, </a:t>
            </a:r>
            <a:r>
              <a:rPr lang="en-US" dirty="0" err="1"/>
              <a:t>određivanje</a:t>
            </a:r>
            <a:r>
              <a:rPr lang="en-US" dirty="0"/>
              <a:t> </a:t>
            </a:r>
            <a:r>
              <a:rPr lang="en-US" dirty="0" err="1"/>
              <a:t>prediktivnih</a:t>
            </a:r>
            <a:r>
              <a:rPr lang="en-US" dirty="0"/>
              <a:t> </a:t>
            </a:r>
            <a:r>
              <a:rPr lang="en-US" dirty="0" err="1"/>
              <a:t>vrijednosti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potencijalnih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novih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likvorskih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biljega</a:t>
            </a:r>
            <a:r>
              <a:rPr lang="en-US" dirty="0"/>
              <a:t> (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proteina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razina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makro</a:t>
            </a:r>
            <a:r>
              <a:rPr lang="en-US" dirty="0"/>
              <a:t>-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mikroelemenata</a:t>
            </a:r>
            <a:r>
              <a:rPr lang="en-US" dirty="0"/>
              <a:t>),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pospješenje</a:t>
            </a:r>
            <a:r>
              <a:rPr lang="en-US" dirty="0"/>
              <a:t> </a:t>
            </a:r>
            <a:r>
              <a:rPr lang="en-US" dirty="0" err="1"/>
              <a:t>uporabe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neinvazivnih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biomarkera</a:t>
            </a:r>
            <a:r>
              <a:rPr lang="hr-HR" dirty="0" smtClean="0"/>
              <a:t> (</a:t>
            </a:r>
            <a:r>
              <a:rPr lang="en-US" dirty="0" err="1" smtClean="0"/>
              <a:t>npr</a:t>
            </a:r>
            <a:r>
              <a:rPr lang="en-US" dirty="0"/>
              <a:t>. P300, N400 </a:t>
            </a:r>
            <a:r>
              <a:rPr lang="en-US" dirty="0" err="1"/>
              <a:t>i</a:t>
            </a:r>
            <a:r>
              <a:rPr lang="en-US" dirty="0"/>
              <a:t> P600 </a:t>
            </a:r>
            <a:r>
              <a:rPr lang="en-US" dirty="0" err="1"/>
              <a:t>evociranih</a:t>
            </a:r>
            <a:r>
              <a:rPr lang="en-US" dirty="0"/>
              <a:t> </a:t>
            </a:r>
            <a:r>
              <a:rPr lang="en-US" dirty="0" err="1" smtClean="0"/>
              <a:t>potencijala</a:t>
            </a:r>
            <a:r>
              <a:rPr lang="hr-HR" dirty="0" smtClean="0"/>
              <a:t>)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testa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skrivenog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objekta</a:t>
            </a:r>
            <a:r>
              <a:rPr lang="en-US" dirty="0"/>
              <a:t> (</a:t>
            </a:r>
            <a:r>
              <a:rPr lang="en-US" dirty="0" err="1"/>
              <a:t>kojim</a:t>
            </a:r>
            <a:r>
              <a:rPr lang="en-US" dirty="0"/>
              <a:t> se </a:t>
            </a:r>
            <a:r>
              <a:rPr lang="en-US" dirty="0" err="1"/>
              <a:t>utvrđuje</a:t>
            </a:r>
            <a:r>
              <a:rPr lang="en-US" dirty="0"/>
              <a:t> </a:t>
            </a:r>
            <a:r>
              <a:rPr lang="en-US" dirty="0" err="1"/>
              <a:t>stupanj</a:t>
            </a:r>
            <a:r>
              <a:rPr lang="en-US" dirty="0"/>
              <a:t> </a:t>
            </a:r>
            <a:r>
              <a:rPr lang="en-US" dirty="0" err="1"/>
              <a:t>poremećenosti</a:t>
            </a:r>
            <a:r>
              <a:rPr lang="en-US" dirty="0"/>
              <a:t> </a:t>
            </a:r>
            <a:r>
              <a:rPr lang="en-US" dirty="0" err="1"/>
              <a:t>prostornog</a:t>
            </a:r>
            <a:r>
              <a:rPr lang="en-US" dirty="0"/>
              <a:t> </a:t>
            </a:r>
            <a:r>
              <a:rPr lang="en-US" dirty="0" err="1"/>
              <a:t>snalaženja</a:t>
            </a:r>
            <a:r>
              <a:rPr lang="en-US" dirty="0"/>
              <a:t>).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  </a:t>
            </a:r>
            <a:r>
              <a:rPr lang="en-US" dirty="0" err="1"/>
              <a:t>Iako</a:t>
            </a:r>
            <a:r>
              <a:rPr lang="en-US" dirty="0"/>
              <a:t> je </a:t>
            </a:r>
            <a:r>
              <a:rPr lang="en-US" dirty="0" err="1"/>
              <a:t>krajnji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en-US" dirty="0" err="1"/>
              <a:t>strategije</a:t>
            </a:r>
            <a:r>
              <a:rPr lang="en-US" dirty="0"/>
              <a:t> </a:t>
            </a:r>
            <a:r>
              <a:rPr lang="en-US" dirty="0" err="1"/>
              <a:t>izrada</a:t>
            </a:r>
            <a:r>
              <a:rPr lang="en-US" dirty="0"/>
              <a:t> </a:t>
            </a:r>
            <a:r>
              <a:rPr lang="en-US" dirty="0" err="1"/>
              <a:t>kvalitetnog</a:t>
            </a:r>
            <a:r>
              <a:rPr lang="en-US" dirty="0"/>
              <a:t> </a:t>
            </a:r>
            <a:r>
              <a:rPr lang="en-US" dirty="0" err="1"/>
              <a:t>prediktivnog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 </a:t>
            </a:r>
            <a:r>
              <a:rPr lang="en-US" dirty="0" err="1"/>
              <a:t>progresije</a:t>
            </a:r>
            <a:r>
              <a:rPr lang="en-US" dirty="0"/>
              <a:t> </a:t>
            </a:r>
            <a:r>
              <a:rPr lang="en-US" dirty="0" err="1"/>
              <a:t>blagog</a:t>
            </a:r>
            <a:r>
              <a:rPr lang="en-US" dirty="0"/>
              <a:t> </a:t>
            </a:r>
            <a:r>
              <a:rPr lang="en-US" dirty="0" err="1"/>
              <a:t>spoznajnog</a:t>
            </a:r>
            <a:r>
              <a:rPr lang="en-US" dirty="0"/>
              <a:t> </a:t>
            </a:r>
            <a:r>
              <a:rPr lang="en-US" dirty="0" err="1"/>
              <a:t>poremećaja</a:t>
            </a:r>
            <a:r>
              <a:rPr lang="en-US" dirty="0"/>
              <a:t> u AB, </a:t>
            </a:r>
            <a:r>
              <a:rPr lang="en-US" dirty="0" err="1"/>
              <a:t>otkrivanje</a:t>
            </a:r>
            <a:r>
              <a:rPr lang="en-US" dirty="0"/>
              <a:t> </a:t>
            </a:r>
            <a:r>
              <a:rPr lang="en-US" dirty="0" err="1"/>
              <a:t>prodromalnih</a:t>
            </a:r>
            <a:r>
              <a:rPr lang="en-US" dirty="0"/>
              <a:t> </a:t>
            </a:r>
            <a:r>
              <a:rPr lang="en-US" dirty="0" err="1"/>
              <a:t>promjena</a:t>
            </a:r>
            <a:r>
              <a:rPr lang="en-US" dirty="0"/>
              <a:t> </a:t>
            </a:r>
            <a:r>
              <a:rPr lang="en-US" dirty="0" err="1"/>
              <a:t>biomarkera</a:t>
            </a:r>
            <a:r>
              <a:rPr lang="en-US" dirty="0"/>
              <a:t> </a:t>
            </a:r>
            <a:r>
              <a:rPr lang="en-US" dirty="0" err="1"/>
              <a:t>istodobno</a:t>
            </a:r>
            <a:r>
              <a:rPr lang="en-US" dirty="0"/>
              <a:t> bi </a:t>
            </a:r>
            <a:r>
              <a:rPr lang="en-US" dirty="0" err="1"/>
              <a:t>trebalo</a:t>
            </a:r>
            <a:r>
              <a:rPr lang="en-US" dirty="0"/>
              <a:t>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bolji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uvid</a:t>
            </a:r>
            <a:r>
              <a:rPr lang="en-US" dirty="0">
                <a:solidFill>
                  <a:srgbClr val="FF0000"/>
                </a:solidFill>
              </a:rPr>
              <a:t> u </a:t>
            </a:r>
            <a:r>
              <a:rPr lang="en-US" dirty="0" err="1">
                <a:solidFill>
                  <a:srgbClr val="FF0000"/>
                </a:solidFill>
              </a:rPr>
              <a:t>patofiziološke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procese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bolesti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temelju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kojih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će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možda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biti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moguće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odrediti</a:t>
            </a:r>
            <a:r>
              <a:rPr lang="en-US" dirty="0">
                <a:solidFill>
                  <a:srgbClr val="FF0000"/>
                </a:solidFill>
              </a:rPr>
              <a:t> ne </a:t>
            </a:r>
            <a:r>
              <a:rPr lang="en-US" dirty="0" err="1">
                <a:solidFill>
                  <a:srgbClr val="FF0000"/>
                </a:solidFill>
              </a:rPr>
              <a:t>samo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terapijske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ciljeve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nego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načine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prevencija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nastanka</a:t>
            </a:r>
            <a:r>
              <a:rPr lang="en-US" dirty="0">
                <a:solidFill>
                  <a:srgbClr val="FF0000"/>
                </a:solidFill>
              </a:rPr>
              <a:t> AB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843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0" y="3501008"/>
            <a:ext cx="1876794" cy="1584176"/>
          </a:xfrm>
          <a:prstGeom prst="rect">
            <a:avLst/>
          </a:prstGeom>
        </p:spPr>
      </p:pic>
      <p:pic>
        <p:nvPicPr>
          <p:cNvPr id="4" name="Word processing- Left lateral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373" y="476672"/>
            <a:ext cx="2998174" cy="2998174"/>
          </a:xfrm>
          <a:prstGeom prst="rect">
            <a:avLst/>
          </a:prstGeom>
        </p:spPr>
      </p:pic>
      <p:pic>
        <p:nvPicPr>
          <p:cNvPr id="5" name="Word processing- Left medial.mp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77938" y="476672"/>
            <a:ext cx="2994832" cy="2994832"/>
          </a:xfrm>
          <a:prstGeom prst="rect">
            <a:avLst/>
          </a:prstGeom>
        </p:spPr>
      </p:pic>
      <p:pic>
        <p:nvPicPr>
          <p:cNvPr id="6" name="Word processing- Left ventral.mpg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113672" y="476673"/>
            <a:ext cx="2994832" cy="29948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189801"/>
            <a:ext cx="87849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>
                <a:solidFill>
                  <a:srgbClr val="FFFF00"/>
                </a:solidFill>
              </a:rPr>
              <a:t>P300, P600 i N400 evocirani potencijali kao rani neinvazivni </a:t>
            </a:r>
            <a:r>
              <a:rPr lang="hr-HR" sz="2200" b="1" dirty="0" err="1" smtClean="0">
                <a:solidFill>
                  <a:srgbClr val="FFFF00"/>
                </a:solidFill>
              </a:rPr>
              <a:t>biomarkeri</a:t>
            </a:r>
            <a:r>
              <a:rPr lang="hr-HR" sz="2200" b="1" dirty="0" smtClean="0">
                <a:solidFill>
                  <a:srgbClr val="FFFF00"/>
                </a:solidFill>
              </a:rPr>
              <a:t> AB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3680" y="6516052"/>
            <a:ext cx="298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err="1">
                <a:solidFill>
                  <a:prstClr val="white"/>
                </a:solidFill>
              </a:rPr>
              <a:t>Marinkovic</a:t>
            </a:r>
            <a:r>
              <a:rPr lang="hr-HR" b="1" dirty="0">
                <a:solidFill>
                  <a:prstClr val="white"/>
                </a:solidFill>
              </a:rPr>
              <a:t> </a:t>
            </a:r>
            <a:r>
              <a:rPr lang="hr-HR" b="1" dirty="0" smtClean="0">
                <a:solidFill>
                  <a:prstClr val="white"/>
                </a:solidFill>
              </a:rPr>
              <a:t>et al., </a:t>
            </a:r>
            <a:r>
              <a:rPr lang="hr-HR" b="1" dirty="0" err="1" smtClean="0">
                <a:solidFill>
                  <a:prstClr val="white"/>
                </a:solidFill>
              </a:rPr>
              <a:t>and</a:t>
            </a:r>
            <a:r>
              <a:rPr lang="hr-HR" b="1" dirty="0" smtClean="0">
                <a:solidFill>
                  <a:prstClr val="white"/>
                </a:solidFill>
              </a:rPr>
              <a:t> </a:t>
            </a:r>
            <a:r>
              <a:rPr lang="hr-HR" b="1" dirty="0" err="1" smtClean="0">
                <a:solidFill>
                  <a:prstClr val="white"/>
                </a:solidFill>
              </a:rPr>
              <a:t>others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3502496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P300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5020" y="5877272"/>
            <a:ext cx="2717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 smtClean="0">
                <a:solidFill>
                  <a:prstClr val="white"/>
                </a:solidFill>
              </a:rPr>
              <a:t>N400 je dio normalnog odgovora na smislene podražaje (npr. smislene rečenice)</a:t>
            </a:r>
            <a:endParaRPr lang="en-US" sz="11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250" y="5043212"/>
            <a:ext cx="18767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100" dirty="0" smtClean="0">
                <a:solidFill>
                  <a:prstClr val="white"/>
                </a:solidFill>
              </a:rPr>
              <a:t>P300 je dio normalnog odgovora na nove podražaje</a:t>
            </a:r>
            <a:endParaRPr lang="en-US" sz="1100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996" y="3317924"/>
            <a:ext cx="3712453" cy="24153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211894"/>
            <a:ext cx="2808312" cy="36410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1999" y="5541039"/>
            <a:ext cx="22059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>
                <a:solidFill>
                  <a:prstClr val="white"/>
                </a:solidFill>
              </a:rPr>
              <a:t>P100 detekcija podražaja</a:t>
            </a:r>
          </a:p>
          <a:p>
            <a:r>
              <a:rPr lang="hr-HR" sz="1200" dirty="0" smtClean="0">
                <a:solidFill>
                  <a:prstClr val="white"/>
                </a:solidFill>
              </a:rPr>
              <a:t>P200 </a:t>
            </a:r>
            <a:r>
              <a:rPr lang="hr-HR" sz="1200" dirty="0" err="1" smtClean="0">
                <a:solidFill>
                  <a:prstClr val="white"/>
                </a:solidFill>
              </a:rPr>
              <a:t>perceptualno</a:t>
            </a:r>
            <a:r>
              <a:rPr lang="hr-HR" sz="1200" dirty="0" smtClean="0">
                <a:solidFill>
                  <a:prstClr val="white"/>
                </a:solidFill>
              </a:rPr>
              <a:t> procesiranje</a:t>
            </a:r>
          </a:p>
          <a:p>
            <a:r>
              <a:rPr lang="hr-HR" sz="1200" dirty="0">
                <a:solidFill>
                  <a:prstClr val="white"/>
                </a:solidFill>
              </a:rPr>
              <a:t> </a:t>
            </a:r>
            <a:r>
              <a:rPr lang="hr-HR" sz="1200" dirty="0" smtClean="0">
                <a:solidFill>
                  <a:prstClr val="white"/>
                </a:solidFill>
              </a:rPr>
              <a:t>         višeg stupnja, modulirano</a:t>
            </a:r>
          </a:p>
          <a:p>
            <a:r>
              <a:rPr lang="hr-HR" sz="1200" dirty="0" smtClean="0">
                <a:solidFill>
                  <a:prstClr val="white"/>
                </a:solidFill>
              </a:rPr>
              <a:t>          stupnjem pozornosti</a:t>
            </a:r>
          </a:p>
          <a:p>
            <a:r>
              <a:rPr lang="hr-HR" sz="1200" dirty="0" smtClean="0">
                <a:solidFill>
                  <a:prstClr val="white"/>
                </a:solidFill>
              </a:rPr>
              <a:t>P300 kognitivno i afektivno</a:t>
            </a:r>
            <a:endParaRPr lang="hr-HR" sz="1200" dirty="0">
              <a:solidFill>
                <a:prstClr val="white"/>
              </a:solidFill>
            </a:endParaRPr>
          </a:p>
          <a:p>
            <a:r>
              <a:rPr lang="hr-HR" sz="1200" dirty="0" smtClean="0">
                <a:solidFill>
                  <a:prstClr val="white"/>
                </a:solidFill>
              </a:rPr>
              <a:t>          procesiranje podražaja</a:t>
            </a:r>
            <a:endParaRPr lang="en-US" sz="1200" dirty="0">
              <a:solidFill>
                <a:prstClr val="white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0893" y="5617201"/>
            <a:ext cx="288032" cy="10521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61070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video>
              <p:cMediaNode vol="80000">
                <p:cTn id="4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Hvala na pažnji!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691" y="4400327"/>
            <a:ext cx="151447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195736" y="2003936"/>
            <a:ext cx="489654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r-HR" dirty="0" smtClean="0"/>
              <a:t>               Hrvatska </a:t>
            </a:r>
            <a:r>
              <a:rPr lang="hr-HR" dirty="0"/>
              <a:t>zaklada za </a:t>
            </a:r>
            <a:r>
              <a:rPr lang="hr-HR" dirty="0" smtClean="0"/>
              <a:t>znanost</a:t>
            </a:r>
          </a:p>
          <a:p>
            <a:endParaRPr lang="hr-HR" dirty="0"/>
          </a:p>
          <a:p>
            <a:r>
              <a:rPr lang="hr-HR" dirty="0"/>
              <a:t>Projekt </a:t>
            </a:r>
            <a:r>
              <a:rPr lang="hr-HR" dirty="0" smtClean="0"/>
              <a:t>IP-2014-09-9730 (2015-2019)</a:t>
            </a:r>
          </a:p>
          <a:p>
            <a:endParaRPr lang="hr-HR" dirty="0"/>
          </a:p>
          <a:p>
            <a:r>
              <a:rPr lang="hr-HR" dirty="0" err="1" smtClean="0"/>
              <a:t>Hiperfosforilacija</a:t>
            </a:r>
            <a:r>
              <a:rPr lang="hr-HR" dirty="0"/>
              <a:t>, </a:t>
            </a:r>
            <a:r>
              <a:rPr lang="hr-HR" dirty="0" err="1"/>
              <a:t>agregacija</a:t>
            </a:r>
            <a:r>
              <a:rPr lang="hr-HR" dirty="0"/>
              <a:t> i </a:t>
            </a:r>
            <a:r>
              <a:rPr lang="hr-HR" dirty="0" err="1"/>
              <a:t>transsinaptički</a:t>
            </a:r>
            <a:r>
              <a:rPr lang="hr-HR" dirty="0"/>
              <a:t> prijenos </a:t>
            </a:r>
            <a:r>
              <a:rPr lang="hr-HR" dirty="0" err="1"/>
              <a:t>tau</a:t>
            </a:r>
            <a:r>
              <a:rPr lang="hr-HR" dirty="0"/>
              <a:t> proteina u Alzheimerovoj bolesti: analiza cerebrospinalne tekućine i ispitivanje potencijalnih </a:t>
            </a:r>
            <a:r>
              <a:rPr lang="hr-HR" dirty="0" err="1"/>
              <a:t>neuroprotektivnih</a:t>
            </a:r>
            <a:r>
              <a:rPr lang="hr-HR" dirty="0"/>
              <a:t> spojeva</a:t>
            </a:r>
          </a:p>
        </p:txBody>
      </p:sp>
      <p:sp>
        <p:nvSpPr>
          <p:cNvPr id="7" name="TextBox 25"/>
          <p:cNvSpPr txBox="1">
            <a:spLocks noChangeArrowheads="1"/>
          </p:cNvSpPr>
          <p:nvPr/>
        </p:nvSpPr>
        <p:spPr bwMode="auto">
          <a:xfrm>
            <a:off x="3008797" y="5919241"/>
            <a:ext cx="32704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r-HR" dirty="0"/>
              <a:t> </a:t>
            </a:r>
            <a:r>
              <a:rPr lang="hr-HR" dirty="0" err="1"/>
              <a:t>Croatian</a:t>
            </a:r>
            <a:r>
              <a:rPr lang="hr-HR" dirty="0"/>
              <a:t> Science </a:t>
            </a:r>
            <a:r>
              <a:rPr lang="hr-HR" dirty="0" err="1"/>
              <a:t>Foundation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135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30" y="1052513"/>
            <a:ext cx="6242050" cy="468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2603103" y="5838363"/>
            <a:ext cx="633670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smtClean="0"/>
              <a:t>Am</a:t>
            </a:r>
            <a:r>
              <a:rPr lang="hr-HR" sz="1600" dirty="0"/>
              <a:t>i</a:t>
            </a:r>
            <a:r>
              <a:rPr lang="en-US" sz="1600" dirty="0" err="1" smtClean="0"/>
              <a:t>loid</a:t>
            </a:r>
            <a:r>
              <a:rPr lang="hr-HR" sz="1600" dirty="0" smtClean="0"/>
              <a:t>ni</a:t>
            </a:r>
            <a:r>
              <a:rPr lang="en-US" sz="1600" dirty="0" smtClean="0"/>
              <a:t> </a:t>
            </a:r>
            <a:r>
              <a:rPr lang="en-US" sz="1600" dirty="0" err="1" smtClean="0"/>
              <a:t>pla</a:t>
            </a:r>
            <a:r>
              <a:rPr lang="hr-HR" sz="1600" dirty="0" err="1" smtClean="0"/>
              <a:t>kovi</a:t>
            </a:r>
            <a:r>
              <a:rPr lang="hr-HR" sz="1600" dirty="0" smtClean="0"/>
              <a:t> prikazani pomoću </a:t>
            </a:r>
            <a:r>
              <a:rPr lang="en-US" sz="1600" dirty="0" smtClean="0"/>
              <a:t>Campbell-Switzer-Martin</a:t>
            </a:r>
            <a:r>
              <a:rPr lang="hr-HR" sz="1600" dirty="0" smtClean="0"/>
              <a:t>ove metode.</a:t>
            </a:r>
          </a:p>
          <a:p>
            <a:pPr eaLnBrk="1" hangingPunct="1"/>
            <a:r>
              <a:rPr lang="hr-HR" sz="1600" dirty="0" smtClean="0"/>
              <a:t>Prednji dio </a:t>
            </a:r>
            <a:r>
              <a:rPr lang="hr-HR" sz="1600" dirty="0" err="1" smtClean="0"/>
              <a:t>parahipokampalnog</a:t>
            </a:r>
            <a:r>
              <a:rPr lang="hr-HR" sz="1600" dirty="0" smtClean="0"/>
              <a:t> </a:t>
            </a:r>
            <a:r>
              <a:rPr lang="hr-HR" sz="1600" dirty="0" err="1" smtClean="0"/>
              <a:t>girusa</a:t>
            </a:r>
            <a:r>
              <a:rPr lang="hr-HR" sz="1600" dirty="0" smtClean="0"/>
              <a:t> žene stare 84 godine kojoj je klinička dijagnoza AB postavljena u 80. godini života.</a:t>
            </a:r>
            <a:endParaRPr lang="en-US" sz="1600" dirty="0"/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8000305" y="5291138"/>
            <a:ext cx="723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/>
              <a:t>1 mm</a:t>
            </a:r>
            <a:endParaRPr lang="en-US"/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2555776" y="118373"/>
            <a:ext cx="33954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sz="3600" dirty="0" err="1" smtClean="0"/>
              <a:t>Amiloidni</a:t>
            </a:r>
            <a:r>
              <a:rPr lang="hr-HR" sz="3600" dirty="0" smtClean="0"/>
              <a:t> </a:t>
            </a:r>
            <a:r>
              <a:rPr lang="hr-HR" sz="3600" dirty="0" err="1" smtClean="0"/>
              <a:t>plakovi</a:t>
            </a:r>
            <a:endParaRPr lang="en-US" sz="3600" dirty="0"/>
          </a:p>
        </p:txBody>
      </p:sp>
      <p:pic>
        <p:nvPicPr>
          <p:cNvPr id="1026" name="Picture 2" descr="D:\PAPERS and talks MINE\JCN paper\JCN\Brodmann pogl. 1\BrodmannMviewgreyscal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" y="2420888"/>
            <a:ext cx="257540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1043608" y="3681028"/>
            <a:ext cx="0" cy="1800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0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58" y="458416"/>
            <a:ext cx="7671030" cy="509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1049" y="2276872"/>
            <a:ext cx="2541393" cy="113936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5"/>
          <p:cNvSpPr/>
          <p:nvPr/>
        </p:nvSpPr>
        <p:spPr>
          <a:xfrm>
            <a:off x="1552019" y="4078758"/>
            <a:ext cx="87130" cy="1129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1600" y="5148468"/>
            <a:ext cx="545014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A673T</a:t>
            </a:r>
            <a:r>
              <a:rPr lang="hr-HR" b="1" dirty="0" smtClean="0">
                <a:solidFill>
                  <a:srgbClr val="C00000"/>
                </a:solidFill>
              </a:rPr>
              <a:t> </a:t>
            </a:r>
            <a:r>
              <a:rPr lang="hr-HR" sz="1200" dirty="0" err="1" smtClean="0"/>
              <a:t>Jonsson</a:t>
            </a:r>
            <a:r>
              <a:rPr lang="hr-HR" sz="1200" dirty="0" smtClean="0"/>
              <a:t> et al., Nature, 2012 - rijetka zaštitna („islandska”) mutacija</a:t>
            </a:r>
          </a:p>
          <a:p>
            <a:r>
              <a:rPr lang="hr-HR" sz="1200" dirty="0" smtClean="0"/>
              <a:t>zbog koje nastaje 40% manje A</a:t>
            </a:r>
            <a:r>
              <a:rPr lang="hr-HR" sz="1200" dirty="0" smtClean="0">
                <a:sym typeface="Symbol"/>
              </a:rPr>
              <a:t> („štiti” od kognitivnog propadanja i osobe bez AB) </a:t>
            </a:r>
            <a:endParaRPr lang="en-US" sz="12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-90264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Mutacije koje uzrokuju obiteljsku AB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-1" y="5724128"/>
            <a:ext cx="8028385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1400" b="1" u="sng" dirty="0" smtClean="0"/>
              <a:t>BACE1 (</a:t>
            </a:r>
            <a:r>
              <a:rPr lang="en-US" sz="1400" b="1" u="sng" dirty="0"/>
              <a:t>beta-site amyloid precursor protein cleaving enzyme </a:t>
            </a:r>
            <a:r>
              <a:rPr lang="en-US" sz="1400" b="1" u="sng" dirty="0" smtClean="0"/>
              <a:t>1</a:t>
            </a:r>
            <a:r>
              <a:rPr lang="hr-HR" sz="1400" b="1" u="sng" dirty="0" smtClean="0"/>
              <a:t>) </a:t>
            </a:r>
            <a:r>
              <a:rPr lang="hr-HR" sz="1400" b="1" u="sng" dirty="0" err="1" smtClean="0"/>
              <a:t>inhibitori</a:t>
            </a:r>
            <a:r>
              <a:rPr lang="hr-HR" sz="1400" b="1" u="sng" dirty="0" smtClean="0"/>
              <a:t>:</a:t>
            </a:r>
          </a:p>
          <a:p>
            <a:r>
              <a:rPr lang="hr-HR" sz="1400" dirty="0" smtClean="0"/>
              <a:t>CTS-21166 (</a:t>
            </a:r>
            <a:r>
              <a:rPr lang="hr-HR" sz="1400" dirty="0" err="1" smtClean="0"/>
              <a:t>CoMentis</a:t>
            </a:r>
            <a:r>
              <a:rPr lang="hr-HR" sz="1400" dirty="0" smtClean="0"/>
              <a:t>+</a:t>
            </a:r>
            <a:r>
              <a:rPr lang="hr-HR" sz="1400" dirty="0" err="1" smtClean="0"/>
              <a:t>Astellas</a:t>
            </a:r>
            <a:r>
              <a:rPr lang="hr-HR" sz="1400" dirty="0" smtClean="0"/>
              <a:t> Pharma, faza I, 2008 povučen bez obrazloženja),</a:t>
            </a:r>
          </a:p>
          <a:p>
            <a:r>
              <a:rPr lang="en-US" sz="1400" dirty="0" smtClean="0"/>
              <a:t>LY2811376</a:t>
            </a:r>
            <a:r>
              <a:rPr lang="hr-HR" sz="1400" dirty="0" smtClean="0"/>
              <a:t>/ (Eli Lilly, faza I, 2011 povučen zbog degeneracije retine, kreće LY</a:t>
            </a:r>
            <a:r>
              <a:rPr lang="en-US" sz="1400" dirty="0" smtClean="0"/>
              <a:t>2886721</a:t>
            </a:r>
            <a:r>
              <a:rPr lang="hr-HR" sz="1400" dirty="0" smtClean="0"/>
              <a:t>),</a:t>
            </a:r>
          </a:p>
          <a:p>
            <a:r>
              <a:rPr lang="hr-HR" sz="1400" dirty="0" err="1" smtClean="0"/>
              <a:t>pirenzepin</a:t>
            </a:r>
            <a:r>
              <a:rPr lang="hr-HR" sz="1400" dirty="0" smtClean="0"/>
              <a:t> (AC </a:t>
            </a:r>
            <a:r>
              <a:rPr lang="hr-HR" sz="1400" dirty="0" err="1" smtClean="0"/>
              <a:t>Immune</a:t>
            </a:r>
            <a:r>
              <a:rPr lang="hr-HR" sz="1400" dirty="0" smtClean="0"/>
              <a:t> SA, faza II, povučen 2013), MK-8931 (Merck, faza III, 2012-2019),</a:t>
            </a:r>
          </a:p>
          <a:p>
            <a:r>
              <a:rPr lang="hr-HR" sz="1400" dirty="0" smtClean="0"/>
              <a:t>AZD3293 (AstraZeneca+Eli Lilly, faza III, 2014-2019), E2609 (</a:t>
            </a:r>
            <a:r>
              <a:rPr lang="hr-HR" sz="1400" dirty="0" err="1" smtClean="0"/>
              <a:t>Eisai</a:t>
            </a:r>
            <a:r>
              <a:rPr lang="hr-HR" sz="1400" dirty="0" smtClean="0"/>
              <a:t>, faza II, kreće)</a:t>
            </a:r>
            <a:endParaRPr lang="en-US" sz="1400" dirty="0"/>
          </a:p>
          <a:p>
            <a:r>
              <a:rPr lang="hr-HR" sz="1400" dirty="0" smtClean="0"/>
              <a:t>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732240" y="5409443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u="sng" dirty="0" err="1" smtClean="0">
                <a:sym typeface="Symbol"/>
              </a:rPr>
              <a:t>Inhibitori</a:t>
            </a:r>
            <a:r>
              <a:rPr lang="hr-HR" sz="1400" b="1" u="sng" dirty="0" smtClean="0">
                <a:sym typeface="Symbol"/>
              </a:rPr>
              <a:t> -</a:t>
            </a:r>
            <a:r>
              <a:rPr lang="hr-HR" sz="1400" b="1" u="sng" dirty="0" err="1" smtClean="0">
                <a:sym typeface="Symbol"/>
              </a:rPr>
              <a:t>sekretaze</a:t>
            </a:r>
            <a:r>
              <a:rPr lang="hr-HR" sz="1400" b="1" u="sng" dirty="0" smtClean="0">
                <a:sym typeface="Symbol"/>
              </a:rPr>
              <a:t>:</a:t>
            </a:r>
            <a:endParaRPr lang="hr-HR" sz="1400" b="1" u="sng" dirty="0" smtClean="0"/>
          </a:p>
          <a:p>
            <a:r>
              <a:rPr lang="hr-HR" sz="1400" dirty="0" err="1" smtClean="0"/>
              <a:t>Semagacestat</a:t>
            </a:r>
            <a:r>
              <a:rPr lang="hr-HR" sz="1400" dirty="0" smtClean="0"/>
              <a:t> (Eli Lilly),</a:t>
            </a:r>
          </a:p>
          <a:p>
            <a:r>
              <a:rPr lang="hr-HR" sz="1400" dirty="0" err="1" smtClean="0"/>
              <a:t>Avagacestat</a:t>
            </a:r>
            <a:r>
              <a:rPr lang="hr-HR" sz="1400" dirty="0" smtClean="0"/>
              <a:t> (</a:t>
            </a:r>
            <a:r>
              <a:rPr lang="hr-HR" sz="1400" dirty="0" err="1" smtClean="0"/>
              <a:t>Bristol</a:t>
            </a:r>
            <a:r>
              <a:rPr lang="hr-HR" sz="1400" dirty="0" smtClean="0"/>
              <a:t>-</a:t>
            </a:r>
            <a:r>
              <a:rPr lang="hr-HR" sz="1400" dirty="0" err="1" smtClean="0"/>
              <a:t>Myers</a:t>
            </a:r>
            <a:r>
              <a:rPr lang="hr-HR" sz="1400" dirty="0" smtClean="0"/>
              <a:t>-Squibb), itd.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740352" y="2564904"/>
            <a:ext cx="14036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b="1" u="sng" dirty="0" err="1" smtClean="0"/>
              <a:t>mAbs</a:t>
            </a:r>
            <a:r>
              <a:rPr lang="hr-HR" sz="1400" b="1" u="sng" dirty="0" smtClean="0"/>
              <a:t> na A</a:t>
            </a:r>
            <a:r>
              <a:rPr lang="hr-HR" sz="1400" b="1" u="sng" dirty="0" smtClean="0">
                <a:sym typeface="Symbol"/>
              </a:rPr>
              <a:t>:</a:t>
            </a:r>
          </a:p>
          <a:p>
            <a:r>
              <a:rPr lang="hr-HR" sz="1400" dirty="0" err="1">
                <a:sym typeface="Symbol"/>
              </a:rPr>
              <a:t>b</a:t>
            </a:r>
            <a:r>
              <a:rPr lang="hr-HR" sz="1400" dirty="0" err="1" smtClean="0">
                <a:sym typeface="Symbol"/>
              </a:rPr>
              <a:t>apineuzumap</a:t>
            </a:r>
            <a:r>
              <a:rPr lang="hr-HR" sz="1400" dirty="0" smtClean="0">
                <a:sym typeface="Symbol"/>
              </a:rPr>
              <a:t> (Pfizer/</a:t>
            </a:r>
            <a:r>
              <a:rPr lang="hr-HR" sz="1400" dirty="0" err="1" smtClean="0">
                <a:sym typeface="Symbol"/>
              </a:rPr>
              <a:t>Janssen</a:t>
            </a:r>
            <a:r>
              <a:rPr lang="hr-HR" sz="1400" dirty="0" smtClean="0">
                <a:sym typeface="Symbol"/>
              </a:rPr>
              <a:t>),</a:t>
            </a:r>
          </a:p>
          <a:p>
            <a:r>
              <a:rPr lang="hr-HR" sz="1400" dirty="0" err="1">
                <a:sym typeface="Symbol"/>
              </a:rPr>
              <a:t>s</a:t>
            </a:r>
            <a:r>
              <a:rPr lang="hr-HR" sz="1400" dirty="0" err="1" smtClean="0">
                <a:sym typeface="Symbol"/>
              </a:rPr>
              <a:t>olanezumab</a:t>
            </a:r>
            <a:r>
              <a:rPr lang="hr-HR" sz="1400" dirty="0" smtClean="0">
                <a:sym typeface="Symbol"/>
              </a:rPr>
              <a:t> (Eli Lilly), </a:t>
            </a:r>
            <a:r>
              <a:rPr lang="hr-HR" sz="1400" dirty="0" err="1" smtClean="0">
                <a:sym typeface="Symbol"/>
              </a:rPr>
              <a:t>etc</a:t>
            </a:r>
            <a:r>
              <a:rPr lang="hr-HR" sz="1400" dirty="0" smtClean="0">
                <a:sym typeface="Symbol"/>
              </a:rPr>
              <a:t>.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7030916" y="5178089"/>
            <a:ext cx="1501524" cy="2518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200" dirty="0" smtClean="0"/>
              <a:t>1991. Londonska mutacija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689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268760"/>
            <a:ext cx="9036496" cy="53285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1600" dirty="0" smtClean="0"/>
              <a:t>Na temelju 320 meta-analiza 1395 istraživanja u kojima je proučavano 695 gena i njihovih 2973 </a:t>
            </a:r>
            <a:r>
              <a:rPr lang="hr-HR" sz="1600" dirty="0" err="1" smtClean="0"/>
              <a:t>polimorfizama</a:t>
            </a:r>
            <a:r>
              <a:rPr lang="hr-HR" sz="1600" dirty="0" smtClean="0"/>
              <a:t>, više od 30 gena pokazalo je pozitivnu povezanost, a najveću (s pripadajućim </a:t>
            </a:r>
            <a:r>
              <a:rPr lang="hr-HR" sz="1600" dirty="0" err="1" smtClean="0"/>
              <a:t>Bayesovim</a:t>
            </a:r>
            <a:r>
              <a:rPr lang="hr-HR" sz="1600" dirty="0" smtClean="0"/>
              <a:t> čimbenikom) imaju:</a:t>
            </a:r>
          </a:p>
          <a:p>
            <a:endParaRPr lang="hr-HR" sz="1600" dirty="0" smtClean="0"/>
          </a:p>
          <a:p>
            <a:r>
              <a:rPr lang="hr-HR" sz="1600" dirty="0" smtClean="0"/>
              <a:t>BF </a:t>
            </a:r>
            <a:r>
              <a:rPr lang="en-US" sz="1600" dirty="0" smtClean="0"/>
              <a:t>&gt; </a:t>
            </a:r>
            <a:r>
              <a:rPr lang="en-US" sz="1600" dirty="0"/>
              <a:t>50 </a:t>
            </a:r>
            <a:r>
              <a:rPr lang="hr-HR" sz="1600" dirty="0" smtClean="0"/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APOE</a:t>
            </a:r>
            <a:r>
              <a:rPr lang="en-US" sz="1600" dirty="0" smtClean="0"/>
              <a:t> </a:t>
            </a:r>
            <a:r>
              <a:rPr lang="hr-HR" sz="1600" dirty="0" err="1" smtClean="0"/>
              <a:t>apolipoprotein</a:t>
            </a:r>
            <a:r>
              <a:rPr lang="hr-HR" sz="1600" dirty="0" smtClean="0"/>
              <a:t> E</a:t>
            </a:r>
            <a:r>
              <a:rPr lang="en-US" sz="1600" dirty="0" smtClean="0"/>
              <a:t> </a:t>
            </a:r>
            <a:r>
              <a:rPr lang="hr-HR" sz="1600" dirty="0" smtClean="0"/>
              <a:t>- različiti APOE genotipovi povezani su s različitom sposobnošću čišćenja A</a:t>
            </a:r>
            <a:r>
              <a:rPr lang="hr-HR" sz="1600" dirty="0" smtClean="0">
                <a:sym typeface="Symbol"/>
              </a:rPr>
              <a:t> iz mozga</a:t>
            </a:r>
            <a:endParaRPr lang="hr-HR" sz="1600" dirty="0" smtClean="0"/>
          </a:p>
          <a:p>
            <a:r>
              <a:rPr lang="hr-HR" sz="1600" dirty="0" smtClean="0"/>
              <a:t>23.4</a:t>
            </a:r>
            <a:r>
              <a:rPr lang="hr-HR" sz="1600" b="1" dirty="0" smtClean="0"/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BIN1</a:t>
            </a:r>
            <a:r>
              <a:rPr lang="en-US" sz="1600" dirty="0" smtClean="0"/>
              <a:t> </a:t>
            </a:r>
            <a:r>
              <a:rPr lang="hr-HR" sz="1600" dirty="0" smtClean="0"/>
              <a:t>- kodira za </a:t>
            </a:r>
            <a:r>
              <a:rPr lang="hr-HR" sz="1600" dirty="0" err="1" smtClean="0"/>
              <a:t>nukleoplazmatski</a:t>
            </a:r>
            <a:r>
              <a:rPr lang="hr-HR" sz="1600" dirty="0" smtClean="0"/>
              <a:t> </a:t>
            </a:r>
            <a:r>
              <a:rPr lang="hr-HR" sz="1600" dirty="0" err="1" smtClean="0"/>
              <a:t>adaptorski</a:t>
            </a:r>
            <a:r>
              <a:rPr lang="hr-HR" sz="1600" dirty="0" smtClean="0"/>
              <a:t> protein</a:t>
            </a:r>
          </a:p>
          <a:p>
            <a:r>
              <a:rPr lang="hr-HR" sz="1600" dirty="0" smtClean="0"/>
              <a:t>20.1 </a:t>
            </a:r>
            <a:r>
              <a:rPr lang="en-US" sz="1600" b="1" i="1" dirty="0" smtClean="0">
                <a:solidFill>
                  <a:srgbClr val="FF0000"/>
                </a:solidFill>
              </a:rPr>
              <a:t>CLU</a:t>
            </a:r>
            <a:r>
              <a:rPr lang="en-US" sz="1600" dirty="0" smtClean="0"/>
              <a:t> </a:t>
            </a:r>
            <a:r>
              <a:rPr lang="hr-HR" sz="1600" dirty="0" smtClean="0"/>
              <a:t>- kodira za </a:t>
            </a:r>
            <a:r>
              <a:rPr lang="hr-HR" sz="1600" dirty="0" err="1" smtClean="0"/>
              <a:t>apolipoprotein</a:t>
            </a:r>
            <a:r>
              <a:rPr lang="hr-HR" sz="1600" dirty="0" smtClean="0"/>
              <a:t> J</a:t>
            </a:r>
          </a:p>
          <a:p>
            <a:r>
              <a:rPr lang="hr-HR" sz="1600" dirty="0" smtClean="0"/>
              <a:t>18.8</a:t>
            </a:r>
            <a:r>
              <a:rPr lang="hr-HR" sz="1600" i="1" dirty="0" smtClean="0"/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ABCA7</a:t>
            </a:r>
            <a:r>
              <a:rPr lang="en-US" sz="1600" dirty="0" smtClean="0"/>
              <a:t> </a:t>
            </a:r>
            <a:r>
              <a:rPr lang="hr-HR" sz="1600" dirty="0" smtClean="0"/>
              <a:t>- kodira za protein koji se veže za </a:t>
            </a:r>
            <a:r>
              <a:rPr lang="hr-HR" sz="1600" dirty="0" err="1" smtClean="0"/>
              <a:t>adenozin</a:t>
            </a:r>
            <a:r>
              <a:rPr lang="hr-HR" sz="1600" dirty="0" smtClean="0"/>
              <a:t>-</a:t>
            </a:r>
            <a:r>
              <a:rPr lang="hr-HR" sz="1600" dirty="0" err="1" smtClean="0"/>
              <a:t>trifosfat</a:t>
            </a:r>
            <a:r>
              <a:rPr lang="hr-HR" sz="1600" dirty="0" smtClean="0"/>
              <a:t> (ATP)</a:t>
            </a:r>
          </a:p>
          <a:p>
            <a:r>
              <a:rPr lang="hr-HR" sz="1600" dirty="0" smtClean="0"/>
              <a:t>18.1 </a:t>
            </a:r>
            <a:r>
              <a:rPr lang="en-US" sz="1600" b="1" i="1" dirty="0" smtClean="0">
                <a:solidFill>
                  <a:srgbClr val="FF0000"/>
                </a:solidFill>
              </a:rPr>
              <a:t>CR1</a:t>
            </a:r>
            <a:r>
              <a:rPr lang="en-US" sz="1600" dirty="0" smtClean="0"/>
              <a:t> </a:t>
            </a:r>
            <a:r>
              <a:rPr lang="hr-HR" sz="1600" dirty="0" smtClean="0"/>
              <a:t>- kodira za komponentu receptora za komplement</a:t>
            </a:r>
          </a:p>
          <a:p>
            <a:r>
              <a:rPr lang="hr-HR" sz="1600" dirty="0" smtClean="0"/>
              <a:t>17.3 </a:t>
            </a:r>
            <a:r>
              <a:rPr lang="en-US" sz="1600" b="1" i="1" dirty="0" smtClean="0">
                <a:solidFill>
                  <a:srgbClr val="FF0000"/>
                </a:solidFill>
              </a:rPr>
              <a:t>PICALM</a:t>
            </a:r>
            <a:r>
              <a:rPr lang="en-US" sz="1600" dirty="0" smtClean="0"/>
              <a:t> </a:t>
            </a:r>
            <a:r>
              <a:rPr lang="hr-HR" sz="1600" dirty="0" smtClean="0"/>
              <a:t>- kodira za </a:t>
            </a:r>
            <a:r>
              <a:rPr lang="hr-HR" sz="1600" dirty="0" err="1" smtClean="0"/>
              <a:t>klatrinski</a:t>
            </a:r>
            <a:r>
              <a:rPr lang="hr-HR" sz="1600" dirty="0" smtClean="0"/>
              <a:t> protein koji se veže za </a:t>
            </a:r>
            <a:r>
              <a:rPr lang="hr-HR" sz="1600" dirty="0" err="1" smtClean="0"/>
              <a:t>fosfatidilinozitol</a:t>
            </a:r>
            <a:endParaRPr lang="hr-HR" sz="1600" dirty="0"/>
          </a:p>
          <a:p>
            <a:r>
              <a:rPr lang="hr-HR" sz="1600" dirty="0" smtClean="0"/>
              <a:t>8.7</a:t>
            </a:r>
            <a:r>
              <a:rPr lang="hr-HR" sz="1600" i="1" dirty="0" smtClean="0"/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MS4A6A</a:t>
            </a:r>
            <a:r>
              <a:rPr lang="hr-HR" sz="1600" i="1" dirty="0" smtClean="0"/>
              <a:t> </a:t>
            </a:r>
            <a:r>
              <a:rPr lang="hr-HR" sz="1600" dirty="0" smtClean="0"/>
              <a:t>- kodira za </a:t>
            </a:r>
            <a:r>
              <a:rPr lang="hr-HR" sz="1600" dirty="0" err="1" smtClean="0"/>
              <a:t>transmembranski</a:t>
            </a:r>
            <a:r>
              <a:rPr lang="hr-HR" sz="1600" dirty="0" smtClean="0"/>
              <a:t> protein </a:t>
            </a:r>
            <a:r>
              <a:rPr lang="hr-HR" sz="1600" dirty="0" err="1" smtClean="0"/>
              <a:t>hematopoetskih</a:t>
            </a:r>
            <a:r>
              <a:rPr lang="hr-HR" sz="1600" dirty="0" smtClean="0"/>
              <a:t> stanica</a:t>
            </a:r>
          </a:p>
          <a:p>
            <a:r>
              <a:rPr lang="hr-HR" sz="1600" dirty="0" smtClean="0"/>
              <a:t>7.7 </a:t>
            </a:r>
            <a:r>
              <a:rPr lang="en-US" sz="1600" b="1" i="1" dirty="0" smtClean="0">
                <a:solidFill>
                  <a:srgbClr val="FF0000"/>
                </a:solidFill>
              </a:rPr>
              <a:t>CD33</a:t>
            </a:r>
            <a:r>
              <a:rPr lang="en-US" sz="1600" dirty="0" smtClean="0"/>
              <a:t> </a:t>
            </a:r>
            <a:r>
              <a:rPr lang="hr-HR" sz="1600" dirty="0" smtClean="0"/>
              <a:t>- kodira za </a:t>
            </a:r>
            <a:r>
              <a:rPr lang="hr-HR" sz="1600" dirty="0" err="1" smtClean="0"/>
              <a:t>transmembranski</a:t>
            </a:r>
            <a:r>
              <a:rPr lang="hr-HR" sz="1600" dirty="0" smtClean="0"/>
              <a:t> receptor stanica </a:t>
            </a:r>
            <a:r>
              <a:rPr lang="hr-HR" sz="1600" dirty="0" err="1" smtClean="0"/>
              <a:t>mijeloidne</a:t>
            </a:r>
            <a:r>
              <a:rPr lang="hr-HR" sz="1600" dirty="0" smtClean="0"/>
              <a:t> linije</a:t>
            </a:r>
          </a:p>
          <a:p>
            <a:r>
              <a:rPr lang="hr-HR" sz="1600" dirty="0" smtClean="0"/>
              <a:t>6.9</a:t>
            </a:r>
            <a:r>
              <a:rPr lang="hr-HR" sz="1600" i="1" dirty="0" smtClean="0"/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MS4A4E</a:t>
            </a:r>
            <a:r>
              <a:rPr lang="en-US" sz="1600" dirty="0" smtClean="0"/>
              <a:t> </a:t>
            </a:r>
            <a:r>
              <a:rPr lang="hr-HR" sz="1600" dirty="0"/>
              <a:t>kodira za </a:t>
            </a:r>
            <a:r>
              <a:rPr lang="hr-HR" sz="1600" dirty="0" err="1"/>
              <a:t>transmembranski</a:t>
            </a:r>
            <a:r>
              <a:rPr lang="hr-HR" sz="1600" dirty="0"/>
              <a:t> protein </a:t>
            </a:r>
            <a:r>
              <a:rPr lang="hr-HR" sz="1600" dirty="0" err="1"/>
              <a:t>hematopoetskih</a:t>
            </a:r>
            <a:r>
              <a:rPr lang="hr-HR" sz="1600" dirty="0"/>
              <a:t> </a:t>
            </a:r>
            <a:r>
              <a:rPr lang="hr-HR" sz="1600" dirty="0" smtClean="0"/>
              <a:t>stanica</a:t>
            </a:r>
          </a:p>
          <a:p>
            <a:r>
              <a:rPr lang="hr-HR" sz="1600" dirty="0" smtClean="0"/>
              <a:t>6.6</a:t>
            </a:r>
            <a:r>
              <a:rPr lang="hr-HR" sz="1600" i="1" dirty="0" smtClean="0"/>
              <a:t> </a:t>
            </a:r>
            <a:r>
              <a:rPr lang="en-US" sz="1600" b="1" i="1" dirty="0" smtClean="0">
                <a:solidFill>
                  <a:srgbClr val="FF0000"/>
                </a:solidFill>
              </a:rPr>
              <a:t>CD2AP</a:t>
            </a:r>
            <a:r>
              <a:rPr lang="en-US" sz="1600" dirty="0" smtClean="0"/>
              <a:t> </a:t>
            </a:r>
            <a:r>
              <a:rPr lang="hr-HR" sz="1600" dirty="0" smtClean="0"/>
              <a:t>kodira za molekulu uključenu u regulaciju </a:t>
            </a:r>
            <a:r>
              <a:rPr lang="hr-HR" sz="1600" dirty="0" err="1" smtClean="0"/>
              <a:t>aktinskog</a:t>
            </a:r>
            <a:r>
              <a:rPr lang="hr-HR" sz="1600" dirty="0" smtClean="0"/>
              <a:t> </a:t>
            </a:r>
            <a:r>
              <a:rPr lang="hr-HR" sz="1600" dirty="0" err="1" smtClean="0"/>
              <a:t>citoskeleta</a:t>
            </a:r>
            <a:endParaRPr lang="hr-HR" sz="1600" dirty="0" smtClean="0"/>
          </a:p>
          <a:p>
            <a:endParaRPr lang="hr-HR" sz="1600" dirty="0" smtClean="0"/>
          </a:p>
          <a:p>
            <a:pPr marL="0" indent="0">
              <a:buNone/>
            </a:pPr>
            <a:r>
              <a:rPr lang="hr-HR" sz="1600" dirty="0" smtClean="0"/>
              <a:t>Ove godine otkrivena su još dva gena čije mutacije povećavaju rizik za obolijevanje od AB s kasnim početkom: </a:t>
            </a:r>
            <a:r>
              <a:rPr lang="hr-HR" sz="1600" dirty="0" smtClean="0">
                <a:sym typeface="Symbol"/>
              </a:rPr>
              <a:t></a:t>
            </a:r>
            <a:r>
              <a:rPr lang="en-US" sz="1600" b="1" i="1" dirty="0" smtClean="0">
                <a:solidFill>
                  <a:srgbClr val="FF0000"/>
                </a:solidFill>
              </a:rPr>
              <a:t>TREM2</a:t>
            </a:r>
            <a:r>
              <a:rPr lang="en-US" sz="1600" dirty="0" smtClean="0"/>
              <a:t> </a:t>
            </a:r>
            <a:r>
              <a:rPr lang="hr-HR" sz="1600" dirty="0" smtClean="0"/>
              <a:t>– kodira za receptor na </a:t>
            </a:r>
            <a:r>
              <a:rPr lang="hr-HR" sz="1600" dirty="0" err="1" smtClean="0"/>
              <a:t>mikroglija</a:t>
            </a:r>
            <a:r>
              <a:rPr lang="hr-HR" sz="1600" dirty="0" smtClean="0"/>
              <a:t> stanicama i </a:t>
            </a:r>
            <a:r>
              <a:rPr lang="hr-HR" sz="1600" dirty="0" smtClean="0">
                <a:sym typeface="Symbol"/>
              </a:rPr>
              <a:t></a:t>
            </a:r>
            <a:r>
              <a:rPr lang="en-US" sz="1600" b="1" i="1" dirty="0" smtClean="0">
                <a:solidFill>
                  <a:srgbClr val="FF0000"/>
                </a:solidFill>
              </a:rPr>
              <a:t>PLD3</a:t>
            </a:r>
            <a:r>
              <a:rPr lang="en-US" sz="1600" dirty="0" smtClean="0"/>
              <a:t> </a:t>
            </a:r>
            <a:r>
              <a:rPr lang="hr-HR" sz="1600" dirty="0" smtClean="0"/>
              <a:t>– kodira za receptor na </a:t>
            </a:r>
            <a:r>
              <a:rPr lang="hr-HR" sz="1600" dirty="0" err="1" smtClean="0"/>
              <a:t>lizosomima</a:t>
            </a:r>
            <a:endParaRPr lang="en-US" sz="16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err="1" smtClean="0"/>
              <a:t>Polimorfizmi</a:t>
            </a:r>
            <a:r>
              <a:rPr lang="hr-HR" dirty="0" smtClean="0"/>
              <a:t> gena koji povećavaju rizik za nastanak sporadične 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3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Hipotetski slijed događaja </a:t>
            </a:r>
            <a:r>
              <a:rPr lang="hr-HR" dirty="0" err="1" smtClean="0"/>
              <a:t>sAB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740419"/>
            <a:ext cx="7809098" cy="6117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577370" y="571349"/>
            <a:ext cx="25781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r-HR" dirty="0" err="1"/>
              <a:t>Trojanowski</a:t>
            </a:r>
            <a:r>
              <a:rPr lang="hr-HR" dirty="0"/>
              <a:t> et al., 2011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67944" y="256490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smtClean="0">
                <a:solidFill>
                  <a:srgbClr val="FF0000"/>
                </a:solidFill>
              </a:rPr>
              <a:t>CSF</a:t>
            </a:r>
            <a:r>
              <a:rPr lang="hr-HR" sz="1200" b="1" dirty="0" smtClean="0">
                <a:solidFill>
                  <a:srgbClr val="FF0000"/>
                </a:solidFill>
                <a:sym typeface="Symbol"/>
              </a:rPr>
              <a:t>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8213" y="1751991"/>
            <a:ext cx="89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 err="1" smtClean="0">
                <a:solidFill>
                  <a:srgbClr val="FF0000"/>
                </a:solidFill>
              </a:rPr>
              <a:t>pre</a:t>
            </a:r>
            <a:r>
              <a:rPr lang="hr-HR" sz="12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hr-HR" sz="1200" b="1" dirty="0" smtClean="0">
                <a:solidFill>
                  <a:srgbClr val="FF0000"/>
                </a:solidFill>
              </a:rPr>
              <a:t>NFT</a:t>
            </a:r>
            <a:r>
              <a:rPr lang="hr-HR" sz="1200" b="1" dirty="0" smtClean="0">
                <a:solidFill>
                  <a:srgbClr val="FF0000"/>
                </a:solidFill>
                <a:sym typeface="Symbol"/>
              </a:rPr>
              <a:t>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858218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Najraniji stadij </a:t>
            </a:r>
            <a:r>
              <a:rPr lang="hr-HR" dirty="0" err="1" smtClean="0"/>
              <a:t>neurofibrilarne</a:t>
            </a:r>
            <a:r>
              <a:rPr lang="hr-HR" dirty="0" smtClean="0"/>
              <a:t> degeneracije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2702"/>
            <a:ext cx="4240878" cy="6835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136" y="6551720"/>
            <a:ext cx="313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Šimić et al., </a:t>
            </a:r>
            <a:r>
              <a:rPr lang="hr-HR" dirty="0" err="1" smtClean="0"/>
              <a:t>Biomolecules</a:t>
            </a:r>
            <a:r>
              <a:rPr lang="hr-HR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2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Vizualiza</a:t>
            </a:r>
            <a:r>
              <a:rPr lang="hr-HR" sz="3200" dirty="0" err="1" smtClean="0"/>
              <a:t>ciija</a:t>
            </a:r>
            <a:r>
              <a:rPr lang="hr-HR" sz="3200" dirty="0" smtClean="0"/>
              <a:t> </a:t>
            </a:r>
            <a:r>
              <a:rPr lang="hr-HR" sz="3200" dirty="0" err="1" smtClean="0"/>
              <a:t>hiperfosforiliranih</a:t>
            </a:r>
            <a:r>
              <a:rPr lang="hr-HR" sz="3200" dirty="0" smtClean="0"/>
              <a:t> </a:t>
            </a:r>
            <a:r>
              <a:rPr lang="hr-HR" sz="3200" dirty="0" err="1" smtClean="0"/>
              <a:t>tau</a:t>
            </a:r>
            <a:r>
              <a:rPr lang="hr-HR" sz="3200" dirty="0" smtClean="0"/>
              <a:t> proteina pomoću </a:t>
            </a:r>
            <a:r>
              <a:rPr lang="en-US" sz="3200" dirty="0" smtClean="0"/>
              <a:t>AT8</a:t>
            </a:r>
            <a:r>
              <a:rPr lang="hr-HR" sz="3200" dirty="0" smtClean="0"/>
              <a:t> protutijela (</a:t>
            </a:r>
            <a:r>
              <a:rPr lang="hr-HR" sz="3200" dirty="0" err="1" smtClean="0"/>
              <a:t>epitop</a:t>
            </a:r>
            <a:r>
              <a:rPr lang="hr-HR" sz="3200" dirty="0" smtClean="0"/>
              <a:t> tau199/205/</a:t>
            </a:r>
            <a:r>
              <a:rPr lang="hr-HR" sz="3200" dirty="0" err="1" smtClean="0"/>
              <a:t>205</a:t>
            </a:r>
            <a:r>
              <a:rPr lang="hr-HR" sz="3200" dirty="0" smtClean="0"/>
              <a:t>)</a:t>
            </a:r>
            <a:endParaRPr lang="en-US" sz="3200" dirty="0" smtClean="0"/>
          </a:p>
        </p:txBody>
      </p:sp>
      <p:pic>
        <p:nvPicPr>
          <p:cNvPr id="15363" name="Picture 1" descr="Description: AT8 composite cle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393825"/>
            <a:ext cx="6810375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0" y="5229225"/>
            <a:ext cx="92519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sz="1600" u="sng" dirty="0" smtClean="0"/>
              <a:t>Najranije promjene koje je moguće detektirati</a:t>
            </a:r>
            <a:r>
              <a:rPr lang="en-US" sz="1600" dirty="0" smtClean="0"/>
              <a:t>: h</a:t>
            </a:r>
            <a:r>
              <a:rPr lang="hr-HR" sz="1600" dirty="0" smtClean="0"/>
              <a:t>i</a:t>
            </a:r>
            <a:r>
              <a:rPr lang="en-US" sz="1600" dirty="0" smtClean="0"/>
              <a:t>per</a:t>
            </a:r>
            <a:r>
              <a:rPr lang="hr-HR" sz="1600" dirty="0" err="1" smtClean="0"/>
              <a:t>fosforilirani</a:t>
            </a:r>
            <a:r>
              <a:rPr lang="hr-HR" sz="1600" dirty="0" smtClean="0"/>
              <a:t> </a:t>
            </a:r>
            <a:r>
              <a:rPr lang="hr-HR" sz="1600" dirty="0" err="1" smtClean="0"/>
              <a:t>tau</a:t>
            </a:r>
            <a:r>
              <a:rPr lang="hr-HR" sz="1600" dirty="0" smtClean="0"/>
              <a:t> proteini</a:t>
            </a:r>
            <a:r>
              <a:rPr lang="en-US" sz="1600" dirty="0" smtClean="0"/>
              <a:t> lo</a:t>
            </a:r>
            <a:r>
              <a:rPr lang="hr-HR" sz="1600" dirty="0" err="1" smtClean="0"/>
              <a:t>kalizirani</a:t>
            </a:r>
            <a:r>
              <a:rPr lang="hr-HR" sz="1600" dirty="0" smtClean="0"/>
              <a:t> u tijelu i </a:t>
            </a:r>
            <a:r>
              <a:rPr lang="hr-HR" sz="1600" dirty="0" err="1" smtClean="0"/>
              <a:t>dendritima</a:t>
            </a:r>
            <a:r>
              <a:rPr lang="hr-HR" sz="1600" dirty="0" smtClean="0"/>
              <a:t> stanica u izoliranim </a:t>
            </a:r>
            <a:r>
              <a:rPr lang="hr-HR" sz="1600" dirty="0" err="1" smtClean="0"/>
              <a:t>piramidnim</a:t>
            </a:r>
            <a:r>
              <a:rPr lang="hr-HR" sz="1600" dirty="0" smtClean="0"/>
              <a:t> neuronima </a:t>
            </a:r>
            <a:r>
              <a:rPr lang="hr-HR" sz="1600" dirty="0" err="1" smtClean="0"/>
              <a:t>transentorinalne</a:t>
            </a:r>
            <a:r>
              <a:rPr lang="hr-HR" sz="1600" dirty="0" smtClean="0"/>
              <a:t> moždane kore u kognitivno normalne osobe stare 59 godine </a:t>
            </a:r>
            <a:r>
              <a:rPr lang="hr-HR" sz="1600" dirty="0"/>
              <a:t>(</a:t>
            </a:r>
            <a:r>
              <a:rPr lang="hr-HR" sz="1600" b="1" dirty="0"/>
              <a:t>A</a:t>
            </a:r>
            <a:r>
              <a:rPr lang="hr-HR" sz="1600" dirty="0"/>
              <a:t> </a:t>
            </a:r>
            <a:r>
              <a:rPr lang="hr-HR" sz="1600" dirty="0" smtClean="0"/>
              <a:t>i </a:t>
            </a:r>
            <a:r>
              <a:rPr lang="hr-HR" sz="1600" b="1" dirty="0"/>
              <a:t>B</a:t>
            </a:r>
            <a:r>
              <a:rPr lang="hr-HR" sz="1600" dirty="0"/>
              <a:t>). </a:t>
            </a:r>
            <a:r>
              <a:rPr lang="hr-HR" sz="1600" dirty="0" smtClean="0"/>
              <a:t>Nije poznato mogu li te promjene biti reverzibilne</a:t>
            </a:r>
            <a:r>
              <a:rPr lang="en-US" sz="1600" dirty="0" smtClean="0"/>
              <a:t>.</a:t>
            </a:r>
            <a:r>
              <a:rPr lang="hr-HR" sz="1600" dirty="0" smtClean="0"/>
              <a:t> </a:t>
            </a:r>
            <a:r>
              <a:rPr lang="hr-HR" sz="1600" b="1" dirty="0"/>
              <a:t>C</a:t>
            </a:r>
            <a:r>
              <a:rPr lang="hr-HR" sz="1600" dirty="0"/>
              <a:t>. </a:t>
            </a:r>
            <a:r>
              <a:rPr lang="hr-HR" sz="1600" dirty="0" smtClean="0"/>
              <a:t>sljepoočna moždana kora </a:t>
            </a:r>
            <a:r>
              <a:rPr lang="en-US" sz="1600" dirty="0" smtClean="0"/>
              <a:t>73</a:t>
            </a:r>
            <a:r>
              <a:rPr lang="hr-HR" sz="1600" dirty="0" smtClean="0"/>
              <a:t> godine stare osobe koja je imala AB 7 godina. </a:t>
            </a:r>
            <a:r>
              <a:rPr lang="hr-HR" sz="1600" b="1" dirty="0"/>
              <a:t>D</a:t>
            </a:r>
            <a:r>
              <a:rPr lang="hr-HR" sz="1600" dirty="0"/>
              <a:t>. </a:t>
            </a:r>
            <a:r>
              <a:rPr lang="hr-HR" sz="1600" dirty="0" smtClean="0"/>
              <a:t>Tijela zrnatih stanica </a:t>
            </a:r>
            <a:r>
              <a:rPr lang="hr-HR" sz="1600" dirty="0" err="1" smtClean="0"/>
              <a:t>hipokampusa</a:t>
            </a:r>
            <a:r>
              <a:rPr lang="hr-HR" sz="1600" dirty="0" smtClean="0"/>
              <a:t> rijetko su AT8-pozitivna, čak i kod dugotrajne AB, budući da ove stanice ne izražavaju </a:t>
            </a:r>
            <a:r>
              <a:rPr lang="en-US" sz="1600" i="1" dirty="0" smtClean="0"/>
              <a:t>MAPT </a:t>
            </a:r>
            <a:r>
              <a:rPr lang="en-US" sz="1600" dirty="0" smtClean="0"/>
              <a:t>mRNA </a:t>
            </a:r>
            <a:r>
              <a:rPr lang="hr-HR" sz="1600" dirty="0" smtClean="0"/>
              <a:t>koja sadrži </a:t>
            </a:r>
            <a:r>
              <a:rPr lang="hr-HR" sz="1600" dirty="0" err="1" smtClean="0"/>
              <a:t>ekson</a:t>
            </a:r>
            <a:r>
              <a:rPr lang="hr-HR" sz="1600" dirty="0" smtClean="0"/>
              <a:t> 10 </a:t>
            </a:r>
            <a:r>
              <a:rPr lang="en-US" sz="1600" dirty="0" smtClean="0"/>
              <a:t>(</a:t>
            </a:r>
            <a:r>
              <a:rPr lang="en-US" sz="1600" dirty="0"/>
              <a:t>4R </a:t>
            </a:r>
            <a:r>
              <a:rPr lang="en-US" sz="1600" dirty="0" err="1" smtClean="0"/>
              <a:t>i</a:t>
            </a:r>
            <a:r>
              <a:rPr lang="hr-HR" sz="1600" dirty="0" smtClean="0"/>
              <a:t>z</a:t>
            </a:r>
            <a:r>
              <a:rPr lang="en-US" sz="1600" dirty="0" smtClean="0"/>
              <a:t>o</a:t>
            </a:r>
            <a:r>
              <a:rPr lang="hr-HR" sz="1600" dirty="0" smtClean="0"/>
              <a:t>-oblici</a:t>
            </a:r>
            <a:r>
              <a:rPr lang="en-US" sz="1600" dirty="0" smtClean="0"/>
              <a:t>),</a:t>
            </a:r>
            <a:r>
              <a:rPr lang="hr-HR" sz="1600" dirty="0" smtClean="0"/>
              <a:t> što je vjerojatni razlog njihove povećane otpornosti na </a:t>
            </a:r>
            <a:r>
              <a:rPr lang="hr-HR" sz="1600" dirty="0" err="1" smtClean="0"/>
              <a:t>neurofibrilarne</a:t>
            </a:r>
            <a:r>
              <a:rPr lang="hr-HR" sz="1600" dirty="0" smtClean="0"/>
              <a:t> promjene.</a:t>
            </a:r>
            <a:endParaRPr lang="en-US" sz="1600" dirty="0"/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7019925" y="4652963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b="1"/>
              <a:t>100 </a:t>
            </a:r>
            <a:r>
              <a:rPr lang="hr-HR" b="1">
                <a:sym typeface="Symbol" pitchFamily="18" charset="2"/>
              </a:rPr>
              <a:t>m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67720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81075"/>
          </a:xfrm>
        </p:spPr>
        <p:txBody>
          <a:bodyPr>
            <a:normAutofit fontScale="90000"/>
          </a:bodyPr>
          <a:lstStyle/>
          <a:p>
            <a:r>
              <a:rPr lang="hr-HR" sz="3600" dirty="0" smtClean="0"/>
              <a:t>Patologija </a:t>
            </a:r>
            <a:r>
              <a:rPr lang="hr-HR" sz="3600" dirty="0" err="1" smtClean="0"/>
              <a:t>tau</a:t>
            </a:r>
            <a:r>
              <a:rPr lang="hr-HR" sz="3600" dirty="0" smtClean="0"/>
              <a:t> proteina</a:t>
            </a:r>
            <a:br>
              <a:rPr lang="hr-HR" sz="3600" dirty="0" smtClean="0"/>
            </a:br>
            <a:r>
              <a:rPr lang="hr-HR" sz="3600" dirty="0" smtClean="0"/>
              <a:t>(</a:t>
            </a:r>
            <a:r>
              <a:rPr lang="hr-HR" sz="3600" dirty="0" err="1" smtClean="0"/>
              <a:t>neurofibrilarna</a:t>
            </a:r>
            <a:r>
              <a:rPr lang="hr-HR" sz="3600" dirty="0" smtClean="0"/>
              <a:t> degeneracija)</a:t>
            </a:r>
            <a:endParaRPr lang="en-US" sz="3600" dirty="0" smtClean="0"/>
          </a:p>
        </p:txBody>
      </p:sp>
      <p:pic>
        <p:nvPicPr>
          <p:cNvPr id="13315" name="Picture 1" descr="Description: NFD tagged scale 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216025"/>
            <a:ext cx="4186238" cy="5165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4716463" y="1412776"/>
            <a:ext cx="4194175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 err="1" smtClean="0"/>
              <a:t>Neurofibril</a:t>
            </a:r>
            <a:r>
              <a:rPr lang="hr-HR" sz="1600" dirty="0" err="1" smtClean="0"/>
              <a:t>arne</a:t>
            </a:r>
            <a:r>
              <a:rPr lang="hr-HR" sz="1600" dirty="0" smtClean="0"/>
              <a:t> promjene u </a:t>
            </a:r>
            <a:r>
              <a:rPr lang="hr-HR" sz="1600" dirty="0" err="1" smtClean="0"/>
              <a:t>sAB</a:t>
            </a:r>
            <a:r>
              <a:rPr lang="hr-HR" sz="1600" dirty="0" smtClean="0"/>
              <a:t>.</a:t>
            </a:r>
            <a:r>
              <a:rPr lang="en-US" sz="1600" dirty="0" smtClean="0"/>
              <a:t> </a:t>
            </a:r>
            <a:r>
              <a:rPr lang="en-US" sz="1600" dirty="0" err="1" smtClean="0"/>
              <a:t>Modifi</a:t>
            </a:r>
            <a:r>
              <a:rPr lang="hr-HR" sz="1600" dirty="0" err="1" smtClean="0"/>
              <a:t>cirano</a:t>
            </a:r>
            <a:r>
              <a:rPr lang="hr-HR" sz="1600" dirty="0" smtClean="0"/>
              <a:t> srebrno bojanje CA1 područja </a:t>
            </a:r>
            <a:r>
              <a:rPr lang="hr-HR" sz="1600" dirty="0" err="1" smtClean="0"/>
              <a:t>hipokampusa</a:t>
            </a:r>
            <a:r>
              <a:rPr lang="hr-HR" sz="1600" dirty="0" smtClean="0"/>
              <a:t> u osobe umrle od AB.</a:t>
            </a: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rgbClr val="FF0000"/>
                </a:solidFill>
              </a:rPr>
              <a:t>NP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err="1" smtClean="0"/>
              <a:t>neuriti</a:t>
            </a:r>
            <a:r>
              <a:rPr lang="hr-HR" sz="1600" dirty="0" err="1" smtClean="0"/>
              <a:t>čki</a:t>
            </a:r>
            <a:r>
              <a:rPr lang="hr-HR" sz="1600" dirty="0" smtClean="0"/>
              <a:t> </a:t>
            </a:r>
            <a:r>
              <a:rPr lang="hr-HR" sz="1600" dirty="0" err="1" smtClean="0"/>
              <a:t>plak</a:t>
            </a:r>
            <a:r>
              <a:rPr lang="hr-HR" sz="1600" dirty="0" smtClean="0"/>
              <a:t>.</a:t>
            </a:r>
          </a:p>
          <a:p>
            <a:pPr eaLnBrk="1" hangingPunct="1"/>
            <a:endParaRPr lang="en-US" sz="1600" dirty="0"/>
          </a:p>
          <a:p>
            <a:pPr eaLnBrk="1" hangingPunct="1"/>
            <a:r>
              <a:rPr lang="hr-HR" sz="1600" dirty="0" smtClean="0"/>
              <a:t>Brojevi označavaju skupine odnosno „klase” </a:t>
            </a:r>
            <a:r>
              <a:rPr lang="hr-HR" sz="1600" dirty="0" err="1" smtClean="0"/>
              <a:t>neurofibrilarnih</a:t>
            </a:r>
            <a:r>
              <a:rPr lang="hr-HR" sz="1600" dirty="0" smtClean="0"/>
              <a:t> promjena neurona</a:t>
            </a:r>
            <a:r>
              <a:rPr lang="en-US" sz="1600" dirty="0" smtClean="0"/>
              <a:t>, </a:t>
            </a:r>
            <a:r>
              <a:rPr lang="hr-HR" sz="1600" dirty="0" smtClean="0"/>
              <a:t>kako ih je opisao i definirao </a:t>
            </a:r>
            <a:r>
              <a:rPr lang="hr-HR" sz="1600" dirty="0" err="1" smtClean="0"/>
              <a:t>Braak</a:t>
            </a:r>
            <a:r>
              <a:rPr lang="hr-HR" sz="1600" dirty="0" smtClean="0"/>
              <a:t> sa suradnicima </a:t>
            </a:r>
            <a:r>
              <a:rPr lang="en-US" sz="1600" dirty="0" smtClean="0"/>
              <a:t>1994:</a:t>
            </a:r>
            <a:endParaRPr lang="hr-HR" sz="1600" dirty="0" smtClean="0"/>
          </a:p>
          <a:p>
            <a:pPr eaLnBrk="1" hangingPunct="1"/>
            <a:endParaRPr lang="hr-HR" sz="1600" dirty="0"/>
          </a:p>
          <a:p>
            <a:pPr eaLnBrk="1" hangingPunct="1"/>
            <a:r>
              <a:rPr lang="en-US" sz="1600" b="1" dirty="0">
                <a:solidFill>
                  <a:srgbClr val="FF0000"/>
                </a:solidFill>
              </a:rPr>
              <a:t>2</a:t>
            </a:r>
            <a:r>
              <a:rPr lang="en-US" sz="1600" dirty="0"/>
              <a:t> = </a:t>
            </a:r>
            <a:r>
              <a:rPr lang="hr-HR" sz="1600" dirty="0" smtClean="0"/>
              <a:t>rane </a:t>
            </a:r>
            <a:r>
              <a:rPr lang="hr-HR" sz="1600" dirty="0" err="1" smtClean="0"/>
              <a:t>argirofilne</a:t>
            </a:r>
            <a:r>
              <a:rPr lang="hr-HR" sz="1600" dirty="0" smtClean="0"/>
              <a:t> </a:t>
            </a:r>
            <a:r>
              <a:rPr lang="hr-HR" sz="1600" dirty="0" err="1" smtClean="0"/>
              <a:t>inkluzije</a:t>
            </a:r>
            <a:r>
              <a:rPr lang="hr-HR" sz="1600" dirty="0" smtClean="0"/>
              <a:t> u tijelu neurona</a:t>
            </a:r>
            <a:r>
              <a:rPr lang="en-US" sz="1600" dirty="0" smtClean="0"/>
              <a:t>,</a:t>
            </a:r>
            <a:endParaRPr lang="hr-HR" sz="1600" dirty="0" smtClean="0"/>
          </a:p>
          <a:p>
            <a:pPr eaLnBrk="1" hangingPunct="1"/>
            <a:endParaRPr lang="hr-HR" sz="1600" dirty="0"/>
          </a:p>
          <a:p>
            <a:pPr eaLnBrk="1" hangingPunct="1"/>
            <a:r>
              <a:rPr lang="en-US" sz="1600" b="1" dirty="0">
                <a:solidFill>
                  <a:srgbClr val="FF0000"/>
                </a:solidFill>
              </a:rPr>
              <a:t>3</a:t>
            </a:r>
            <a:r>
              <a:rPr lang="en-US" sz="1600" dirty="0"/>
              <a:t> = </a:t>
            </a:r>
            <a:r>
              <a:rPr lang="en-US" sz="1600" dirty="0" smtClean="0"/>
              <a:t>t</a:t>
            </a:r>
            <a:r>
              <a:rPr lang="hr-HR" sz="1600" dirty="0" err="1" smtClean="0"/>
              <a:t>ipični</a:t>
            </a:r>
            <a:r>
              <a:rPr lang="hr-HR" sz="1600" dirty="0" smtClean="0"/>
              <a:t> razvijeni NFT (</a:t>
            </a:r>
            <a:r>
              <a:rPr lang="hr-HR" sz="1600" dirty="0" err="1" smtClean="0"/>
              <a:t>neurofibrilarni</a:t>
            </a:r>
            <a:r>
              <a:rPr lang="hr-HR" sz="1600" dirty="0" smtClean="0"/>
              <a:t> snopić)</a:t>
            </a:r>
            <a:r>
              <a:rPr lang="en-US" sz="1600" dirty="0" smtClean="0"/>
              <a:t>, </a:t>
            </a:r>
            <a:r>
              <a:rPr lang="hr-HR" sz="1600" dirty="0" smtClean="0"/>
              <a:t>gdje </a:t>
            </a:r>
            <a:r>
              <a:rPr lang="hr-HR" sz="1600" dirty="0" err="1" smtClean="0"/>
              <a:t>filamenti</a:t>
            </a:r>
            <a:r>
              <a:rPr lang="hr-HR" sz="1600" dirty="0" smtClean="0"/>
              <a:t> </a:t>
            </a:r>
            <a:r>
              <a:rPr lang="hr-HR" sz="1600" dirty="0" err="1" smtClean="0"/>
              <a:t>tau</a:t>
            </a:r>
            <a:r>
              <a:rPr lang="hr-HR" sz="1600" dirty="0" smtClean="0"/>
              <a:t> proteina zauzimaju gotovo cijelu citoplazmu neurona i stoga poprimaju oblik neurona</a:t>
            </a:r>
            <a:r>
              <a:rPr lang="en-US" sz="1600" dirty="0" smtClean="0"/>
              <a:t> (</a:t>
            </a:r>
            <a:r>
              <a:rPr lang="hr-HR" sz="1600" dirty="0" smtClean="0"/>
              <a:t>u slučaju </a:t>
            </a:r>
            <a:r>
              <a:rPr lang="hr-HR" sz="1600" dirty="0" err="1" smtClean="0"/>
              <a:t>piramidnih</a:t>
            </a:r>
            <a:r>
              <a:rPr lang="hr-HR" sz="1600" dirty="0" smtClean="0"/>
              <a:t> neurona oblik </a:t>
            </a:r>
            <a:r>
              <a:rPr lang="en-US" sz="1600" dirty="0" smtClean="0"/>
              <a:t>„</a:t>
            </a:r>
            <a:r>
              <a:rPr lang="hr-HR" sz="1600" dirty="0" err="1" smtClean="0"/>
              <a:t>plamička</a:t>
            </a:r>
            <a:r>
              <a:rPr lang="en-US" sz="1600" dirty="0" smtClean="0"/>
              <a:t>“),</a:t>
            </a:r>
            <a:endParaRPr lang="hr-HR" sz="1600" dirty="0"/>
          </a:p>
          <a:p>
            <a:pPr eaLnBrk="1" hangingPunct="1"/>
            <a:endParaRPr lang="hr-HR" sz="1600" b="1" dirty="0" smtClean="0"/>
          </a:p>
          <a:p>
            <a:pPr eaLnBrk="1" hangingPunct="1"/>
            <a:r>
              <a:rPr lang="en-US" sz="1600" b="1" dirty="0" smtClean="0">
                <a:solidFill>
                  <a:srgbClr val="FF0000"/>
                </a:solidFill>
              </a:rPr>
              <a:t>4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hr-HR" sz="1600" dirty="0" smtClean="0"/>
              <a:t>rani </a:t>
            </a:r>
            <a:r>
              <a:rPr lang="hr-HR" sz="1600" dirty="0" err="1" smtClean="0"/>
              <a:t>izvanstanični</a:t>
            </a:r>
            <a:r>
              <a:rPr lang="hr-HR" sz="1600" dirty="0" smtClean="0"/>
              <a:t> </a:t>
            </a:r>
            <a:r>
              <a:rPr lang="en-US" sz="1600" dirty="0" smtClean="0"/>
              <a:t>NFT,</a:t>
            </a:r>
            <a:endParaRPr lang="hr-HR" sz="1600" dirty="0"/>
          </a:p>
          <a:p>
            <a:pPr eaLnBrk="1" hangingPunct="1"/>
            <a:endParaRPr lang="hr-HR" sz="1600" b="1" dirty="0" smtClean="0"/>
          </a:p>
          <a:p>
            <a:pPr eaLnBrk="1" hangingPunct="1"/>
            <a:r>
              <a:rPr lang="en-US" sz="1600" b="1" dirty="0" smtClean="0">
                <a:solidFill>
                  <a:srgbClr val="FF0000"/>
                </a:solidFill>
              </a:rPr>
              <a:t>5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hr-HR" sz="1600" dirty="0" smtClean="0"/>
              <a:t>kasni </a:t>
            </a:r>
            <a:r>
              <a:rPr lang="hr-HR" sz="1600" dirty="0" err="1" smtClean="0"/>
              <a:t>izvanstanični</a:t>
            </a:r>
            <a:r>
              <a:rPr lang="hr-HR" sz="1600" dirty="0" smtClean="0"/>
              <a:t> NFT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3425825" y="5940425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hr-HR" b="1"/>
              <a:t>100 </a:t>
            </a:r>
            <a:r>
              <a:rPr lang="hr-HR" b="1">
                <a:sym typeface="Symbol" pitchFamily="18" charset="2"/>
              </a:rPr>
              <a:t>m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3523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3080</TotalTime>
  <Words>2292</Words>
  <Application>Microsoft Office PowerPoint</Application>
  <PresentationFormat>On-screen Show (4:3)</PresentationFormat>
  <Paragraphs>248</Paragraphs>
  <Slides>27</Slides>
  <Notes>5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3_Office Theme</vt:lpstr>
      <vt:lpstr>Strategija ranog otkrivanja Alzheimerove bolesti  </vt:lpstr>
      <vt:lpstr>Oblici Alzheimerove bolesti</vt:lpstr>
      <vt:lpstr>PowerPoint Presentation</vt:lpstr>
      <vt:lpstr>Mutacije koje uzrokuju obiteljsku AB</vt:lpstr>
      <vt:lpstr>Polimorfizmi gena koji povećavaju rizik za nastanak sporadične AB</vt:lpstr>
      <vt:lpstr>Hipotetski slijed događaja sAB</vt:lpstr>
      <vt:lpstr>Najraniji stadij neurofibrilarne degeneracije</vt:lpstr>
      <vt:lpstr>Vizualizaciija hiperfosforiliranih tau proteina pomoću AT8 protutijela (epitop tau199/205/205)</vt:lpstr>
      <vt:lpstr>Patologija tau proteina (neurofibrilarna degeneracija)</vt:lpstr>
      <vt:lpstr>PowerPoint Presentation</vt:lpstr>
      <vt:lpstr>Najranije NF promjene u dorzalnoj raphe jezgri</vt:lpstr>
      <vt:lpstr>Strategija ranog otkrivanja AB</vt:lpstr>
      <vt:lpstr>PowerPoint Presentation</vt:lpstr>
      <vt:lpstr>Glavni parametri validacije nekog biološkog biljega su njegova: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PIB PET (prikaz A in vivo) i PBB3 (prikaz NFT in vivo)</vt:lpstr>
      <vt:lpstr>PowerPoint Presentation</vt:lpstr>
      <vt:lpstr>PowerPoint Presentation</vt:lpstr>
      <vt:lpstr>18FDG PET AB-temporoparijetalni hipometabolizam</vt:lpstr>
      <vt:lpstr>U skoroj budućnosti</vt:lpstr>
      <vt:lpstr>PowerPoint Presentation</vt:lpstr>
      <vt:lpstr> Hvala na pažnji!</vt:lpstr>
    </vt:vector>
  </TitlesOfParts>
  <Company>HIIM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Goran Simic</dc:creator>
  <cp:lastModifiedBy>Goran Simic</cp:lastModifiedBy>
  <cp:revision>165</cp:revision>
  <dcterms:created xsi:type="dcterms:W3CDTF">2013-04-22T07:38:07Z</dcterms:created>
  <dcterms:modified xsi:type="dcterms:W3CDTF">2015-12-07T07:32:26Z</dcterms:modified>
</cp:coreProperties>
</file>