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75" r:id="rId2"/>
    <p:sldId id="476" r:id="rId3"/>
    <p:sldId id="490" r:id="rId4"/>
    <p:sldId id="484" r:id="rId5"/>
    <p:sldId id="492" r:id="rId6"/>
    <p:sldId id="482" r:id="rId7"/>
    <p:sldId id="480" r:id="rId8"/>
    <p:sldId id="481" r:id="rId9"/>
    <p:sldId id="491" r:id="rId10"/>
    <p:sldId id="477" r:id="rId11"/>
    <p:sldId id="493" r:id="rId12"/>
    <p:sldId id="494" r:id="rId13"/>
    <p:sldId id="478" r:id="rId14"/>
    <p:sldId id="485" r:id="rId15"/>
    <p:sldId id="489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9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2" autoAdjust="0"/>
    <p:restoredTop sz="94023" autoAdjust="0"/>
  </p:normalViewPr>
  <p:slideViewPr>
    <p:cSldViewPr snapToGrid="0" showGuides="1">
      <p:cViewPr>
        <p:scale>
          <a:sx n="60" d="100"/>
          <a:sy n="60" d="100"/>
        </p:scale>
        <p:origin x="-1480" y="-216"/>
      </p:cViewPr>
      <p:guideLst>
        <p:guide orient="horz" pos="2166"/>
        <p:guide pos="2880"/>
      </p:guideLst>
    </p:cSldViewPr>
  </p:slideViewPr>
  <p:outlineViewPr>
    <p:cViewPr>
      <p:scale>
        <a:sx n="33" d="100"/>
        <a:sy n="33" d="100"/>
      </p:scale>
      <p:origin x="0" y="10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29991-DE3C-4DDD-82FE-4139C6EA70A6}" type="datetimeFigureOut">
              <a:rPr lang="hr-HR" smtClean="0"/>
              <a:pPr/>
              <a:t>10.11.2016.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091CF-E091-4862-B37A-6A9E54BBF7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279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299320"/>
            <a:ext cx="7560840" cy="1470025"/>
          </a:xfrm>
          <a:ln w="3175">
            <a:noFill/>
          </a:ln>
        </p:spPr>
        <p:txBody>
          <a:bodyPr/>
          <a:lstStyle>
            <a:lvl1pPr algn="ctr">
              <a:defRPr b="1">
                <a:solidFill>
                  <a:srgbClr val="2D7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27512"/>
            <a:ext cx="6400800" cy="13457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1E9C-A28D-4544-9EE3-6C3A4B379DD0}" type="datetimeFigureOut">
              <a:rPr lang="hr-HR" smtClean="0"/>
              <a:pPr/>
              <a:t>10.11.2016.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3F45-7EF4-4662-8B13-2FC0D4E5E140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10556" y="196739"/>
            <a:ext cx="5381724" cy="113213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182"/>
          <a:stretch/>
        </p:blipFill>
        <p:spPr bwMode="auto">
          <a:xfrm>
            <a:off x="2226028" y="6259652"/>
            <a:ext cx="4691944" cy="50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1E9C-A28D-4544-9EE3-6C3A4B379DD0}" type="datetimeFigureOut">
              <a:rPr lang="hr-HR" smtClean="0"/>
              <a:pPr/>
              <a:t>10.11.2016.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3F45-7EF4-4662-8B13-2FC0D4E5E1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1E9C-A28D-4544-9EE3-6C3A4B379DD0}" type="datetimeFigureOut">
              <a:rPr lang="hr-HR" smtClean="0"/>
              <a:pPr/>
              <a:t>10.11.2016.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3F45-7EF4-4662-8B13-2FC0D4E5E1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1E9C-A28D-4544-9EE3-6C3A4B379DD0}" type="datetimeFigureOut">
              <a:rPr lang="hr-HR" smtClean="0"/>
              <a:pPr/>
              <a:t>10.11.2016.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3F45-7EF4-4662-8B13-2FC0D4E5E1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1E9C-A28D-4544-9EE3-6C3A4B379DD0}" type="datetimeFigureOut">
              <a:rPr lang="hr-HR" smtClean="0"/>
              <a:pPr/>
              <a:t>10.11.2016.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3F45-7EF4-4662-8B13-2FC0D4E5E1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1E9C-A28D-4544-9EE3-6C3A4B379DD0}" type="datetimeFigureOut">
              <a:rPr lang="hr-HR" smtClean="0"/>
              <a:pPr/>
              <a:t>10.11.2016.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3F45-7EF4-4662-8B13-2FC0D4E5E1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1E9C-A28D-4544-9EE3-6C3A4B379DD0}" type="datetimeFigureOut">
              <a:rPr lang="hr-HR" smtClean="0"/>
              <a:pPr/>
              <a:t>10.11.2016.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3F45-7EF4-4662-8B13-2FC0D4E5E1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1E9C-A28D-4544-9EE3-6C3A4B379DD0}" type="datetimeFigureOut">
              <a:rPr lang="hr-HR" smtClean="0"/>
              <a:pPr/>
              <a:t>10.11.2016.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3F45-7EF4-4662-8B13-2FC0D4E5E1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1E9C-A28D-4544-9EE3-6C3A4B379DD0}" type="datetimeFigureOut">
              <a:rPr lang="hr-HR" smtClean="0"/>
              <a:pPr/>
              <a:t>10.11.2016.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3F45-7EF4-4662-8B13-2FC0D4E5E1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1E9C-A28D-4544-9EE3-6C3A4B379DD0}" type="datetimeFigureOut">
              <a:rPr lang="hr-HR" smtClean="0"/>
              <a:pPr/>
              <a:t>10.11.2016.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3F45-7EF4-4662-8B13-2FC0D4E5E1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1E9C-A28D-4544-9EE3-6C3A4B379DD0}" type="datetimeFigureOut">
              <a:rPr lang="hr-HR" smtClean="0"/>
              <a:pPr/>
              <a:t>10.11.2016.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3F45-7EF4-4662-8B13-2FC0D4E5E1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57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600200"/>
            <a:ext cx="79312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568" y="6356350"/>
            <a:ext cx="1907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E1E9C-A28D-4544-9EE3-6C3A4B379DD0}" type="datetimeFigureOut">
              <a:rPr lang="hr-HR" smtClean="0"/>
              <a:pPr/>
              <a:t>10.11.2016.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3F45-7EF4-4662-8B13-2FC0D4E5E140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36296" y="6359973"/>
            <a:ext cx="1491345" cy="313728"/>
          </a:xfrm>
          <a:prstGeom prst="rect">
            <a:avLst/>
          </a:prstGeom>
          <a:noFill/>
        </p:spPr>
      </p:pic>
      <p:pic>
        <p:nvPicPr>
          <p:cNvPr id="1026" name="Picture 2" descr="D:\01 Tom Doc's\01 JOBS\HUAB\17 Konferencija\_Web\Logo Edukal 2015\Edukal-glava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496" y="548680"/>
            <a:ext cx="514974" cy="6216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itec.eu/ceitec-mu/applied-neuroscience/rg3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msaugusta.com/how-does-tms-therapy-work-in-treating-depression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859" y="1804226"/>
            <a:ext cx="7560840" cy="147002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Možemo</a:t>
            </a:r>
            <a:r>
              <a:rPr lang="en-US" dirty="0"/>
              <a:t> li </a:t>
            </a:r>
            <a:r>
              <a:rPr lang="hr-HR" dirty="0" err="1" smtClean="0"/>
              <a:t>transkranijskom</a:t>
            </a:r>
            <a:r>
              <a:rPr lang="hr-HR" dirty="0" smtClean="0"/>
              <a:t> magnetskom stimulacijom</a:t>
            </a:r>
            <a:r>
              <a:rPr lang="en-US" dirty="0" smtClean="0"/>
              <a:t> </a:t>
            </a:r>
            <a:r>
              <a:rPr lang="en-US" dirty="0" err="1"/>
              <a:t>liječiti</a:t>
            </a:r>
            <a:r>
              <a:rPr lang="en-US" dirty="0"/>
              <a:t> </a:t>
            </a:r>
            <a:r>
              <a:rPr lang="en-US" dirty="0" err="1"/>
              <a:t>Alzheimerovu</a:t>
            </a:r>
            <a:r>
              <a:rPr lang="en-US" dirty="0"/>
              <a:t> </a:t>
            </a:r>
            <a:r>
              <a:rPr lang="en-US" dirty="0" err="1"/>
              <a:t>bolest</a:t>
            </a:r>
            <a:r>
              <a:rPr lang="en-US" dirty="0"/>
              <a:t>?</a:t>
            </a:r>
            <a:endParaRPr lang="hr-H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23547" y="4027511"/>
            <a:ext cx="6400800" cy="201623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r-HR" sz="1800" b="1" dirty="0">
                <a:latin typeface="+mj-lt"/>
              </a:rPr>
              <a:t>Prof. dr. sc. Goran </a:t>
            </a:r>
            <a:r>
              <a:rPr lang="hr-HR" sz="1800" b="1" dirty="0" smtClean="0">
                <a:latin typeface="+mj-lt"/>
              </a:rPr>
              <a:t>Šimić</a:t>
            </a:r>
            <a:r>
              <a:rPr lang="en-US" sz="1800" b="1" dirty="0" smtClean="0">
                <a:latin typeface="+mj-lt"/>
              </a:rPr>
              <a:t> </a:t>
            </a:r>
            <a:r>
              <a:rPr lang="hr-HR" sz="1800" b="1" dirty="0">
                <a:latin typeface="+mj-lt"/>
              </a:rPr>
              <a:t>dr. med.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latin typeface="+mj-lt"/>
              </a:rPr>
              <a:t/>
            </a:r>
            <a:br>
              <a:rPr lang="en-US" sz="1400" b="1" dirty="0">
                <a:latin typeface="+mj-lt"/>
              </a:rPr>
            </a:br>
            <a:r>
              <a:rPr lang="hr-HR" sz="1600" b="1" dirty="0">
                <a:latin typeface="+mj-lt"/>
              </a:rPr>
              <a:t>Redoviti profesor </a:t>
            </a:r>
            <a:r>
              <a:rPr lang="hr-HR" sz="1600" b="1" dirty="0" err="1">
                <a:latin typeface="+mj-lt"/>
              </a:rPr>
              <a:t>neuroznanosti</a:t>
            </a:r>
            <a:r>
              <a:rPr lang="hr-HR" sz="1600" b="1" dirty="0">
                <a:latin typeface="+mj-lt"/>
              </a:rPr>
              <a:t> i </a:t>
            </a:r>
            <a:r>
              <a:rPr lang="hr-HR" sz="1600" b="1" dirty="0" smtClean="0">
                <a:latin typeface="+mj-lt"/>
              </a:rPr>
              <a:t>anatomije u trajnom zvanju</a:t>
            </a:r>
            <a:endParaRPr lang="hr-HR" sz="1600" b="1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hr-HR" sz="1600" b="1" dirty="0" smtClean="0">
                <a:latin typeface="+mj-lt"/>
              </a:rPr>
              <a:t>Zavod </a:t>
            </a:r>
            <a:r>
              <a:rPr lang="hr-HR" sz="1600" b="1" dirty="0">
                <a:latin typeface="+mj-lt"/>
              </a:rPr>
              <a:t>za </a:t>
            </a:r>
            <a:r>
              <a:rPr lang="hr-HR" sz="1600" b="1" dirty="0" err="1">
                <a:latin typeface="+mj-lt"/>
              </a:rPr>
              <a:t>neuroznanost</a:t>
            </a:r>
            <a:endParaRPr lang="hr-HR" sz="1600" b="1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hr-HR" sz="1600" b="1" dirty="0">
                <a:latin typeface="+mj-lt"/>
              </a:rPr>
              <a:t>Hrvatski institut za istraživanje mozga, </a:t>
            </a:r>
            <a:r>
              <a:rPr lang="hr-HR" sz="1600" b="1" dirty="0" err="1">
                <a:latin typeface="+mj-lt"/>
              </a:rPr>
              <a:t>Šalata</a:t>
            </a:r>
            <a:r>
              <a:rPr lang="hr-HR" sz="1600" b="1" dirty="0">
                <a:latin typeface="+mj-lt"/>
              </a:rPr>
              <a:t> 12</a:t>
            </a:r>
          </a:p>
          <a:p>
            <a:pPr>
              <a:lnSpc>
                <a:spcPct val="120000"/>
              </a:lnSpc>
            </a:pPr>
            <a:r>
              <a:rPr lang="hr-HR" sz="1600" b="1" dirty="0">
                <a:latin typeface="+mj-lt"/>
              </a:rPr>
              <a:t>Medicinski fakultet Sveučilišta u Zagrebu</a:t>
            </a:r>
          </a:p>
          <a:p>
            <a:pPr>
              <a:lnSpc>
                <a:spcPct val="120000"/>
              </a:lnSpc>
            </a:pPr>
            <a:r>
              <a:rPr lang="hr-HR" sz="1600" b="1" dirty="0" smtClean="0">
                <a:latin typeface="+mj-lt"/>
              </a:rPr>
              <a:t>Zagreb </a:t>
            </a:r>
            <a:r>
              <a:rPr lang="hr-HR" sz="1600" b="1" dirty="0">
                <a:latin typeface="+mj-lt"/>
              </a:rPr>
              <a:t>10000, </a:t>
            </a:r>
            <a:r>
              <a:rPr lang="hr-HR" sz="1600" b="1" dirty="0" smtClean="0">
                <a:latin typeface="+mj-lt"/>
              </a:rPr>
              <a:t>Republika Hrvatska</a:t>
            </a:r>
            <a:endParaRPr lang="hr-HR" sz="16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919" y="4634440"/>
            <a:ext cx="151447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56" y="2925978"/>
            <a:ext cx="11255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" y="5132915"/>
            <a:ext cx="13335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066756" y="4233670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dirty="0">
                <a:latin typeface="+mj-lt"/>
              </a:rPr>
              <a:t>Hrvatska zaklada za znanost</a:t>
            </a:r>
          </a:p>
          <a:p>
            <a:r>
              <a:rPr lang="hr-HR" sz="1000" b="1" dirty="0">
                <a:latin typeface="+mj-lt"/>
              </a:rPr>
              <a:t>Projekt </a:t>
            </a:r>
            <a:r>
              <a:rPr lang="hr-HR" sz="1000" b="1" dirty="0" smtClean="0">
                <a:latin typeface="+mj-lt"/>
              </a:rPr>
              <a:t>IP-2014-09-9730 (2015-2019)</a:t>
            </a:r>
            <a:endParaRPr lang="hr-HR" sz="1000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356" y="3156537"/>
            <a:ext cx="94456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Goran Simic\Desktop\Mef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56" y="3175587"/>
            <a:ext cx="9144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" y="4083399"/>
            <a:ext cx="9429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7154069" y="5880627"/>
            <a:ext cx="2046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dirty="0">
                <a:latin typeface="+mj-lt"/>
              </a:rPr>
              <a:t> </a:t>
            </a:r>
            <a:r>
              <a:rPr lang="hr-HR" sz="1000" b="1" dirty="0" err="1">
                <a:latin typeface="+mj-lt"/>
              </a:rPr>
              <a:t>Croatian</a:t>
            </a:r>
            <a:r>
              <a:rPr lang="hr-HR" sz="1000" b="1" dirty="0">
                <a:latin typeface="+mj-lt"/>
              </a:rPr>
              <a:t> Science </a:t>
            </a:r>
            <a:r>
              <a:rPr lang="hr-HR" sz="1000" b="1" dirty="0" err="1">
                <a:latin typeface="+mj-lt"/>
              </a:rPr>
              <a:t>Foundation</a:t>
            </a:r>
            <a:endParaRPr lang="hr-HR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41052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539" y="-1820"/>
            <a:ext cx="7931224" cy="1143000"/>
          </a:xfrm>
        </p:spPr>
        <p:txBody>
          <a:bodyPr/>
          <a:lstStyle/>
          <a:p>
            <a:r>
              <a:rPr lang="hr-HR" dirty="0" err="1" smtClean="0"/>
              <a:t>tDCS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47" y="1031347"/>
            <a:ext cx="8644269" cy="5433236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Calibri" pitchFamily="34" charset="0"/>
                <a:cs typeface="Calibri" pitchFamily="34" charset="0"/>
              </a:rPr>
              <a:t>podvrsta TES</a:t>
            </a:r>
          </a:p>
          <a:p>
            <a:r>
              <a:rPr lang="vi-VN" sz="2000" dirty="0" smtClean="0">
                <a:latin typeface="Calibri" pitchFamily="34" charset="0"/>
                <a:cs typeface="Calibri" pitchFamily="34" charset="0"/>
              </a:rPr>
              <a:t>također bezboln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 i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 još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sigur</a:t>
            </a:r>
            <a:r>
              <a:rPr lang="hr-HR" sz="2000" dirty="0" err="1" smtClean="0">
                <a:latin typeface="Calibri" pitchFamily="34" charset="0"/>
                <a:cs typeface="Calibri" pitchFamily="34" charset="0"/>
              </a:rPr>
              <a:t>nija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 metoda (ali manje precizna i </a:t>
            </a:r>
            <a:r>
              <a:rPr lang="hr-HR" sz="2000" dirty="0" err="1" smtClean="0">
                <a:latin typeface="Calibri" pitchFamily="34" charset="0"/>
                <a:cs typeface="Calibri" pitchFamily="34" charset="0"/>
              </a:rPr>
              <a:t>reproducibilna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vi-VN" sz="2000" dirty="0" smtClean="0">
                <a:latin typeface="Calibri" pitchFamily="34" charset="0"/>
                <a:cs typeface="Calibri" pitchFamily="34" charset="0"/>
              </a:rPr>
              <a:t>temelji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se na davanju </a:t>
            </a:r>
            <a:r>
              <a:rPr lang="vi-VN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slabe struje </a:t>
            </a:r>
            <a:r>
              <a:rPr lang="hr-H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od</a:t>
            </a:r>
            <a:r>
              <a:rPr lang="vi-VN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 – 2 </a:t>
            </a:r>
            <a:r>
              <a:rPr lang="vi-VN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</a:t>
            </a:r>
            <a:r>
              <a:rPr lang="hr-H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(a ne magnetskog pulsa kao kod </a:t>
            </a:r>
            <a:r>
              <a:rPr lang="hr-HR" sz="2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rTMS</a:t>
            </a:r>
            <a:r>
              <a:rPr lang="hr-H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obično </a:t>
            </a:r>
            <a:r>
              <a:rPr lang="hr-H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putem</a:t>
            </a:r>
            <a:r>
              <a:rPr lang="vi-VN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dviju elektroda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površine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25 do 35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cm</a:t>
            </a:r>
            <a:r>
              <a:rPr lang="vi-VN" sz="20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koje se stavljaju na kožu glave</a:t>
            </a:r>
          </a:p>
          <a:p>
            <a:r>
              <a:rPr lang="hr-HR" sz="2000" dirty="0">
                <a:latin typeface="Calibri" pitchFamily="34" charset="0"/>
                <a:cs typeface="Calibri" pitchFamily="34" charset="0"/>
              </a:rPr>
              <a:t>s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timulacija se vrši u trajanju od </a:t>
            </a:r>
            <a:r>
              <a:rPr lang="hr-H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oko 20 min.  1x tjedno</a:t>
            </a:r>
          </a:p>
          <a:p>
            <a:r>
              <a:rPr lang="hr-HR" sz="2000" dirty="0" smtClean="0">
                <a:latin typeface="Calibri" pitchFamily="34" charset="0"/>
                <a:cs typeface="Calibri" pitchFamily="34" charset="0"/>
              </a:rPr>
              <a:t>slaba s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truja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prolazi kroz kalvariju i lubanjske kosti, a ovisno o tome kako se postave elektrode, može biti anodna kada ulazi u mozak izazivajući depolarizaciju (učinak pojačane podražljivosti – obično pospješuje izvođenje zadataka), te katodna kada izlazi iz mozga i vraća se u elektrodu (izazivajući hiperpolarizaciju živčanih stanica, što najčešće kvari, odn. onemogućuje izvođenje pojedinih zadataka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hr-H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000" dirty="0" smtClean="0">
                <a:latin typeface="Calibri" pitchFamily="34" charset="0"/>
                <a:cs typeface="Calibri" pitchFamily="34" charset="0"/>
              </a:rPr>
              <a:t>modulacijom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transmembranskog potencijala mijenja 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se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plastičnost neurona, odnosno svojstva dugoročne potencijacije sinapsi u stimuliranim područjima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mozga</a:t>
            </a:r>
            <a:endParaRPr lang="hr-H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hr-HR" sz="2000" dirty="0">
                <a:latin typeface="Calibri" pitchFamily="34" charset="0"/>
                <a:cs typeface="Calibri" pitchFamily="34" charset="0"/>
              </a:rPr>
              <a:t>r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jeđe se koriste </a:t>
            </a:r>
            <a:r>
              <a:rPr lang="hr-HR" sz="2000" dirty="0" err="1" smtClean="0">
                <a:latin typeface="Calibri" pitchFamily="34" charset="0"/>
                <a:cs typeface="Calibri" pitchFamily="34" charset="0"/>
              </a:rPr>
              <a:t>tRNS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hr-HR" sz="2000" dirty="0" err="1" smtClean="0"/>
              <a:t>Random</a:t>
            </a:r>
            <a:r>
              <a:rPr lang="hr-HR" sz="2000" dirty="0" smtClean="0"/>
              <a:t> </a:t>
            </a:r>
            <a:r>
              <a:rPr lang="hr-HR" sz="2000" dirty="0" err="1" smtClean="0"/>
              <a:t>Noise</a:t>
            </a:r>
            <a:r>
              <a:rPr lang="hr-HR" sz="2000" dirty="0" smtClean="0"/>
              <a:t>) i </a:t>
            </a:r>
            <a:r>
              <a:rPr lang="hr-HR" sz="2000" dirty="0" err="1" smtClean="0"/>
              <a:t>tACS</a:t>
            </a:r>
            <a:r>
              <a:rPr lang="hr-HR" sz="2000" dirty="0" smtClean="0"/>
              <a:t> (</a:t>
            </a:r>
            <a:r>
              <a:rPr lang="hr-HR" sz="2000" dirty="0" err="1" smtClean="0"/>
              <a:t>Alternating</a:t>
            </a:r>
            <a:r>
              <a:rPr lang="hr-HR" sz="2000" dirty="0" smtClean="0"/>
              <a:t> </a:t>
            </a:r>
            <a:r>
              <a:rPr lang="hr-HR" sz="2000" dirty="0" err="1" smtClean="0"/>
              <a:t>Current</a:t>
            </a:r>
            <a:r>
              <a:rPr lang="hr-HR" sz="2000" dirty="0" smtClean="0"/>
              <a:t>)</a:t>
            </a:r>
            <a:endParaRPr lang="hr-HR" sz="2000" dirty="0"/>
          </a:p>
          <a:p>
            <a:endParaRPr lang="hr-HR" sz="20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79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74" y="0"/>
            <a:ext cx="7931224" cy="1143000"/>
          </a:xfrm>
        </p:spPr>
        <p:txBody>
          <a:bodyPr/>
          <a:lstStyle/>
          <a:p>
            <a:r>
              <a:rPr lang="hr-HR" dirty="0" err="1" smtClean="0"/>
              <a:t>tDCS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1" y="1560879"/>
            <a:ext cx="2823129" cy="1955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29" y="1531081"/>
            <a:ext cx="4349981" cy="1985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70" y="3601732"/>
            <a:ext cx="2912782" cy="1650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29" y="3601732"/>
            <a:ext cx="3960440" cy="26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1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tDCS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42" y="1607613"/>
            <a:ext cx="7902192" cy="469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03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2611"/>
            <a:ext cx="7931224" cy="1143000"/>
          </a:xfrm>
        </p:spPr>
        <p:txBody>
          <a:bodyPr/>
          <a:lstStyle/>
          <a:p>
            <a:r>
              <a:rPr lang="hr-HR" dirty="0" err="1" smtClean="0"/>
              <a:t>rTMS</a:t>
            </a:r>
            <a:r>
              <a:rPr lang="hr-HR" dirty="0" smtClean="0"/>
              <a:t>/</a:t>
            </a:r>
            <a:r>
              <a:rPr lang="hr-HR" dirty="0" err="1" smtClean="0"/>
              <a:t>tDCS</a:t>
            </a:r>
            <a:r>
              <a:rPr lang="hr-HR" dirty="0" smtClean="0"/>
              <a:t> pozitivni aspekti: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13" y="1169577"/>
            <a:ext cx="8697433" cy="5571460"/>
          </a:xfrm>
        </p:spPr>
        <p:txBody>
          <a:bodyPr>
            <a:normAutofit fontScale="70000" lnSpcReduction="20000"/>
          </a:bodyPr>
          <a:lstStyle/>
          <a:p>
            <a:r>
              <a:rPr lang="vi-VN" dirty="0"/>
              <a:t>Dosadašnja mnogobrojna istraživanja pokazala su da i rTMS i tDCS i nakon samo jedne stimulacije mogu znatno </a:t>
            </a:r>
            <a:r>
              <a:rPr lang="vi-VN" u="sng" dirty="0"/>
              <a:t>pozitivno utjecati na kognitivne funkcije i kod bolesnika s AB</a:t>
            </a:r>
            <a:r>
              <a:rPr lang="vi-VN" dirty="0"/>
              <a:t>, a nakon višekratnih stimulacija, primjerice tijekom pet dana, u jednom je istraživanju </a:t>
            </a:r>
            <a:r>
              <a:rPr lang="vi-VN" u="sng" dirty="0"/>
              <a:t>anodni tDCS imao četverotjedni povoljan učinak na poboljšano vidno prepoznavanje </a:t>
            </a:r>
            <a:r>
              <a:rPr lang="vi-VN" u="sng" dirty="0" smtClean="0"/>
              <a:t>objekata</a:t>
            </a:r>
            <a:endParaRPr lang="hr-HR" u="sng" dirty="0" smtClean="0"/>
          </a:p>
          <a:p>
            <a:endParaRPr lang="hr-HR" dirty="0"/>
          </a:p>
          <a:p>
            <a:r>
              <a:rPr lang="vi-VN" dirty="0" smtClean="0"/>
              <a:t>Slično tomu</a:t>
            </a:r>
            <a:r>
              <a:rPr lang="vi-VN" dirty="0"/>
              <a:t>, petodnevna </a:t>
            </a:r>
            <a:r>
              <a:rPr lang="vi-VN" dirty="0" smtClean="0"/>
              <a:t>visokofrekventna</a:t>
            </a:r>
            <a:r>
              <a:rPr lang="hr-HR" dirty="0" smtClean="0"/>
              <a:t> </a:t>
            </a:r>
            <a:r>
              <a:rPr lang="hr-HR" sz="3400" dirty="0" err="1" smtClean="0"/>
              <a:t>rTMS</a:t>
            </a:r>
            <a:r>
              <a:rPr lang="vi-VN" dirty="0" smtClean="0"/>
              <a:t> </a:t>
            </a:r>
            <a:r>
              <a:rPr lang="vi-VN" dirty="0"/>
              <a:t>stimulacija </a:t>
            </a:r>
            <a:r>
              <a:rPr lang="hr-HR" sz="3400" dirty="0" smtClean="0"/>
              <a:t>dovela</a:t>
            </a:r>
            <a:r>
              <a:rPr lang="vi-VN" dirty="0" smtClean="0"/>
              <a:t> </a:t>
            </a:r>
            <a:r>
              <a:rPr lang="vi-VN" dirty="0"/>
              <a:t>je </a:t>
            </a:r>
            <a:r>
              <a:rPr lang="hr-HR" sz="3400" dirty="0" smtClean="0"/>
              <a:t>do</a:t>
            </a:r>
            <a:r>
              <a:rPr lang="hr-HR" dirty="0" smtClean="0"/>
              <a:t> </a:t>
            </a:r>
            <a:r>
              <a:rPr lang="vi-VN" dirty="0" smtClean="0"/>
              <a:t>statistički </a:t>
            </a:r>
            <a:r>
              <a:rPr lang="vi-VN" dirty="0"/>
              <a:t>veći broj bodova u minitestu o procjeni mentalnog stanja (MMSE) tijekom tri mjeseca </a:t>
            </a:r>
            <a:r>
              <a:rPr lang="vi-VN" dirty="0" smtClean="0"/>
              <a:t>praćenja</a:t>
            </a:r>
            <a:endParaRPr lang="hr-HR" dirty="0" smtClean="0"/>
          </a:p>
          <a:p>
            <a:endParaRPr lang="hr-HR" dirty="0"/>
          </a:p>
          <a:p>
            <a:r>
              <a:rPr lang="vi-VN" dirty="0" smtClean="0"/>
              <a:t>Jedan </a:t>
            </a:r>
            <a:r>
              <a:rPr lang="vi-VN" dirty="0"/>
              <a:t>od najnovijih koncepata koji je trenutačno u ponudi na tržištu za tretman bolesnika s AB temelji se na </a:t>
            </a:r>
            <a:r>
              <a:rPr lang="vi-VN" dirty="0">
                <a:solidFill>
                  <a:srgbClr val="FF0000"/>
                </a:solidFill>
              </a:rPr>
              <a:t>šestotjednoj rTMS-stimulaciji šest različitih područja moždane kore, a usporedno sa stimulacijom provodi se i kognitivni trening uporabom zadataka prilagođenih svakomu od šest epicentara neuronskih mreža ključnih za njihovo </a:t>
            </a:r>
            <a:r>
              <a:rPr lang="vi-VN" dirty="0" smtClean="0">
                <a:solidFill>
                  <a:srgbClr val="FF0000"/>
                </a:solidFill>
              </a:rPr>
              <a:t>izvođenje</a:t>
            </a:r>
            <a:r>
              <a:rPr lang="vi-VN" dirty="0" smtClean="0"/>
              <a:t>. Nakon </a:t>
            </a:r>
            <a:r>
              <a:rPr lang="vi-VN" dirty="0"/>
              <a:t>tretmana, a za održavanje postignutog povoljnog učinka, preporučuje se daljnja povremena stimulacija </a:t>
            </a:r>
            <a:r>
              <a:rPr lang="vi-VN" dirty="0" smtClean="0"/>
              <a:t>tDCS-om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2779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27" y="8831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rTMS</a:t>
            </a:r>
            <a:r>
              <a:rPr lang="hr-HR" dirty="0" smtClean="0"/>
              <a:t> </a:t>
            </a:r>
            <a:r>
              <a:rPr lang="hr-HR" dirty="0" err="1" smtClean="0"/>
              <a:t>vs</a:t>
            </a:r>
            <a:r>
              <a:rPr lang="hr-HR" dirty="0" smtClean="0"/>
              <a:t> </a:t>
            </a:r>
            <a:r>
              <a:rPr lang="hr-HR" dirty="0" err="1" smtClean="0"/>
              <a:t>tDCS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mane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2" y="2317935"/>
            <a:ext cx="2922107" cy="4387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0237" y="-20526"/>
            <a:ext cx="555565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 err="1" smtClean="0">
                <a:latin typeface="+mj-lt"/>
              </a:rPr>
              <a:t>rTMS</a:t>
            </a:r>
            <a:r>
              <a:rPr lang="hr-HR" sz="2000" dirty="0" smtClean="0">
                <a:latin typeface="+mj-lt"/>
              </a:rPr>
              <a:t>: </a:t>
            </a:r>
            <a:r>
              <a:rPr lang="hr-HR" sz="2000" u="sng" dirty="0" smtClean="0">
                <a:latin typeface="+mj-lt"/>
              </a:rPr>
              <a:t>iritacija</a:t>
            </a:r>
            <a:r>
              <a:rPr lang="hr-HR" sz="2000" dirty="0" smtClean="0">
                <a:latin typeface="+mj-lt"/>
              </a:rPr>
              <a:t> i bol kože kalvarije</a:t>
            </a:r>
          </a:p>
          <a:p>
            <a:pPr marL="285750" indent="-285750">
              <a:buFontTx/>
              <a:buChar char="-"/>
            </a:pPr>
            <a:endParaRPr lang="hr-HR" sz="20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hr-HR" sz="2000" dirty="0" err="1" smtClean="0">
                <a:latin typeface="+mj-lt"/>
              </a:rPr>
              <a:t>tDCS</a:t>
            </a:r>
            <a:r>
              <a:rPr lang="hr-HR" sz="2000" dirty="0" smtClean="0">
                <a:latin typeface="+mj-lt"/>
              </a:rPr>
              <a:t>: </a:t>
            </a:r>
            <a:r>
              <a:rPr lang="hr-HR" sz="2000" u="sng" dirty="0" err="1" smtClean="0">
                <a:latin typeface="+mj-lt"/>
              </a:rPr>
              <a:t>fosfeni</a:t>
            </a:r>
            <a:r>
              <a:rPr lang="hr-HR" sz="2000" dirty="0" smtClean="0">
                <a:latin typeface="+mj-lt"/>
              </a:rPr>
              <a:t> uslijed prekomjerne aktivacije pojedinih stanica vidnog sustava </a:t>
            </a:r>
          </a:p>
          <a:p>
            <a:pPr marL="285750" indent="-285750">
              <a:buFontTx/>
              <a:buChar char="-"/>
            </a:pPr>
            <a:endParaRPr lang="hr-HR" sz="20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hr-HR" sz="2000" dirty="0" smtClean="0">
                <a:latin typeface="+mj-lt"/>
              </a:rPr>
              <a:t>Za </a:t>
            </a:r>
            <a:r>
              <a:rPr lang="hr-HR" sz="2000" dirty="0" err="1" smtClean="0">
                <a:latin typeface="+mj-lt"/>
              </a:rPr>
              <a:t>rTMS</a:t>
            </a:r>
            <a:r>
              <a:rPr lang="hr-HR" sz="2000" dirty="0" smtClean="0">
                <a:latin typeface="+mj-lt"/>
              </a:rPr>
              <a:t> je </a:t>
            </a:r>
            <a:r>
              <a:rPr lang="hr-HR" sz="2000" u="sng" dirty="0" smtClean="0">
                <a:latin typeface="+mj-lt"/>
              </a:rPr>
              <a:t>potrebno </a:t>
            </a:r>
            <a:r>
              <a:rPr lang="hr-HR" sz="2000" u="sng" dirty="0" err="1" smtClean="0">
                <a:latin typeface="+mj-lt"/>
              </a:rPr>
              <a:t>mapiranje</a:t>
            </a:r>
            <a:r>
              <a:rPr lang="hr-HR" sz="2000" dirty="0" smtClean="0">
                <a:latin typeface="+mj-lt"/>
              </a:rPr>
              <a:t> područja (epicentara) koja će se stimulirati/suprimirati (</a:t>
            </a:r>
            <a:r>
              <a:rPr lang="hr-HR" sz="2000" dirty="0" smtClean="0">
                <a:solidFill>
                  <a:srgbClr val="FF0000"/>
                </a:solidFill>
                <a:latin typeface="+mj-lt"/>
              </a:rPr>
              <a:t>iz prethodnog MRI snimanja mozga</a:t>
            </a:r>
            <a:r>
              <a:rPr lang="hr-HR" sz="2000" dirty="0" smtClean="0">
                <a:latin typeface="+mj-lt"/>
              </a:rPr>
              <a:t>), ali je zato </a:t>
            </a:r>
            <a:r>
              <a:rPr lang="hr-HR" sz="2000" dirty="0" err="1" smtClean="0">
                <a:latin typeface="+mj-lt"/>
              </a:rPr>
              <a:t>rTMS</a:t>
            </a:r>
            <a:r>
              <a:rPr lang="hr-HR" sz="2000" dirty="0" smtClean="0">
                <a:latin typeface="+mj-lt"/>
              </a:rPr>
              <a:t> i preciznija i </a:t>
            </a:r>
            <a:r>
              <a:rPr lang="hr-HR" sz="2000" dirty="0" err="1" smtClean="0">
                <a:latin typeface="+mj-lt"/>
              </a:rPr>
              <a:t>reproducibilnija</a:t>
            </a:r>
            <a:endParaRPr lang="hr-HR" sz="2000" dirty="0" smtClean="0">
              <a:latin typeface="+mj-lt"/>
            </a:endParaRPr>
          </a:p>
          <a:p>
            <a:endParaRPr lang="hr-HR" sz="20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hr-HR" sz="2000" u="sng" dirty="0" smtClean="0">
                <a:latin typeface="+mj-lt"/>
              </a:rPr>
              <a:t>Glavobolja</a:t>
            </a:r>
            <a:r>
              <a:rPr lang="hr-HR" sz="2000" dirty="0" smtClean="0">
                <a:latin typeface="+mj-lt"/>
              </a:rPr>
              <a:t>, djelomično zato što je </a:t>
            </a:r>
            <a:r>
              <a:rPr lang="hr-HR" sz="2000" dirty="0" err="1" smtClean="0">
                <a:latin typeface="+mj-lt"/>
              </a:rPr>
              <a:t>rTMS</a:t>
            </a:r>
            <a:r>
              <a:rPr lang="hr-HR" sz="2000" dirty="0" smtClean="0">
                <a:latin typeface="+mj-lt"/>
              </a:rPr>
              <a:t> </a:t>
            </a:r>
            <a:r>
              <a:rPr lang="hr-HR" sz="2000" u="sng" dirty="0" smtClean="0">
                <a:latin typeface="+mj-lt"/>
              </a:rPr>
              <a:t>bučan</a:t>
            </a:r>
            <a:r>
              <a:rPr lang="hr-HR" sz="2000" dirty="0" smtClean="0">
                <a:latin typeface="+mj-lt"/>
              </a:rPr>
              <a:t> (pa se prilikom stimulacije stavljaju čepovi u uši)</a:t>
            </a:r>
          </a:p>
          <a:p>
            <a:pPr marL="285750" indent="-285750">
              <a:buFontTx/>
              <a:buChar char="-"/>
            </a:pPr>
            <a:endParaRPr lang="hr-HR" sz="20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hr-HR" sz="2000" dirty="0" err="1" smtClean="0">
                <a:latin typeface="+mj-lt"/>
              </a:rPr>
              <a:t>rTMS</a:t>
            </a:r>
            <a:r>
              <a:rPr lang="hr-HR" sz="2000" dirty="0" smtClean="0">
                <a:latin typeface="+mj-lt"/>
              </a:rPr>
              <a:t>: </a:t>
            </a:r>
            <a:r>
              <a:rPr lang="hr-HR" sz="2000" u="sng" dirty="0" smtClean="0">
                <a:latin typeface="+mj-lt"/>
              </a:rPr>
              <a:t>prolazne </a:t>
            </a:r>
            <a:r>
              <a:rPr lang="hr-HR" sz="2000" u="sng" dirty="0" err="1" smtClean="0">
                <a:latin typeface="+mj-lt"/>
              </a:rPr>
              <a:t>fascikulacije</a:t>
            </a:r>
            <a:r>
              <a:rPr lang="hr-HR" sz="2000" dirty="0" smtClean="0">
                <a:latin typeface="+mj-lt"/>
              </a:rPr>
              <a:t> </a:t>
            </a:r>
            <a:r>
              <a:rPr lang="hr-HR" sz="2000" dirty="0" err="1" smtClean="0">
                <a:latin typeface="+mj-lt"/>
              </a:rPr>
              <a:t>mimičnih</a:t>
            </a:r>
            <a:r>
              <a:rPr lang="hr-HR" sz="2000" dirty="0" smtClean="0">
                <a:latin typeface="+mj-lt"/>
              </a:rPr>
              <a:t> mišića</a:t>
            </a:r>
          </a:p>
          <a:p>
            <a:pPr marL="285750" indent="-285750">
              <a:buFontTx/>
              <a:buChar char="-"/>
            </a:pPr>
            <a:endParaRPr lang="hr-HR" sz="20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hr-HR" sz="2000" dirty="0" err="1" smtClean="0">
                <a:latin typeface="+mj-lt"/>
              </a:rPr>
              <a:t>rTMS</a:t>
            </a:r>
            <a:r>
              <a:rPr lang="hr-HR" sz="2000" dirty="0" smtClean="0">
                <a:latin typeface="+mj-lt"/>
              </a:rPr>
              <a:t>: </a:t>
            </a:r>
            <a:r>
              <a:rPr lang="hr-HR" sz="2000" u="sng" dirty="0" smtClean="0">
                <a:latin typeface="+mj-lt"/>
              </a:rPr>
              <a:t>epileptički napadaj</a:t>
            </a:r>
            <a:r>
              <a:rPr lang="hr-HR" sz="2000" dirty="0" smtClean="0">
                <a:latin typeface="+mj-lt"/>
              </a:rPr>
              <a:t> (iznimno rijetko, ali češće nego kod </a:t>
            </a:r>
            <a:r>
              <a:rPr lang="hr-HR" sz="2000" dirty="0" err="1" smtClean="0">
                <a:latin typeface="+mj-lt"/>
              </a:rPr>
              <a:t>tDCS</a:t>
            </a:r>
            <a:r>
              <a:rPr lang="hr-HR" sz="2000" dirty="0" smtClean="0">
                <a:latin typeface="+mj-lt"/>
              </a:rPr>
              <a:t>)</a:t>
            </a:r>
          </a:p>
          <a:p>
            <a:pPr marL="285750" indent="-285750">
              <a:buFontTx/>
              <a:buChar char="-"/>
            </a:pPr>
            <a:endParaRPr lang="hr-HR" sz="20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hr-HR" sz="2000" dirty="0" smtClean="0">
                <a:latin typeface="+mj-lt"/>
              </a:rPr>
              <a:t>Kod </a:t>
            </a:r>
            <a:r>
              <a:rPr lang="hr-HR" sz="2000" dirty="0" err="1" smtClean="0">
                <a:latin typeface="+mj-lt"/>
              </a:rPr>
              <a:t>rTMS</a:t>
            </a:r>
            <a:r>
              <a:rPr lang="hr-HR" sz="2000" dirty="0" smtClean="0">
                <a:latin typeface="+mj-lt"/>
              </a:rPr>
              <a:t> ispitanik </a:t>
            </a:r>
            <a:r>
              <a:rPr lang="hr-HR" sz="2000" u="sng" dirty="0" smtClean="0">
                <a:latin typeface="+mj-lt"/>
              </a:rPr>
              <a:t>razlikuje pravu od lažne stimulacije</a:t>
            </a:r>
            <a:r>
              <a:rPr lang="hr-HR" sz="2000" dirty="0" smtClean="0">
                <a:latin typeface="+mj-lt"/>
              </a:rPr>
              <a:t> (pa se teže provode znanstvena istraživanja),  a što nije slučaj s </a:t>
            </a:r>
            <a:r>
              <a:rPr lang="hr-HR" sz="2000" dirty="0" err="1" smtClean="0">
                <a:latin typeface="+mj-lt"/>
              </a:rPr>
              <a:t>tDCS</a:t>
            </a:r>
            <a:endParaRPr lang="en-US" sz="20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145" y="671280"/>
            <a:ext cx="1459092" cy="7893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3551141" y="639381"/>
            <a:ext cx="398719" cy="3508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79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691" y="4400327"/>
            <a:ext cx="151447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195736" y="2003936"/>
            <a:ext cx="489654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r-HR" dirty="0" smtClean="0"/>
              <a:t>               Hrvatska </a:t>
            </a:r>
            <a:r>
              <a:rPr lang="hr-HR" dirty="0"/>
              <a:t>zaklada za </a:t>
            </a:r>
            <a:r>
              <a:rPr lang="hr-HR" dirty="0" smtClean="0"/>
              <a:t>znanost</a:t>
            </a:r>
          </a:p>
          <a:p>
            <a:endParaRPr lang="hr-HR" dirty="0"/>
          </a:p>
          <a:p>
            <a:r>
              <a:rPr lang="hr-HR" dirty="0"/>
              <a:t>Projekt </a:t>
            </a:r>
            <a:r>
              <a:rPr lang="hr-HR" dirty="0" smtClean="0"/>
              <a:t>IP-2014-09-9730 (2015-2019)</a:t>
            </a:r>
          </a:p>
          <a:p>
            <a:endParaRPr lang="hr-HR" dirty="0"/>
          </a:p>
          <a:p>
            <a:r>
              <a:rPr lang="hr-HR" dirty="0" err="1" smtClean="0"/>
              <a:t>Hiperfosforilacija</a:t>
            </a:r>
            <a:r>
              <a:rPr lang="hr-HR" dirty="0"/>
              <a:t>, </a:t>
            </a:r>
            <a:r>
              <a:rPr lang="hr-HR" dirty="0" err="1"/>
              <a:t>agregacija</a:t>
            </a:r>
            <a:r>
              <a:rPr lang="hr-HR" dirty="0"/>
              <a:t> i </a:t>
            </a:r>
            <a:r>
              <a:rPr lang="hr-HR" dirty="0" err="1"/>
              <a:t>transsinaptički</a:t>
            </a:r>
            <a:r>
              <a:rPr lang="hr-HR" dirty="0"/>
              <a:t> prijenos </a:t>
            </a:r>
            <a:r>
              <a:rPr lang="hr-HR" dirty="0" err="1"/>
              <a:t>tau</a:t>
            </a:r>
            <a:r>
              <a:rPr lang="hr-HR" dirty="0"/>
              <a:t> proteina u Alzheimerovoj bolesti: analiza cerebrospinalne tekućine i ispitivanje potencijalnih </a:t>
            </a:r>
            <a:r>
              <a:rPr lang="hr-HR" dirty="0" err="1"/>
              <a:t>neuroprotektivnih</a:t>
            </a:r>
            <a:r>
              <a:rPr lang="hr-HR" dirty="0"/>
              <a:t> spojeva</a:t>
            </a:r>
          </a:p>
        </p:txBody>
      </p: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3008797" y="5919241"/>
            <a:ext cx="32704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r-HR" dirty="0"/>
              <a:t> </a:t>
            </a:r>
            <a:r>
              <a:rPr lang="hr-HR" dirty="0" err="1"/>
              <a:t>Croatian</a:t>
            </a:r>
            <a:r>
              <a:rPr lang="hr-HR" dirty="0"/>
              <a:t> Science </a:t>
            </a:r>
            <a:r>
              <a:rPr lang="hr-HR" dirty="0" err="1"/>
              <a:t>Foundation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2779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388424" cy="114300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Neinvazivna stimulacija aktivnosti mozga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 smtClean="0"/>
              <a:t>glavne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hr-HR" dirty="0" smtClean="0"/>
              <a:t> koje se danas najviše rabe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hr-HR" dirty="0" smtClean="0"/>
              <a:t>repetitivna </a:t>
            </a:r>
            <a:r>
              <a:rPr lang="en-US" dirty="0" err="1" smtClean="0"/>
              <a:t>transkranijska</a:t>
            </a:r>
            <a:r>
              <a:rPr lang="en-US" dirty="0" smtClean="0"/>
              <a:t> </a:t>
            </a:r>
            <a:r>
              <a:rPr lang="en-US" dirty="0" err="1"/>
              <a:t>magnetska</a:t>
            </a:r>
            <a:r>
              <a:rPr lang="en-US" dirty="0"/>
              <a:t> </a:t>
            </a:r>
            <a:r>
              <a:rPr lang="en-US" dirty="0" err="1"/>
              <a:t>stimulacija</a:t>
            </a:r>
            <a:r>
              <a:rPr lang="en-US" dirty="0"/>
              <a:t> (</a:t>
            </a:r>
            <a:r>
              <a:rPr lang="en-US" dirty="0" err="1">
                <a:solidFill>
                  <a:srgbClr val="FF0000"/>
                </a:solidFill>
              </a:rPr>
              <a:t>rTMS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transkranijska</a:t>
            </a:r>
            <a:r>
              <a:rPr lang="en-US" dirty="0"/>
              <a:t> </a:t>
            </a:r>
            <a:r>
              <a:rPr lang="en-US" dirty="0" err="1"/>
              <a:t>stimulacija</a:t>
            </a:r>
            <a:r>
              <a:rPr lang="en-US" dirty="0"/>
              <a:t> </a:t>
            </a:r>
            <a:r>
              <a:rPr lang="en-US" dirty="0" err="1"/>
              <a:t>istosmjernom</a:t>
            </a:r>
            <a:r>
              <a:rPr lang="en-US" dirty="0"/>
              <a:t> </a:t>
            </a:r>
            <a:r>
              <a:rPr lang="en-US" dirty="0" err="1"/>
              <a:t>strujom</a:t>
            </a:r>
            <a:r>
              <a:rPr lang="en-US" dirty="0"/>
              <a:t> (</a:t>
            </a:r>
            <a:r>
              <a:rPr lang="en-US" dirty="0" err="1">
                <a:solidFill>
                  <a:srgbClr val="FF0000"/>
                </a:solidFill>
              </a:rPr>
              <a:t>tDCS</a:t>
            </a:r>
            <a:r>
              <a:rPr lang="en-US" dirty="0" smtClean="0"/>
              <a:t>)</a:t>
            </a:r>
            <a:endParaRPr lang="hr-HR" dirty="0" smtClean="0"/>
          </a:p>
          <a:p>
            <a:endParaRPr lang="hr-HR" dirty="0" smtClean="0"/>
          </a:p>
          <a:p>
            <a:r>
              <a:rPr lang="en-US" dirty="0" smtClean="0"/>
              <a:t>U </a:t>
            </a:r>
            <a:r>
              <a:rPr lang="en-US" dirty="0" err="1"/>
              <a:t>posljednjih</a:t>
            </a:r>
            <a:r>
              <a:rPr lang="en-US" dirty="0"/>
              <a:t> </a:t>
            </a:r>
            <a:r>
              <a:rPr lang="hr-HR" dirty="0" smtClean="0"/>
              <a:t>nekoliko</a:t>
            </a:r>
            <a:r>
              <a:rPr lang="en-US" dirty="0" smtClean="0"/>
              <a:t>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podvarijante</a:t>
            </a:r>
            <a:r>
              <a:rPr lang="en-US" dirty="0"/>
              <a:t>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počele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hr-HR" dirty="0" smtClean="0"/>
              <a:t>u svrhu</a:t>
            </a:r>
            <a:r>
              <a:rPr lang="en-US" dirty="0" smtClean="0"/>
              <a:t> </a:t>
            </a:r>
            <a:r>
              <a:rPr lang="en-US" u="sng" dirty="0" err="1" smtClean="0"/>
              <a:t>poboljša</a:t>
            </a:r>
            <a:r>
              <a:rPr lang="hr-HR" u="sng" dirty="0" err="1" smtClean="0"/>
              <a:t>nja</a:t>
            </a:r>
            <a:r>
              <a:rPr lang="en-US" u="sng" dirty="0" smtClean="0"/>
              <a:t> </a:t>
            </a:r>
            <a:r>
              <a:rPr lang="en-US" u="sng" dirty="0" err="1" smtClean="0"/>
              <a:t>kognitivn</a:t>
            </a:r>
            <a:r>
              <a:rPr lang="hr-HR" u="sng" dirty="0" smtClean="0"/>
              <a:t>ih</a:t>
            </a:r>
            <a:r>
              <a:rPr lang="en-US" u="sng" dirty="0" smtClean="0"/>
              <a:t> </a:t>
            </a:r>
            <a:r>
              <a:rPr lang="en-US" u="sng" dirty="0" err="1"/>
              <a:t>sposobnosti</a:t>
            </a:r>
            <a:r>
              <a:rPr lang="en-US" u="sng" dirty="0"/>
              <a:t> </a:t>
            </a:r>
            <a:r>
              <a:rPr lang="en-US" u="sng" dirty="0" err="1"/>
              <a:t>zdravih</a:t>
            </a:r>
            <a:r>
              <a:rPr lang="en-US" u="sng" dirty="0"/>
              <a:t> </a:t>
            </a:r>
            <a:r>
              <a:rPr lang="en-US" u="sng" dirty="0" err="1"/>
              <a:t>starijih</a:t>
            </a:r>
            <a:r>
              <a:rPr lang="en-US" u="sng" dirty="0"/>
              <a:t> </a:t>
            </a:r>
            <a:r>
              <a:rPr lang="en-US" u="sng" dirty="0" err="1"/>
              <a:t>osoba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tretmanu</a:t>
            </a:r>
            <a:r>
              <a:rPr lang="en-US" dirty="0"/>
              <a:t> </a:t>
            </a:r>
            <a:r>
              <a:rPr lang="en-US" dirty="0" err="1"/>
              <a:t>bolesnika</a:t>
            </a:r>
            <a:r>
              <a:rPr lang="en-US" dirty="0"/>
              <a:t> s </a:t>
            </a:r>
            <a:r>
              <a:rPr lang="en-US" u="sng" dirty="0" err="1"/>
              <a:t>Alzheimerovom</a:t>
            </a:r>
            <a:r>
              <a:rPr lang="en-US" u="sng" dirty="0"/>
              <a:t> </a:t>
            </a:r>
            <a:r>
              <a:rPr lang="en-US" u="sng" dirty="0" smtClean="0"/>
              <a:t>bole</a:t>
            </a:r>
            <a:r>
              <a:rPr lang="hr-HR" u="sng" dirty="0" err="1" smtClean="0"/>
              <a:t>šću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A</a:t>
            </a:r>
            <a:r>
              <a:rPr lang="hr-HR" dirty="0" smtClean="0"/>
              <a:t>D</a:t>
            </a:r>
            <a:r>
              <a:rPr lang="en-US" dirty="0" smtClean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00910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rTMS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09" y="1600200"/>
            <a:ext cx="8736014" cy="498135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je </a:t>
            </a:r>
            <a:r>
              <a:rPr lang="en-US" dirty="0" err="1"/>
              <a:t>bezbolna</a:t>
            </a:r>
            <a:r>
              <a:rPr lang="en-US" dirty="0"/>
              <a:t>, </a:t>
            </a:r>
            <a:r>
              <a:rPr lang="en-US" dirty="0" err="1"/>
              <a:t>neinvazivna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modulira</a:t>
            </a:r>
            <a:r>
              <a:rPr lang="en-US" dirty="0"/>
              <a:t> </a:t>
            </a:r>
            <a:r>
              <a:rPr lang="en-US" dirty="0" err="1"/>
              <a:t>aktivnost</a:t>
            </a:r>
            <a:r>
              <a:rPr lang="en-US" dirty="0"/>
              <a:t> </a:t>
            </a:r>
            <a:r>
              <a:rPr lang="en-US" dirty="0" err="1"/>
              <a:t>živčanih</a:t>
            </a:r>
            <a:r>
              <a:rPr lang="en-US" dirty="0"/>
              <a:t> </a:t>
            </a:r>
            <a:r>
              <a:rPr lang="en-US" dirty="0" err="1"/>
              <a:t>stanica</a:t>
            </a:r>
            <a:r>
              <a:rPr lang="en-US" dirty="0"/>
              <a:t> </a:t>
            </a:r>
            <a:r>
              <a:rPr lang="en-US" dirty="0" err="1"/>
              <a:t>moždane</a:t>
            </a:r>
            <a:r>
              <a:rPr lang="en-US" dirty="0"/>
              <a:t> </a:t>
            </a:r>
            <a:r>
              <a:rPr lang="en-US" dirty="0" err="1"/>
              <a:t>kore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se, </a:t>
            </a:r>
            <a:r>
              <a:rPr lang="en-US" dirty="0" err="1"/>
              <a:t>ovisno</a:t>
            </a:r>
            <a:r>
              <a:rPr lang="en-US" dirty="0"/>
              <a:t> o </a:t>
            </a:r>
            <a:r>
              <a:rPr lang="en-US" dirty="0" err="1"/>
              <a:t>parametrima</a:t>
            </a:r>
            <a:r>
              <a:rPr lang="en-US" dirty="0"/>
              <a:t> </a:t>
            </a:r>
            <a:r>
              <a:rPr lang="en-US" dirty="0" err="1"/>
              <a:t>stimulacije</a:t>
            </a:r>
            <a:r>
              <a:rPr lang="en-US" dirty="0"/>
              <a:t>, </a:t>
            </a:r>
            <a:r>
              <a:rPr lang="en-US" u="sng" dirty="0" err="1"/>
              <a:t>elektromagnetskim</a:t>
            </a:r>
            <a:r>
              <a:rPr lang="en-US" u="sng" dirty="0"/>
              <a:t> </a:t>
            </a:r>
            <a:r>
              <a:rPr lang="en-US" u="sng" dirty="0" err="1" smtClean="0"/>
              <a:t>pulsevima</a:t>
            </a:r>
            <a:r>
              <a:rPr lang="hr-HR" u="sng" dirty="0" smtClean="0"/>
              <a:t> (a ne slabom strujom kao kod </a:t>
            </a:r>
            <a:r>
              <a:rPr lang="hr-HR" u="sng" dirty="0" err="1" smtClean="0"/>
              <a:t>tDCS</a:t>
            </a:r>
            <a:r>
              <a:rPr lang="hr-HR" u="sng" dirty="0" smtClean="0"/>
              <a:t>)</a:t>
            </a:r>
            <a:r>
              <a:rPr lang="hr-HR" dirty="0" smtClean="0"/>
              <a:t> iz magnetne zavojnice</a:t>
            </a:r>
            <a:r>
              <a:rPr lang="en-US" dirty="0" smtClean="0"/>
              <a:t> </a:t>
            </a:r>
            <a:r>
              <a:rPr lang="en-US" dirty="0" err="1"/>
              <a:t>pojačava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oslabljuje</a:t>
            </a:r>
            <a:r>
              <a:rPr lang="en-US" dirty="0"/>
              <a:t> </a:t>
            </a:r>
            <a:r>
              <a:rPr lang="en-US" dirty="0" err="1"/>
              <a:t>kortikalna</a:t>
            </a:r>
            <a:r>
              <a:rPr lang="en-US" dirty="0"/>
              <a:t> </a:t>
            </a:r>
            <a:r>
              <a:rPr lang="en-US" dirty="0" err="1"/>
              <a:t>podražljivost</a:t>
            </a:r>
            <a:r>
              <a:rPr lang="en-US" dirty="0"/>
              <a:t> u </a:t>
            </a:r>
            <a:r>
              <a:rPr lang="en-US" dirty="0" err="1"/>
              <a:t>ciljanim</a:t>
            </a:r>
            <a:r>
              <a:rPr lang="en-US" dirty="0"/>
              <a:t> </a:t>
            </a:r>
            <a:r>
              <a:rPr lang="en-US" dirty="0" err="1"/>
              <a:t>područjima</a:t>
            </a:r>
            <a:r>
              <a:rPr lang="en-US" dirty="0"/>
              <a:t> </a:t>
            </a:r>
            <a:r>
              <a:rPr lang="en-US" dirty="0" err="1" smtClean="0"/>
              <a:t>mozga</a:t>
            </a:r>
            <a:endParaRPr lang="hr-HR" dirty="0" smtClean="0"/>
          </a:p>
          <a:p>
            <a:endParaRPr lang="hr-HR" dirty="0"/>
          </a:p>
          <a:p>
            <a:r>
              <a:rPr lang="en-US" dirty="0" err="1" smtClean="0"/>
              <a:t>Općenito</a:t>
            </a:r>
            <a:r>
              <a:rPr lang="en-US" dirty="0"/>
              <a:t>, </a:t>
            </a:r>
            <a:r>
              <a:rPr lang="en-US" dirty="0" smtClean="0"/>
              <a:t>vi</a:t>
            </a:r>
            <a:r>
              <a:rPr lang="hr-HR" dirty="0" err="1" smtClean="0"/>
              <a:t>še</a:t>
            </a:r>
            <a:r>
              <a:rPr lang="en-US" dirty="0" smtClean="0"/>
              <a:t> </a:t>
            </a:r>
            <a:r>
              <a:rPr lang="en-US" dirty="0" err="1"/>
              <a:t>frekvencije</a:t>
            </a:r>
            <a:r>
              <a:rPr lang="en-US" dirty="0"/>
              <a:t> </a:t>
            </a:r>
            <a:r>
              <a:rPr lang="en-US" dirty="0" err="1" smtClean="0"/>
              <a:t>rTMS</a:t>
            </a:r>
            <a:r>
              <a:rPr lang="hr-HR" dirty="0" smtClean="0"/>
              <a:t> (</a:t>
            </a:r>
            <a:r>
              <a:rPr lang="hr-HR" dirty="0" smtClean="0">
                <a:solidFill>
                  <a:srgbClr val="FF0000"/>
                </a:solidFill>
              </a:rPr>
              <a:t>obično 10-20 Hz</a:t>
            </a:r>
            <a:r>
              <a:rPr lang="hr-HR" dirty="0" smtClean="0"/>
              <a:t>)</a:t>
            </a:r>
            <a:r>
              <a:rPr lang="en-US" dirty="0" smtClean="0"/>
              <a:t> </a:t>
            </a:r>
            <a:r>
              <a:rPr lang="en-US" u="sng" dirty="0" err="1"/>
              <a:t>pojačavaju</a:t>
            </a:r>
            <a:r>
              <a:rPr lang="en-US" dirty="0"/>
              <a:t> </a:t>
            </a:r>
            <a:r>
              <a:rPr lang="en-US" dirty="0" err="1"/>
              <a:t>kortikalnu</a:t>
            </a:r>
            <a:r>
              <a:rPr lang="en-US" dirty="0"/>
              <a:t> </a:t>
            </a:r>
            <a:r>
              <a:rPr lang="en-US" dirty="0" err="1"/>
              <a:t>podražljivost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aktivnost</a:t>
            </a:r>
            <a:r>
              <a:rPr lang="en-US" dirty="0"/>
              <a:t> </a:t>
            </a:r>
            <a:r>
              <a:rPr lang="en-US" dirty="0" err="1"/>
              <a:t>neurona</a:t>
            </a:r>
            <a:r>
              <a:rPr lang="en-US" dirty="0"/>
              <a:t>, </a:t>
            </a:r>
            <a:r>
              <a:rPr lang="hr-HR" dirty="0" smtClean="0"/>
              <a:t>dok ju</a:t>
            </a:r>
            <a:r>
              <a:rPr lang="en-US" dirty="0" smtClean="0"/>
              <a:t> </a:t>
            </a:r>
            <a:r>
              <a:rPr lang="en-US" dirty="0" err="1" smtClean="0"/>
              <a:t>niske</a:t>
            </a:r>
            <a:r>
              <a:rPr lang="hr-HR" dirty="0" smtClean="0"/>
              <a:t> (</a:t>
            </a:r>
            <a:r>
              <a:rPr lang="hr-HR" dirty="0" smtClean="0">
                <a:solidFill>
                  <a:srgbClr val="FF0000"/>
                </a:solidFill>
              </a:rPr>
              <a:t>obično &lt; 1 Hz</a:t>
            </a:r>
            <a:r>
              <a:rPr lang="hr-HR" dirty="0" smtClean="0"/>
              <a:t>)</a:t>
            </a:r>
            <a:r>
              <a:rPr lang="en-US" dirty="0" smtClean="0"/>
              <a:t> </a:t>
            </a:r>
            <a:r>
              <a:rPr lang="en-US" u="sng" dirty="0" err="1" smtClean="0"/>
              <a:t>potiskuju</a:t>
            </a:r>
            <a:endParaRPr lang="hr-HR" u="sng" dirty="0" smtClean="0"/>
          </a:p>
          <a:p>
            <a:endParaRPr lang="hr-HR" dirty="0"/>
          </a:p>
          <a:p>
            <a:r>
              <a:rPr lang="hr-HR" dirty="0" smtClean="0"/>
              <a:t>Stimulacija se vrši u trajanju </a:t>
            </a:r>
            <a:r>
              <a:rPr lang="hr-HR" dirty="0" smtClean="0">
                <a:solidFill>
                  <a:srgbClr val="FF0000"/>
                </a:solidFill>
              </a:rPr>
              <a:t>od 20-30 </a:t>
            </a:r>
            <a:r>
              <a:rPr lang="hr-HR" dirty="0" smtClean="0">
                <a:solidFill>
                  <a:srgbClr val="FF0000"/>
                </a:solidFill>
              </a:rPr>
              <a:t>min </a:t>
            </a:r>
            <a:r>
              <a:rPr lang="hr-HR" dirty="0" smtClean="0">
                <a:solidFill>
                  <a:srgbClr val="FF0000"/>
                </a:solidFill>
              </a:rPr>
              <a:t>svaki dan kroz 10-20 dana</a:t>
            </a: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err="1" smtClean="0"/>
              <a:t>spTMS</a:t>
            </a:r>
            <a:r>
              <a:rPr lang="hr-HR" dirty="0" smtClean="0"/>
              <a:t> (</a:t>
            </a:r>
            <a:r>
              <a:rPr lang="hr-HR" dirty="0" err="1" smtClean="0"/>
              <a:t>single</a:t>
            </a:r>
            <a:r>
              <a:rPr lang="hr-HR" dirty="0" smtClean="0"/>
              <a:t>-pulse TMS) rjeđe se koristi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2779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rTMS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96" y="1059061"/>
            <a:ext cx="5417548" cy="4819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8766" y="5939246"/>
            <a:ext cx="654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www.ceitec.eu/ceitec-mu/applied-neuroscience/rg33</a:t>
            </a:r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4322135" y="1059061"/>
            <a:ext cx="265814" cy="71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98765" y="434559"/>
            <a:ext cx="684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</a:t>
            </a:r>
            <a:r>
              <a:rPr lang="hr-HR" dirty="0" smtClean="0"/>
              <a:t>ajveća </a:t>
            </a:r>
            <a:r>
              <a:rPr lang="hr-HR" dirty="0" smtClean="0"/>
              <a:t>snaga magnetskog polja je ispod središta „osmice</a:t>
            </a:r>
            <a:r>
              <a:rPr lang="hr-HR" dirty="0" smtClean="0"/>
              <a:t>”;</a:t>
            </a:r>
          </a:p>
          <a:p>
            <a:r>
              <a:rPr lang="hr-HR" dirty="0"/>
              <a:t>s</a:t>
            </a:r>
            <a:r>
              <a:rPr lang="hr-HR" dirty="0" smtClean="0"/>
              <a:t>naga magnetskog polja kod dipola opada otprilike s kubom udaljenosti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79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rTMS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552" y="5899490"/>
            <a:ext cx="8349267" cy="607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Tegenthoff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M, </a:t>
            </a:r>
            <a:r>
              <a:rPr lang="hr-H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Ragert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hr-H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Pleger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hr-H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Schwenkreis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Forster AF, et al. (2005) </a:t>
            </a:r>
            <a:r>
              <a:rPr lang="hr-H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Improvement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tactile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discrimination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performance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enlargement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cortical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somatosensory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maps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after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5 Hz </a:t>
            </a:r>
            <a:r>
              <a:rPr lang="hr-H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rTMS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hr-H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PLoS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Biol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3(11): e362</a:t>
            </a:r>
            <a:endParaRPr lang="en-US" sz="1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5" y="1669171"/>
            <a:ext cx="3181350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0614" y="1601787"/>
            <a:ext cx="3871812" cy="35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583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44352"/>
            <a:ext cx="7931224" cy="1143000"/>
          </a:xfrm>
        </p:spPr>
        <p:txBody>
          <a:bodyPr/>
          <a:lstStyle/>
          <a:p>
            <a:r>
              <a:rPr lang="hr-HR" dirty="0" err="1" smtClean="0"/>
              <a:t>rTMS</a:t>
            </a:r>
            <a:r>
              <a:rPr lang="hr-HR" dirty="0" smtClean="0"/>
              <a:t> u liječenju depresije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12" y="4002397"/>
            <a:ext cx="8952614" cy="2823703"/>
          </a:xfrm>
        </p:spPr>
        <p:txBody>
          <a:bodyPr>
            <a:normAutofit fontScale="70000" lnSpcReduction="20000"/>
          </a:bodyPr>
          <a:lstStyle/>
          <a:p>
            <a:r>
              <a:rPr lang="hr-HR" sz="2900" dirty="0" smtClean="0"/>
              <a:t>Oko </a:t>
            </a:r>
            <a:r>
              <a:rPr lang="hr-HR" sz="2900" dirty="0" smtClean="0">
                <a:solidFill>
                  <a:srgbClr val="FF0000"/>
                </a:solidFill>
              </a:rPr>
              <a:t>33% bolesnika s MDD ne reagira na terapiju SSRI</a:t>
            </a:r>
            <a:r>
              <a:rPr lang="hr-HR" sz="2900" dirty="0" smtClean="0"/>
              <a:t> (</a:t>
            </a:r>
            <a:r>
              <a:rPr lang="hr-HR" sz="2900" dirty="0" err="1" smtClean="0"/>
              <a:t>inhibitorima</a:t>
            </a:r>
            <a:r>
              <a:rPr lang="hr-HR" sz="2900" dirty="0" smtClean="0"/>
              <a:t> ponovnog unosa serotonina - </a:t>
            </a:r>
            <a:r>
              <a:rPr lang="en-US" sz="2900" dirty="0" err="1"/>
              <a:t>paroksetin</a:t>
            </a:r>
            <a:r>
              <a:rPr lang="en-US" sz="2900" dirty="0"/>
              <a:t>, </a:t>
            </a:r>
            <a:r>
              <a:rPr lang="en-US" sz="2900" dirty="0" err="1"/>
              <a:t>sertralin</a:t>
            </a:r>
            <a:r>
              <a:rPr lang="en-US" sz="2900" dirty="0"/>
              <a:t>, citalopram, </a:t>
            </a:r>
            <a:r>
              <a:rPr lang="en-US" sz="2900" dirty="0" err="1" smtClean="0"/>
              <a:t>fluoksetin</a:t>
            </a:r>
            <a:r>
              <a:rPr lang="hr-HR" sz="2900" dirty="0" smtClean="0"/>
              <a:t>,</a:t>
            </a:r>
            <a:r>
              <a:rPr lang="en-US" sz="2900" dirty="0" smtClean="0"/>
              <a:t> </a:t>
            </a:r>
            <a:r>
              <a:rPr lang="en-US" sz="2900" dirty="0" err="1" smtClean="0"/>
              <a:t>fluvoksamin</a:t>
            </a:r>
            <a:r>
              <a:rPr lang="hr-HR" sz="2900" dirty="0" smtClean="0"/>
              <a:t>), čak i kad se kombiniraju (Stewart et al., J. </a:t>
            </a:r>
            <a:r>
              <a:rPr lang="hr-HR" sz="2900" dirty="0" err="1" smtClean="0"/>
              <a:t>Psychiatr</a:t>
            </a:r>
            <a:r>
              <a:rPr lang="hr-HR" sz="2900" dirty="0" smtClean="0"/>
              <a:t>. </a:t>
            </a:r>
            <a:r>
              <a:rPr lang="hr-HR" sz="2900" dirty="0" err="1" smtClean="0"/>
              <a:t>Res</a:t>
            </a:r>
            <a:r>
              <a:rPr lang="hr-HR" sz="2900" dirty="0" smtClean="0"/>
              <a:t>. 2013); pomoću </a:t>
            </a:r>
            <a:r>
              <a:rPr lang="hr-HR" sz="2900" dirty="0" err="1" smtClean="0"/>
              <a:t>fMRI</a:t>
            </a:r>
            <a:r>
              <a:rPr lang="hr-HR" sz="2900" dirty="0" smtClean="0"/>
              <a:t> je pokazano kako </a:t>
            </a:r>
            <a:r>
              <a:rPr lang="hr-HR" sz="2900" u="sng" dirty="0" smtClean="0"/>
              <a:t>većina bolesnika s MDD imaju smanjenu aktivnost u DLPFC lijeve hemisfere</a:t>
            </a:r>
            <a:r>
              <a:rPr lang="hr-HR" sz="2900" dirty="0" smtClean="0"/>
              <a:t> (</a:t>
            </a:r>
            <a:r>
              <a:rPr lang="hr-HR" sz="2900" dirty="0" err="1" smtClean="0"/>
              <a:t>Downar</a:t>
            </a:r>
            <a:r>
              <a:rPr lang="hr-HR" sz="2900" dirty="0" smtClean="0"/>
              <a:t> i </a:t>
            </a:r>
            <a:r>
              <a:rPr lang="hr-HR" sz="2900" dirty="0" err="1" smtClean="0"/>
              <a:t>Daskalakis</a:t>
            </a:r>
            <a:r>
              <a:rPr lang="hr-HR" sz="2900" dirty="0" smtClean="0"/>
              <a:t>, </a:t>
            </a:r>
            <a:r>
              <a:rPr lang="hr-HR" sz="2900" dirty="0" err="1" smtClean="0"/>
              <a:t>Brain</a:t>
            </a:r>
            <a:r>
              <a:rPr lang="hr-HR" sz="2900" dirty="0" smtClean="0"/>
              <a:t> </a:t>
            </a:r>
            <a:r>
              <a:rPr lang="hr-HR" sz="2900" dirty="0" err="1" smtClean="0"/>
              <a:t>Stim</a:t>
            </a:r>
            <a:r>
              <a:rPr lang="hr-HR" sz="2900" dirty="0" smtClean="0"/>
              <a:t>. 2013) - zato </a:t>
            </a:r>
            <a:r>
              <a:rPr lang="hr-HR" sz="2900" dirty="0"/>
              <a:t>se </a:t>
            </a:r>
            <a:r>
              <a:rPr lang="hr-HR" sz="2900" dirty="0" err="1">
                <a:solidFill>
                  <a:srgbClr val="FF0000"/>
                </a:solidFill>
              </a:rPr>
              <a:t>rTMS</a:t>
            </a:r>
            <a:r>
              <a:rPr lang="hr-HR" sz="2900" dirty="0">
                <a:solidFill>
                  <a:srgbClr val="FF0000"/>
                </a:solidFill>
              </a:rPr>
              <a:t>-om stimulira </a:t>
            </a:r>
            <a:r>
              <a:rPr lang="hr-HR" sz="2900" dirty="0" smtClean="0">
                <a:solidFill>
                  <a:srgbClr val="FF0000"/>
                </a:solidFill>
              </a:rPr>
              <a:t>DLPFC </a:t>
            </a:r>
            <a:r>
              <a:rPr lang="hr-HR" sz="2900" dirty="0">
                <a:solidFill>
                  <a:srgbClr val="FF0000"/>
                </a:solidFill>
              </a:rPr>
              <a:t>u lijevoj </a:t>
            </a:r>
            <a:r>
              <a:rPr lang="hr-HR" sz="2900" dirty="0" smtClean="0">
                <a:solidFill>
                  <a:srgbClr val="FF0000"/>
                </a:solidFill>
              </a:rPr>
              <a:t>hemisferi, </a:t>
            </a:r>
            <a:r>
              <a:rPr lang="hr-HR" sz="2900" dirty="0">
                <a:solidFill>
                  <a:srgbClr val="FF0000"/>
                </a:solidFill>
              </a:rPr>
              <a:t>odnosno inhibira </a:t>
            </a:r>
            <a:r>
              <a:rPr lang="hr-HR" sz="2900" dirty="0" smtClean="0">
                <a:solidFill>
                  <a:srgbClr val="FF0000"/>
                </a:solidFill>
              </a:rPr>
              <a:t>DLPFC </a:t>
            </a:r>
            <a:r>
              <a:rPr lang="hr-HR" sz="2900" dirty="0">
                <a:solidFill>
                  <a:srgbClr val="FF0000"/>
                </a:solidFill>
              </a:rPr>
              <a:t>u </a:t>
            </a:r>
            <a:r>
              <a:rPr lang="hr-HR" sz="2900" dirty="0" smtClean="0">
                <a:solidFill>
                  <a:srgbClr val="FF0000"/>
                </a:solidFill>
              </a:rPr>
              <a:t>desnoj</a:t>
            </a:r>
          </a:p>
          <a:p>
            <a:pPr marL="0" indent="0">
              <a:buNone/>
            </a:pPr>
            <a:endParaRPr lang="hr-HR" sz="2900" dirty="0"/>
          </a:p>
          <a:p>
            <a:r>
              <a:rPr lang="hr-HR" sz="2900" dirty="0" smtClean="0"/>
              <a:t>Prema jednoj od meta-analiza, nakon prosječno 13 tretmana s RTMS, </a:t>
            </a:r>
            <a:r>
              <a:rPr lang="en-US" sz="2900" u="sng" dirty="0" smtClean="0"/>
              <a:t>29</a:t>
            </a:r>
            <a:r>
              <a:rPr lang="en-US" sz="2900" u="sng" dirty="0"/>
              <a:t>% </a:t>
            </a:r>
            <a:r>
              <a:rPr lang="hr-HR" sz="2900" u="sng" dirty="0" smtClean="0"/>
              <a:t>bolesnika s farmakološki rezistentnim MDD postiglo je značajno poboljšanje, dok je 18% postiglo remisiju</a:t>
            </a:r>
            <a:r>
              <a:rPr lang="hr-HR" sz="2900" dirty="0" smtClean="0"/>
              <a:t> (</a:t>
            </a:r>
            <a:r>
              <a:rPr lang="hr-HR" sz="2900" dirty="0" err="1" smtClean="0"/>
              <a:t>Berlim</a:t>
            </a:r>
            <a:r>
              <a:rPr lang="hr-HR" sz="2900" dirty="0" smtClean="0"/>
              <a:t> et al., J. </a:t>
            </a:r>
            <a:r>
              <a:rPr lang="hr-HR" sz="2900" dirty="0" err="1" smtClean="0"/>
              <a:t>Psychiatr</a:t>
            </a:r>
            <a:r>
              <a:rPr lang="hr-HR" sz="2900" dirty="0" smtClean="0"/>
              <a:t>. </a:t>
            </a:r>
            <a:r>
              <a:rPr lang="hr-HR" sz="2900" dirty="0" err="1" smtClean="0"/>
              <a:t>Res</a:t>
            </a:r>
            <a:r>
              <a:rPr lang="hr-HR" sz="2900" dirty="0" smtClean="0"/>
              <a:t>., 2013)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26" y="953046"/>
            <a:ext cx="3711614" cy="2818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39" y="1263081"/>
            <a:ext cx="3097085" cy="2418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0461" y="944336"/>
            <a:ext cx="106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DLPFC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7044" y="3754738"/>
            <a:ext cx="5305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http://www.tmsaugusta.com/how-does-tms-therapy-work-in-treating-depression</a:t>
            </a:r>
            <a:r>
              <a:rPr lang="en-US" sz="1200" dirty="0" smtClean="0">
                <a:hlinkClick r:id="rId4"/>
              </a:rPr>
              <a:t>/</a:t>
            </a:r>
            <a:r>
              <a:rPr lang="hr-HR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2779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105" y="0"/>
            <a:ext cx="8577941" cy="1143000"/>
          </a:xfrm>
        </p:spPr>
        <p:txBody>
          <a:bodyPr>
            <a:noAutofit/>
          </a:bodyPr>
          <a:lstStyle/>
          <a:p>
            <a:r>
              <a:rPr lang="hr-HR" sz="2800" dirty="0" smtClean="0"/>
              <a:t>Pored th depresije, </a:t>
            </a:r>
            <a:r>
              <a:rPr lang="hr-HR" sz="2800" dirty="0" err="1" smtClean="0"/>
              <a:t>rTMS</a:t>
            </a:r>
            <a:r>
              <a:rPr lang="hr-HR" sz="2800" dirty="0" smtClean="0"/>
              <a:t> se rabi i u th anksioznosti, afektivnih poremećaja i ..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03" y="2375193"/>
            <a:ext cx="4175146" cy="3068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3076" y="5974078"/>
            <a:ext cx="381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Downar</a:t>
            </a:r>
            <a:r>
              <a:rPr lang="en-US" dirty="0"/>
              <a:t> &amp; </a:t>
            </a:r>
            <a:r>
              <a:rPr lang="en-US" dirty="0" err="1"/>
              <a:t>Daskalakis</a:t>
            </a:r>
            <a:r>
              <a:rPr lang="en-US" dirty="0"/>
              <a:t>, </a:t>
            </a:r>
            <a:r>
              <a:rPr lang="hr-HR" dirty="0" err="1" smtClean="0"/>
              <a:t>Brain</a:t>
            </a:r>
            <a:r>
              <a:rPr lang="hr-HR" dirty="0" smtClean="0"/>
              <a:t> </a:t>
            </a:r>
            <a:r>
              <a:rPr lang="hr-HR" dirty="0" err="1" smtClean="0"/>
              <a:t>Stim</a:t>
            </a:r>
            <a:r>
              <a:rPr lang="hr-HR" dirty="0" smtClean="0"/>
              <a:t>.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7440" y="1030616"/>
            <a:ext cx="447176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1. Cognitive </a:t>
            </a:r>
            <a:r>
              <a:rPr lang="en-US" sz="1400" b="1" dirty="0">
                <a:solidFill>
                  <a:schemeClr val="tx2"/>
                </a:solidFill>
              </a:rPr>
              <a:t>Control </a:t>
            </a:r>
            <a:r>
              <a:rPr lang="en-US" sz="1400" b="1" dirty="0" smtClean="0">
                <a:solidFill>
                  <a:schemeClr val="tx2"/>
                </a:solidFill>
              </a:rPr>
              <a:t>Network</a:t>
            </a:r>
            <a:r>
              <a:rPr lang="hr-HR" sz="1400" b="1" dirty="0" smtClean="0">
                <a:solidFill>
                  <a:schemeClr val="tx2"/>
                </a:solidFill>
              </a:rPr>
              <a:t> (mreža usmjerena izvršenju cilja) s epicentrima u </a:t>
            </a:r>
            <a:r>
              <a:rPr lang="en-US" sz="1400" b="1" dirty="0" smtClean="0">
                <a:solidFill>
                  <a:schemeClr val="tx2"/>
                </a:solidFill>
              </a:rPr>
              <a:t>DLPFC </a:t>
            </a:r>
            <a:r>
              <a:rPr lang="en-US" sz="1400" b="1" dirty="0">
                <a:solidFill>
                  <a:schemeClr val="tx2"/>
                </a:solidFill>
              </a:rPr>
              <a:t>and </a:t>
            </a:r>
            <a:r>
              <a:rPr lang="en-US" sz="1400" b="1" dirty="0" smtClean="0">
                <a:solidFill>
                  <a:schemeClr val="tx2"/>
                </a:solidFill>
              </a:rPr>
              <a:t>DMPFC</a:t>
            </a:r>
            <a:r>
              <a:rPr lang="hr-HR" sz="1400" dirty="0" smtClean="0">
                <a:solidFill>
                  <a:schemeClr val="tx2"/>
                </a:solidFill>
              </a:rPr>
              <a:t> </a:t>
            </a:r>
            <a:r>
              <a:rPr lang="hr-HR" sz="1400" dirty="0" smtClean="0"/>
              <a:t>(u </a:t>
            </a:r>
            <a:r>
              <a:rPr lang="en-US" sz="1400" dirty="0" smtClean="0"/>
              <a:t>MDD</a:t>
            </a:r>
            <a:r>
              <a:rPr lang="hr-HR" sz="1400" dirty="0" smtClean="0"/>
              <a:t> je aktivnost tih područja smanjena, napose u lijevoj hemisferi, pa se </a:t>
            </a:r>
            <a:r>
              <a:rPr lang="hr-HR" sz="1400" u="sng" dirty="0" err="1" smtClean="0"/>
              <a:t>rTMS</a:t>
            </a:r>
            <a:r>
              <a:rPr lang="hr-HR" sz="1400" u="sng" dirty="0" smtClean="0"/>
              <a:t>-om stimuliraju</a:t>
            </a:r>
            <a:r>
              <a:rPr lang="hr-HR" sz="1400" dirty="0" smtClean="0"/>
              <a:t>); kako ta mreža oponira DMN mreži, zbog njezine </a:t>
            </a:r>
            <a:r>
              <a:rPr lang="hr-HR" sz="1400" dirty="0" err="1" smtClean="0"/>
              <a:t>hipoaktivnosti</a:t>
            </a:r>
            <a:r>
              <a:rPr lang="hr-HR" sz="1400" dirty="0" smtClean="0"/>
              <a:t> u depresivnih bolesnika dominira aktivnost DMN</a:t>
            </a:r>
          </a:p>
          <a:p>
            <a:endParaRPr lang="hr-HR" sz="1400" dirty="0" smtClean="0"/>
          </a:p>
          <a:p>
            <a:r>
              <a:rPr lang="hr-HR" sz="1400" b="1" dirty="0" smtClean="0">
                <a:solidFill>
                  <a:schemeClr val="accent2"/>
                </a:solidFill>
              </a:rPr>
              <a:t>2. </a:t>
            </a:r>
            <a:r>
              <a:rPr lang="en-US" sz="1400" b="1" dirty="0" smtClean="0">
                <a:solidFill>
                  <a:schemeClr val="accent2"/>
                </a:solidFill>
              </a:rPr>
              <a:t>Default </a:t>
            </a:r>
            <a:r>
              <a:rPr lang="en-US" sz="1400" b="1" dirty="0">
                <a:solidFill>
                  <a:schemeClr val="accent2"/>
                </a:solidFill>
              </a:rPr>
              <a:t>Mode </a:t>
            </a:r>
            <a:r>
              <a:rPr lang="en-US" sz="1400" b="1" dirty="0" smtClean="0">
                <a:solidFill>
                  <a:schemeClr val="accent2"/>
                </a:solidFill>
              </a:rPr>
              <a:t>Network</a:t>
            </a:r>
            <a:r>
              <a:rPr lang="hr-HR" sz="1400" b="1" dirty="0" smtClean="0">
                <a:solidFill>
                  <a:schemeClr val="accent2"/>
                </a:solidFill>
              </a:rPr>
              <a:t> </a:t>
            </a:r>
            <a:r>
              <a:rPr lang="hr-HR" sz="1400" dirty="0" smtClean="0"/>
              <a:t>(</a:t>
            </a:r>
            <a:r>
              <a:rPr lang="hr-HR" sz="1400" b="1" dirty="0" smtClean="0"/>
              <a:t>mreža temeljnog načina rada</a:t>
            </a:r>
            <a:r>
              <a:rPr lang="hr-HR" sz="1400" dirty="0" smtClean="0"/>
              <a:t>) ima epicentar u medijalnom dijelu </a:t>
            </a:r>
            <a:r>
              <a:rPr lang="hr-HR" sz="1400" dirty="0" err="1" smtClean="0"/>
              <a:t>frontopolarne</a:t>
            </a:r>
            <a:r>
              <a:rPr lang="hr-HR" sz="1400" dirty="0" smtClean="0"/>
              <a:t> moždane kore (odgovorna je za osjećaj </a:t>
            </a:r>
            <a:r>
              <a:rPr lang="hr-HR" sz="1400" dirty="0" err="1" smtClean="0"/>
              <a:t>jastva</a:t>
            </a:r>
            <a:r>
              <a:rPr lang="hr-HR" sz="1400" dirty="0" smtClean="0"/>
              <a:t>, kontemplaciju i nadzor nad vlastitim mislima i osjećajima samopouzdanja, krivnje, srama), a u </a:t>
            </a:r>
            <a:r>
              <a:rPr lang="hr-HR" sz="1400" u="sng" dirty="0" smtClean="0"/>
              <a:t>depresivnih bolesnika njezina dominacija dovodi do smanjenja socijalnih interakcija</a:t>
            </a:r>
          </a:p>
          <a:p>
            <a:endParaRPr lang="hr-HR" sz="1400" dirty="0" smtClean="0"/>
          </a:p>
          <a:p>
            <a:r>
              <a:rPr lang="hr-HR" sz="1400" b="1" dirty="0" smtClean="0">
                <a:solidFill>
                  <a:srgbClr val="FF0000"/>
                </a:solidFill>
              </a:rPr>
              <a:t>3.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Affective </a:t>
            </a:r>
            <a:r>
              <a:rPr lang="en-US" sz="1400" b="1" dirty="0" smtClean="0">
                <a:solidFill>
                  <a:srgbClr val="FF0000"/>
                </a:solidFill>
              </a:rPr>
              <a:t>Network</a:t>
            </a:r>
            <a:r>
              <a:rPr lang="hr-HR" sz="1400" b="1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/>
              <a:t>i</a:t>
            </a:r>
            <a:r>
              <a:rPr lang="hr-HR" sz="1400" dirty="0" smtClean="0"/>
              <a:t>ma epicentre u </a:t>
            </a:r>
            <a:r>
              <a:rPr lang="en-US" sz="1400" dirty="0" smtClean="0"/>
              <a:t>VLPFC </a:t>
            </a:r>
            <a:r>
              <a:rPr lang="hr-HR" sz="1400" dirty="0" smtClean="0"/>
              <a:t>i</a:t>
            </a:r>
            <a:r>
              <a:rPr lang="en-US" sz="1400" dirty="0" smtClean="0"/>
              <a:t> VMPFC</a:t>
            </a:r>
            <a:r>
              <a:rPr lang="hr-HR" sz="1400" dirty="0" smtClean="0"/>
              <a:t>, te AMY, s tim da se medijalni dio aktivira kad se procesiraju nagrađujući podražaji, a lateralni kad se procesiraju kažnjavajući (</a:t>
            </a:r>
            <a:r>
              <a:rPr lang="hr-HR" sz="1400" dirty="0" err="1" smtClean="0"/>
              <a:t>Iowa</a:t>
            </a:r>
            <a:r>
              <a:rPr lang="hr-HR" sz="1400" dirty="0" smtClean="0"/>
              <a:t> </a:t>
            </a:r>
            <a:r>
              <a:rPr lang="hr-HR" sz="1400" dirty="0" err="1" smtClean="0"/>
              <a:t>gambling</a:t>
            </a:r>
            <a:r>
              <a:rPr lang="hr-HR" sz="1400" dirty="0" smtClean="0"/>
              <a:t> </a:t>
            </a:r>
            <a:r>
              <a:rPr lang="hr-HR" sz="1400" dirty="0" err="1" smtClean="0"/>
              <a:t>task</a:t>
            </a:r>
            <a:r>
              <a:rPr lang="hr-HR" sz="1400" dirty="0" smtClean="0"/>
              <a:t>); naziva se još i </a:t>
            </a:r>
            <a:r>
              <a:rPr lang="hr-HR" sz="1400" b="1" dirty="0" smtClean="0"/>
              <a:t>mrežom somatskih markera</a:t>
            </a:r>
            <a:r>
              <a:rPr lang="hr-HR" sz="1400" dirty="0" smtClean="0"/>
              <a:t> (Antonio </a:t>
            </a:r>
            <a:r>
              <a:rPr lang="hr-HR" sz="1400" dirty="0" err="1" smtClean="0"/>
              <a:t>Damasio</a:t>
            </a:r>
            <a:r>
              <a:rPr lang="hr-HR" sz="1400" dirty="0" smtClean="0"/>
              <a:t>: tjelesni osjećaji su povezani s osjećajima, npr. pojačano kucanje srca s anksioznošću, mučnina s osjećajem gađenja, itd.) a koji moćno utječu na ponašanje, napose na donošenje odluka (sve </a:t>
            </a:r>
            <a:r>
              <a:rPr lang="hr-HR" sz="1400" dirty="0" err="1" smtClean="0"/>
              <a:t>cost</a:t>
            </a:r>
            <a:r>
              <a:rPr lang="hr-HR" sz="1400" dirty="0" smtClean="0"/>
              <a:t>-</a:t>
            </a:r>
            <a:r>
              <a:rPr lang="hr-HR" sz="1400" dirty="0" err="1" smtClean="0"/>
              <a:t>benefit</a:t>
            </a:r>
            <a:r>
              <a:rPr lang="hr-HR" sz="1400" dirty="0" smtClean="0"/>
              <a:t> odluke); kako su </a:t>
            </a:r>
            <a:r>
              <a:rPr lang="hr-HR" sz="1400" u="sng" dirty="0" smtClean="0"/>
              <a:t>VMPFC i AMY općenito prekomjerno aktivni u depresivnih bolesnika to se njihova aktivnost aktivnost pomoću </a:t>
            </a:r>
            <a:r>
              <a:rPr lang="hr-HR" sz="1400" u="sng" dirty="0" err="1" smtClean="0"/>
              <a:t>rTMS</a:t>
            </a:r>
            <a:r>
              <a:rPr lang="hr-HR" sz="1400" u="sng" dirty="0" smtClean="0"/>
              <a:t>-a pokušava smanjiti</a:t>
            </a:r>
            <a:r>
              <a:rPr lang="hr-HR" sz="1400" dirty="0" smtClean="0"/>
              <a:t> (dok oštećenje VMPFC onemogućuje uporabu prošlih i trenutnih emocija za donošenje odluka)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816549" y="1360967"/>
            <a:ext cx="417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Epicentri triju glavnih neuronskih mreža na</a:t>
            </a:r>
          </a:p>
          <a:p>
            <a:r>
              <a:rPr lang="hr-HR" dirty="0" smtClean="0"/>
              <a:t>koje se vrši stimulacija </a:t>
            </a:r>
            <a:r>
              <a:rPr lang="hr-HR" dirty="0" err="1" smtClean="0"/>
              <a:t>rTMS</a:t>
            </a:r>
            <a:r>
              <a:rPr lang="hr-HR" dirty="0" smtClean="0"/>
              <a:t>-om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79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.. bolnih sindroma: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n</a:t>
            </a:r>
            <a:r>
              <a:rPr lang="en-US" dirty="0" err="1" smtClean="0"/>
              <a:t>europat</a:t>
            </a:r>
            <a:r>
              <a:rPr lang="hr-HR" dirty="0" err="1" smtClean="0"/>
              <a:t>ske</a:t>
            </a:r>
            <a:r>
              <a:rPr lang="hr-HR" dirty="0" smtClean="0"/>
              <a:t> boli, </a:t>
            </a:r>
            <a:r>
              <a:rPr lang="hr-HR" dirty="0" err="1" smtClean="0"/>
              <a:t>fibromijalgije</a:t>
            </a:r>
            <a:r>
              <a:rPr lang="hr-HR" dirty="0" smtClean="0"/>
              <a:t>, i složenih lokaliziranih bolnih sindroma</a:t>
            </a:r>
          </a:p>
          <a:p>
            <a:endParaRPr lang="hr-HR" dirty="0"/>
          </a:p>
          <a:p>
            <a:r>
              <a:rPr lang="hr-HR" dirty="0" err="1" smtClean="0"/>
              <a:t>Th</a:t>
            </a:r>
            <a:r>
              <a:rPr lang="hr-HR" dirty="0" smtClean="0"/>
              <a:t> se obično sastoji od </a:t>
            </a:r>
            <a:r>
              <a:rPr lang="hr-HR" dirty="0" err="1" smtClean="0"/>
              <a:t>rTMS</a:t>
            </a:r>
            <a:r>
              <a:rPr lang="hr-HR" dirty="0" smtClean="0"/>
              <a:t> stimulacije područja primarne motoričke moždane kore</a:t>
            </a:r>
          </a:p>
          <a:p>
            <a:endParaRPr lang="hr-HR" dirty="0"/>
          </a:p>
          <a:p>
            <a:r>
              <a:rPr lang="hr-HR" dirty="0" smtClean="0"/>
              <a:t>Smanjenje osjeta boli se postiže u malo više od 30% slučajeva (</a:t>
            </a:r>
            <a:r>
              <a:rPr lang="hr-HR" dirty="0" err="1" smtClean="0"/>
              <a:t>Galhardoni</a:t>
            </a:r>
            <a:r>
              <a:rPr lang="hr-HR" dirty="0" smtClean="0"/>
              <a:t> et al., Arch. </a:t>
            </a:r>
            <a:r>
              <a:rPr lang="hr-HR" dirty="0" err="1" smtClean="0"/>
              <a:t>Phys</a:t>
            </a:r>
            <a:r>
              <a:rPr lang="hr-HR" dirty="0" smtClean="0"/>
              <a:t>. Med. </a:t>
            </a:r>
            <a:r>
              <a:rPr lang="hr-HR" dirty="0" err="1" smtClean="0"/>
              <a:t>Rehabil</a:t>
            </a:r>
            <a:r>
              <a:rPr lang="hr-HR" dirty="0" smtClean="0"/>
              <a:t>., 2015)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2779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rTMS</a:t>
            </a:r>
            <a:r>
              <a:rPr lang="hr-HR" dirty="0" smtClean="0"/>
              <a:t> kod nas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94" y="2665155"/>
            <a:ext cx="3292549" cy="3292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43" y="1555750"/>
            <a:ext cx="3554114" cy="2197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95794" y="2109159"/>
            <a:ext cx="3044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Doc. dr. sc. Igor Filipčić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29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kal predlozak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Edukal predlozak</Template>
  <TotalTime>2454</TotalTime>
  <Words>1184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Edukal predlozak</vt:lpstr>
      <vt:lpstr>Možemo li transkranijskom magnetskom stimulacijom liječiti Alzheimerovu bolest?</vt:lpstr>
      <vt:lpstr>Neinvazivna stimulacija aktivnosti mozga</vt:lpstr>
      <vt:lpstr>rTMS</vt:lpstr>
      <vt:lpstr>rTMS</vt:lpstr>
      <vt:lpstr>rTMS</vt:lpstr>
      <vt:lpstr>rTMS u liječenju depresije</vt:lpstr>
      <vt:lpstr>Pored th depresije, rTMS se rabi i u th anksioznosti, afektivnih poremećaja i ..</vt:lpstr>
      <vt:lpstr>.. bolnih sindroma:</vt:lpstr>
      <vt:lpstr>rTMS kod nas</vt:lpstr>
      <vt:lpstr>tDCS</vt:lpstr>
      <vt:lpstr>tDCS</vt:lpstr>
      <vt:lpstr>tDCS</vt:lpstr>
      <vt:lpstr>rTMS/tDCS pozitivni aspekti:</vt:lpstr>
      <vt:lpstr>rTMS vs tDCS mane</vt:lpstr>
      <vt:lpstr>Hvala na pažnji!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</dc:title>
  <dc:creator>Goran Šimić</dc:creator>
  <cp:lastModifiedBy>Goran Simic</cp:lastModifiedBy>
  <cp:revision>211</cp:revision>
  <dcterms:created xsi:type="dcterms:W3CDTF">2015-10-26T17:36:29Z</dcterms:created>
  <dcterms:modified xsi:type="dcterms:W3CDTF">2016-11-10T00:01:16Z</dcterms:modified>
</cp:coreProperties>
</file>