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51" r:id="rId4"/>
  </p:sldMasterIdLst>
  <p:notesMasterIdLst>
    <p:notesMasterId r:id="rId39"/>
  </p:notesMasterIdLst>
  <p:sldIdLst>
    <p:sldId id="256" r:id="rId5"/>
    <p:sldId id="293" r:id="rId6"/>
    <p:sldId id="257" r:id="rId7"/>
    <p:sldId id="288" r:id="rId8"/>
    <p:sldId id="291" r:id="rId9"/>
    <p:sldId id="296" r:id="rId10"/>
    <p:sldId id="297" r:id="rId11"/>
    <p:sldId id="298" r:id="rId12"/>
    <p:sldId id="295" r:id="rId13"/>
    <p:sldId id="292" r:id="rId14"/>
    <p:sldId id="301" r:id="rId15"/>
    <p:sldId id="300" r:id="rId16"/>
    <p:sldId id="302" r:id="rId17"/>
    <p:sldId id="305" r:id="rId18"/>
    <p:sldId id="303" r:id="rId19"/>
    <p:sldId id="294" r:id="rId20"/>
    <p:sldId id="304" r:id="rId21"/>
    <p:sldId id="289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306" r:id="rId32"/>
    <p:sldId id="271" r:id="rId33"/>
    <p:sldId id="272" r:id="rId34"/>
    <p:sldId id="273" r:id="rId35"/>
    <p:sldId id="290" r:id="rId36"/>
    <p:sldId id="283" r:id="rId37"/>
    <p:sldId id="30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971" autoAdjust="0"/>
    <p:restoredTop sz="92159" autoAdjust="0"/>
  </p:normalViewPr>
  <p:slideViewPr>
    <p:cSldViewPr>
      <p:cViewPr varScale="1">
        <p:scale>
          <a:sx n="86" d="100"/>
          <a:sy n="86" d="100"/>
        </p:scale>
        <p:origin x="19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FCB6-3C4F-4A9F-9233-A35CB92C636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D759-31C4-4FD1-8552-9C8E53F78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3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5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4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2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0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78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8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1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0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7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8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12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20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1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37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26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80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9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5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23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83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0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94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70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944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11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11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51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2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9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1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57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89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6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828F-398B-42B1-B1C3-E4050B5292C0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3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7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13.3.2019.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7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tif"/><Relationship Id="rId4" Type="http://schemas.openxmlformats.org/officeDocument/2006/relationships/hyperlink" Target="https://www.ceitec.eu/ceitec-mu/applied-neuroscience/rg3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tmsaugusta.com/how-does-tms-therapy-work-in-treating-depression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openxmlformats.org/officeDocument/2006/relationships/image" Target="../media/image31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tif"/><Relationship Id="rId5" Type="http://schemas.openxmlformats.org/officeDocument/2006/relationships/image" Target="../media/image29.gif"/><Relationship Id="rId4" Type="http://schemas.openxmlformats.org/officeDocument/2006/relationships/image" Target="../media/image28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oph.fi/download/145366_Physical_activity_and_learning.pdf" TargetMode="Externa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96944" cy="353726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hr-HR" sz="3200" b="1" dirty="0" smtClean="0"/>
              <a:t>Uvodno izlaganje:</a:t>
            </a:r>
            <a:br>
              <a:rPr lang="hr-HR" sz="3200" b="1" dirty="0" smtClean="0"/>
            </a:br>
            <a:r>
              <a:rPr lang="hr-HR" sz="3200" b="1" dirty="0" smtClean="0"/>
              <a:t>učenje i pamćenje</a:t>
            </a:r>
            <a:r>
              <a:rPr lang="en-US" sz="3200" b="1" dirty="0" smtClean="0"/>
              <a:t>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hr-HR" sz="2200" b="1" dirty="0" smtClean="0"/>
              <a:t>Prof. dr. sc. </a:t>
            </a:r>
            <a:r>
              <a:rPr lang="hr-HR" sz="2200" b="1" dirty="0" smtClean="0">
                <a:cs typeface="Aharoni" pitchFamily="2" charset="-79"/>
              </a:rPr>
              <a:t>Goran Šimić, dr. med.</a:t>
            </a:r>
            <a:br>
              <a:rPr lang="hr-HR" sz="2200" b="1" dirty="0" smtClean="0">
                <a:cs typeface="Aharoni" pitchFamily="2" charset="-79"/>
              </a:rPr>
            </a:br>
            <a:r>
              <a:rPr lang="hr-HR" sz="1800" dirty="0" smtClean="0">
                <a:cs typeface="Aharoni" pitchFamily="2" charset="-79"/>
              </a:rPr>
              <a:t/>
            </a:r>
            <a:br>
              <a:rPr lang="hr-HR" sz="18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Zavod za </a:t>
            </a:r>
            <a:r>
              <a:rPr lang="hr-HR" sz="1600" dirty="0" err="1" smtClean="0">
                <a:cs typeface="Aharoni" pitchFamily="2" charset="-79"/>
              </a:rPr>
              <a:t>neuroznanost</a:t>
            </a:r>
            <a:r>
              <a:rPr lang="hr-HR" sz="1600" dirty="0" smtClean="0">
                <a:cs typeface="Aharoni" pitchFamily="2" charset="-79"/>
              </a:rPr>
              <a:t/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Hrvatski institut za istraživanje mozga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Medicinski fakultet Sveučilišta u Zagrebu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Republika Hrvatska</a:t>
            </a:r>
            <a:r>
              <a:rPr lang="hr-HR" sz="2000" dirty="0" smtClean="0">
                <a:latin typeface="Palatino Linotype" pitchFamily="18" charset="0"/>
                <a:cs typeface="Aharoni" pitchFamily="2" charset="-79"/>
              </a:rPr>
              <a:t/>
            </a:r>
            <a:br>
              <a:rPr lang="hr-HR" sz="2000" dirty="0" smtClean="0">
                <a:latin typeface="Palatino Linotype" pitchFamily="18" charset="0"/>
                <a:cs typeface="Aharoni" pitchFamily="2" charset="-79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endParaRPr lang="en-US" sz="2800" b="1" dirty="0"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39120"/>
            <a:ext cx="7776864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60" y="4959865"/>
            <a:ext cx="886160" cy="9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85184"/>
            <a:ext cx="920599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283968" y="5703059"/>
            <a:ext cx="19396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000" dirty="0" smtClean="0">
                <a:latin typeface="+mj-lt"/>
              </a:rPr>
              <a:t>IP-2014-09-9730 (2015-2019)</a:t>
            </a:r>
            <a:endParaRPr lang="hr-HR" sz="1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6656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84" y="4975618"/>
            <a:ext cx="2016992" cy="78811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05335" y="836712"/>
            <a:ext cx="673333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r-HR" sz="1600" b="1" dirty="0" smtClean="0">
              <a:solidFill>
                <a:srgbClr val="0070C0"/>
              </a:solidFill>
              <a:cs typeface="Aharoni" pitchFamily="2" charset="-79"/>
            </a:endParaRPr>
          </a:p>
          <a:p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Dvorana Miroslava Čačkovića</a:t>
            </a:r>
          </a:p>
          <a:p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Medicinski fakultet Sveučilišta u Zagrebu</a:t>
            </a:r>
          </a:p>
          <a:p>
            <a:r>
              <a:rPr lang="hr-HR" sz="1800" b="1" dirty="0" err="1" smtClean="0">
                <a:solidFill>
                  <a:srgbClr val="0070C0"/>
                </a:solidFill>
                <a:cs typeface="Aharoni" pitchFamily="2" charset="-79"/>
              </a:rPr>
              <a:t>Šalata</a:t>
            </a:r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 3b, Zagreb, 14</a:t>
            </a:r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. ožujak </a:t>
            </a:r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2019.</a:t>
            </a:r>
            <a:r>
              <a:rPr lang="hr-HR" sz="1600" dirty="0" smtClean="0">
                <a:solidFill>
                  <a:srgbClr val="0070C0"/>
                </a:solidFill>
                <a:cs typeface="Aharoni" pitchFamily="2" charset="-79"/>
              </a:rPr>
              <a:t/>
            </a:r>
            <a:br>
              <a:rPr lang="hr-HR" sz="1600" dirty="0" smtClean="0">
                <a:solidFill>
                  <a:srgbClr val="0070C0"/>
                </a:solidFill>
                <a:cs typeface="Aharoni" pitchFamily="2" charset="-79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  <a:cs typeface="Aharoni" pitchFamily="2" charset="-79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  <a:cs typeface="Aharoni" pitchFamily="2" charset="-79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</a:br>
            <a:endParaRPr lang="en-US" sz="1600" b="1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16" y="4365104"/>
            <a:ext cx="1503774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5" y="192725"/>
            <a:ext cx="6733330" cy="38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416011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KK.01.1.1.01.0007, ZCI – </a:t>
            </a:r>
            <a:r>
              <a:rPr lang="hr-HR" sz="1200" dirty="0" err="1"/>
              <a:t>Neuro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6" y="4965550"/>
            <a:ext cx="927547" cy="927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50" y="5028873"/>
            <a:ext cx="842780" cy="8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54450"/>
            <a:ext cx="3627508" cy="3226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/>
          <a:lstStyle/>
          <a:p>
            <a:r>
              <a:rPr lang="hr-HR" dirty="0" err="1" smtClean="0"/>
              <a:t>rTMS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1340768"/>
            <a:ext cx="4824536" cy="511256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neinvazivna</a:t>
            </a:r>
            <a:r>
              <a:rPr lang="en-US" dirty="0" smtClean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modulira</a:t>
            </a:r>
            <a:r>
              <a:rPr lang="en-US" dirty="0"/>
              <a:t> </a:t>
            </a:r>
            <a:r>
              <a:rPr lang="en-US" dirty="0" err="1"/>
              <a:t>aktivnost</a:t>
            </a:r>
            <a:r>
              <a:rPr lang="en-US" dirty="0"/>
              <a:t> </a:t>
            </a:r>
            <a:r>
              <a:rPr lang="en-US" dirty="0" err="1"/>
              <a:t>živčanih</a:t>
            </a:r>
            <a:r>
              <a:rPr lang="en-US" dirty="0"/>
              <a:t> </a:t>
            </a:r>
            <a:r>
              <a:rPr lang="en-US" dirty="0" err="1"/>
              <a:t>stanica</a:t>
            </a:r>
            <a:r>
              <a:rPr lang="en-US" dirty="0"/>
              <a:t> </a:t>
            </a:r>
            <a:r>
              <a:rPr lang="en-US" dirty="0" err="1"/>
              <a:t>moždane</a:t>
            </a:r>
            <a:r>
              <a:rPr lang="en-US" dirty="0"/>
              <a:t> kore </a:t>
            </a:r>
            <a:r>
              <a:rPr lang="en-US" dirty="0" smtClean="0"/>
              <a:t>t</a:t>
            </a:r>
            <a:r>
              <a:rPr lang="hr-HR" dirty="0" smtClean="0"/>
              <a:t>ako da se</a:t>
            </a:r>
            <a:r>
              <a:rPr lang="en-US" dirty="0" smtClean="0"/>
              <a:t>, </a:t>
            </a:r>
            <a:r>
              <a:rPr lang="en-US" u="sng" dirty="0" err="1"/>
              <a:t>elektromagnetskim</a:t>
            </a:r>
            <a:r>
              <a:rPr lang="en-US" u="sng" dirty="0"/>
              <a:t> </a:t>
            </a:r>
            <a:r>
              <a:rPr lang="en-US" u="sng" dirty="0" err="1"/>
              <a:t>pulsevima</a:t>
            </a:r>
            <a:r>
              <a:rPr lang="hr-HR" u="sng" dirty="0"/>
              <a:t> (a ne slabom </a:t>
            </a:r>
            <a:r>
              <a:rPr lang="hr-HR" u="sng" dirty="0" smtClean="0"/>
              <a:t>istosmjernom strujom </a:t>
            </a:r>
            <a:r>
              <a:rPr lang="hr-HR" u="sng" dirty="0"/>
              <a:t>kao kod </a:t>
            </a:r>
            <a:r>
              <a:rPr lang="hr-HR" u="sng" dirty="0" err="1"/>
              <a:t>tDCS</a:t>
            </a:r>
            <a:r>
              <a:rPr lang="hr-HR" u="sng" dirty="0"/>
              <a:t>)</a:t>
            </a:r>
            <a:r>
              <a:rPr lang="hr-HR" dirty="0"/>
              <a:t> iz magnetne zavojnice</a:t>
            </a:r>
            <a:r>
              <a:rPr lang="en-US" dirty="0"/>
              <a:t> </a:t>
            </a:r>
            <a:r>
              <a:rPr lang="en-US" dirty="0" err="1"/>
              <a:t>pojačava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oslabljuje</a:t>
            </a:r>
            <a:r>
              <a:rPr lang="en-US" dirty="0"/>
              <a:t> </a:t>
            </a:r>
            <a:r>
              <a:rPr lang="en-US" dirty="0" err="1"/>
              <a:t>kortikalna</a:t>
            </a:r>
            <a:r>
              <a:rPr lang="en-US" dirty="0"/>
              <a:t> </a:t>
            </a:r>
            <a:r>
              <a:rPr lang="en-US" dirty="0" err="1"/>
              <a:t>podražljivost</a:t>
            </a:r>
            <a:r>
              <a:rPr lang="en-US" dirty="0"/>
              <a:t> u </a:t>
            </a:r>
            <a:r>
              <a:rPr lang="en-US" dirty="0" err="1"/>
              <a:t>ciljanim</a:t>
            </a:r>
            <a:r>
              <a:rPr lang="en-US" dirty="0"/>
              <a:t> </a:t>
            </a:r>
            <a:r>
              <a:rPr lang="en-US" dirty="0" err="1"/>
              <a:t>područjima</a:t>
            </a:r>
            <a:r>
              <a:rPr lang="en-US" dirty="0"/>
              <a:t> </a:t>
            </a:r>
            <a:r>
              <a:rPr lang="en-US" dirty="0" err="1"/>
              <a:t>mozga</a:t>
            </a:r>
            <a:endParaRPr lang="hr-HR" dirty="0"/>
          </a:p>
          <a:p>
            <a:endParaRPr lang="hr-HR" dirty="0"/>
          </a:p>
          <a:p>
            <a:r>
              <a:rPr lang="hr-HR" dirty="0"/>
              <a:t>V</a:t>
            </a:r>
            <a:r>
              <a:rPr lang="en-US" dirty="0" err="1" smtClean="0"/>
              <a:t>i</a:t>
            </a:r>
            <a:r>
              <a:rPr lang="hr-HR" dirty="0" err="1"/>
              <a:t>še</a:t>
            </a:r>
            <a:r>
              <a:rPr lang="en-US" dirty="0"/>
              <a:t> </a:t>
            </a:r>
            <a:r>
              <a:rPr lang="en-US" dirty="0" err="1"/>
              <a:t>frekvencije</a:t>
            </a:r>
            <a:r>
              <a:rPr lang="en-US" dirty="0"/>
              <a:t> </a:t>
            </a:r>
            <a:r>
              <a:rPr lang="en-US" dirty="0" err="1"/>
              <a:t>rTMS</a:t>
            </a:r>
            <a:r>
              <a:rPr lang="hr-HR" dirty="0"/>
              <a:t> </a:t>
            </a:r>
            <a:r>
              <a:rPr lang="hr-HR" dirty="0" smtClean="0"/>
              <a:t>(</a:t>
            </a:r>
            <a:r>
              <a:rPr lang="hr-HR" dirty="0" smtClean="0">
                <a:solidFill>
                  <a:srgbClr val="FF0000"/>
                </a:solidFill>
              </a:rPr>
              <a:t>10-20 </a:t>
            </a:r>
            <a:r>
              <a:rPr lang="hr-HR" dirty="0">
                <a:solidFill>
                  <a:srgbClr val="FF0000"/>
                </a:solidFill>
              </a:rPr>
              <a:t>Hz</a:t>
            </a:r>
            <a:r>
              <a:rPr lang="hr-HR" dirty="0"/>
              <a:t>)</a:t>
            </a:r>
            <a:r>
              <a:rPr lang="en-US" dirty="0"/>
              <a:t> </a:t>
            </a:r>
            <a:r>
              <a:rPr lang="en-US" u="sng" dirty="0" err="1"/>
              <a:t>pojačavaju</a:t>
            </a:r>
            <a:r>
              <a:rPr lang="en-US" dirty="0"/>
              <a:t> </a:t>
            </a:r>
            <a:r>
              <a:rPr lang="en-US" dirty="0" err="1"/>
              <a:t>kortikalnu</a:t>
            </a:r>
            <a:r>
              <a:rPr lang="en-US" dirty="0"/>
              <a:t> </a:t>
            </a:r>
            <a:r>
              <a:rPr lang="en-US" dirty="0" err="1"/>
              <a:t>podražljivost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aktivnost</a:t>
            </a:r>
            <a:r>
              <a:rPr lang="en-US" dirty="0"/>
              <a:t> </a:t>
            </a:r>
            <a:r>
              <a:rPr lang="en-US" dirty="0" err="1"/>
              <a:t>neurona</a:t>
            </a:r>
            <a:r>
              <a:rPr lang="en-US" dirty="0"/>
              <a:t>, </a:t>
            </a:r>
            <a:r>
              <a:rPr lang="hr-HR" dirty="0"/>
              <a:t>dok ju</a:t>
            </a:r>
            <a:r>
              <a:rPr lang="en-US" dirty="0"/>
              <a:t> </a:t>
            </a:r>
            <a:r>
              <a:rPr lang="en-US" dirty="0" err="1"/>
              <a:t>niske</a:t>
            </a:r>
            <a:r>
              <a:rPr lang="hr-HR" dirty="0"/>
              <a:t> (</a:t>
            </a:r>
            <a:r>
              <a:rPr lang="hr-HR" dirty="0">
                <a:solidFill>
                  <a:srgbClr val="FF0000"/>
                </a:solidFill>
              </a:rPr>
              <a:t>obično &lt; 1 Hz</a:t>
            </a:r>
            <a:r>
              <a:rPr lang="hr-HR" dirty="0"/>
              <a:t>)</a:t>
            </a:r>
            <a:r>
              <a:rPr lang="en-US" dirty="0"/>
              <a:t> </a:t>
            </a:r>
            <a:r>
              <a:rPr lang="en-US" u="sng" dirty="0" err="1"/>
              <a:t>potiskuju</a:t>
            </a:r>
            <a:endParaRPr lang="hr-HR" u="sng" dirty="0"/>
          </a:p>
          <a:p>
            <a:endParaRPr lang="hr-HR" dirty="0"/>
          </a:p>
          <a:p>
            <a:r>
              <a:rPr lang="hr-HR" dirty="0"/>
              <a:t>Stimulacija se vrši u trajanju </a:t>
            </a:r>
            <a:r>
              <a:rPr lang="hr-HR" dirty="0">
                <a:solidFill>
                  <a:srgbClr val="FF0000"/>
                </a:solidFill>
              </a:rPr>
              <a:t>od 20-30 </a:t>
            </a:r>
            <a:r>
              <a:rPr lang="hr-HR" dirty="0" smtClean="0">
                <a:solidFill>
                  <a:srgbClr val="FF0000"/>
                </a:solidFill>
              </a:rPr>
              <a:t>min, </a:t>
            </a:r>
            <a:r>
              <a:rPr lang="hr-HR" dirty="0">
                <a:solidFill>
                  <a:srgbClr val="FF0000"/>
                </a:solidFill>
              </a:rPr>
              <a:t>svaki dan kroz 10-20 dana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86" y="1725669"/>
            <a:ext cx="1973580" cy="140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6766" y="13832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tDCS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6392361"/>
            <a:ext cx="4016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www.ceitec.eu/ceitec-mu/applied-neuroscience/rg33</a:t>
            </a:r>
            <a:r>
              <a:rPr lang="hr-HR" sz="1200" dirty="0" smtClean="0"/>
              <a:t> 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11" y="251108"/>
            <a:ext cx="3169920" cy="1089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73058"/>
            <a:ext cx="2052784" cy="11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3568" y="5695520"/>
            <a:ext cx="8349267" cy="1045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Tegenthoff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Ragert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Pleger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Schwenkreis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Forster AF, et al. (2005)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Improvement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tactile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discrimination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performance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enlargement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cortical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somatosensory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maps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after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5 Hz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rTMS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hr-HR" sz="200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PLoS</a:t>
            </a:r>
            <a:r>
              <a:rPr lang="hr-H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Biol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3(11): e362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5" y="1669171"/>
            <a:ext cx="318135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614" y="1601787"/>
            <a:ext cx="3871812" cy="357258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rTMS</a:t>
            </a:r>
            <a:r>
              <a:rPr lang="hr-HR" dirty="0" smtClean="0"/>
              <a:t> </a:t>
            </a:r>
            <a:r>
              <a:rPr lang="hr-HR" dirty="0" smtClean="0"/>
              <a:t>poboljšava taktilnu diskriminaciju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822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-44352"/>
            <a:ext cx="7931224" cy="1143000"/>
          </a:xfrm>
        </p:spPr>
        <p:txBody>
          <a:bodyPr/>
          <a:lstStyle/>
          <a:p>
            <a:r>
              <a:rPr lang="hr-HR" dirty="0" err="1" smtClean="0"/>
              <a:t>rTMS</a:t>
            </a:r>
            <a:r>
              <a:rPr lang="hr-HR" dirty="0" smtClean="0"/>
              <a:t> u liječenju depresije</a:t>
            </a:r>
            <a:endParaRPr lang="hr-H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4061681"/>
            <a:ext cx="8952614" cy="2823703"/>
          </a:xfrm>
        </p:spPr>
        <p:txBody>
          <a:bodyPr>
            <a:normAutofit fontScale="70000" lnSpcReduction="20000"/>
          </a:bodyPr>
          <a:lstStyle/>
          <a:p>
            <a:r>
              <a:rPr lang="hr-HR" sz="2900" dirty="0" smtClean="0"/>
              <a:t>Oko </a:t>
            </a:r>
            <a:r>
              <a:rPr lang="hr-HR" sz="2900" dirty="0" smtClean="0">
                <a:solidFill>
                  <a:srgbClr val="FF0000"/>
                </a:solidFill>
              </a:rPr>
              <a:t>33% bolesnika s MDD ne reagira na terapiju SSRI</a:t>
            </a:r>
            <a:r>
              <a:rPr lang="hr-HR" sz="2900" dirty="0" smtClean="0"/>
              <a:t> (</a:t>
            </a:r>
            <a:r>
              <a:rPr lang="hr-HR" sz="2900" dirty="0" err="1" smtClean="0"/>
              <a:t>inhibitorima</a:t>
            </a:r>
            <a:r>
              <a:rPr lang="hr-HR" sz="2900" dirty="0" smtClean="0"/>
              <a:t> ponovnog unosa serotonina - </a:t>
            </a:r>
            <a:r>
              <a:rPr lang="en-US" sz="2900" dirty="0" err="1"/>
              <a:t>paroksetin</a:t>
            </a:r>
            <a:r>
              <a:rPr lang="en-US" sz="2900" dirty="0"/>
              <a:t>, </a:t>
            </a:r>
            <a:r>
              <a:rPr lang="en-US" sz="2900" dirty="0" err="1"/>
              <a:t>sertralin</a:t>
            </a:r>
            <a:r>
              <a:rPr lang="en-US" sz="2900" dirty="0"/>
              <a:t>, citalopram, </a:t>
            </a:r>
            <a:r>
              <a:rPr lang="en-US" sz="2900" dirty="0" err="1" smtClean="0"/>
              <a:t>fluoksetin</a:t>
            </a:r>
            <a:r>
              <a:rPr lang="hr-HR" sz="2900" dirty="0" smtClean="0"/>
              <a:t>,</a:t>
            </a:r>
            <a:r>
              <a:rPr lang="en-US" sz="2900" dirty="0" smtClean="0"/>
              <a:t> </a:t>
            </a:r>
            <a:r>
              <a:rPr lang="en-US" sz="2900" dirty="0" err="1" smtClean="0"/>
              <a:t>fluvoksamin</a:t>
            </a:r>
            <a:r>
              <a:rPr lang="hr-HR" sz="2900" dirty="0" smtClean="0"/>
              <a:t>), čak i kad se kombiniraju (Stewart et al., </a:t>
            </a:r>
            <a:r>
              <a:rPr lang="hr-HR" sz="2900" i="1" dirty="0" smtClean="0"/>
              <a:t>J. </a:t>
            </a:r>
            <a:r>
              <a:rPr lang="hr-HR" sz="2900" i="1" dirty="0" err="1" smtClean="0"/>
              <a:t>Psychiatr</a:t>
            </a:r>
            <a:r>
              <a:rPr lang="hr-HR" sz="2900" i="1" dirty="0" smtClean="0"/>
              <a:t>. </a:t>
            </a:r>
            <a:r>
              <a:rPr lang="hr-HR" sz="2900" i="1" dirty="0" err="1" smtClean="0"/>
              <a:t>Res</a:t>
            </a:r>
            <a:r>
              <a:rPr lang="hr-HR" sz="2900" i="1" dirty="0" smtClean="0"/>
              <a:t>.</a:t>
            </a:r>
            <a:r>
              <a:rPr lang="hr-HR" sz="2900" dirty="0" smtClean="0"/>
              <a:t> 2013); pomoću </a:t>
            </a:r>
            <a:r>
              <a:rPr lang="hr-HR" sz="2900" dirty="0" err="1" smtClean="0"/>
              <a:t>fMRI</a:t>
            </a:r>
            <a:r>
              <a:rPr lang="hr-HR" sz="2900" dirty="0" smtClean="0"/>
              <a:t> je pokazano kako </a:t>
            </a:r>
            <a:r>
              <a:rPr lang="hr-HR" sz="2900" u="sng" dirty="0" smtClean="0"/>
              <a:t>većina bolesnika s MDD imaju smanjenu aktivnost u DLPFC lijeve hemisfere</a:t>
            </a:r>
            <a:r>
              <a:rPr lang="hr-HR" sz="2900" dirty="0" smtClean="0"/>
              <a:t> (</a:t>
            </a:r>
            <a:r>
              <a:rPr lang="hr-HR" sz="2900" dirty="0" err="1" smtClean="0"/>
              <a:t>Downar</a:t>
            </a:r>
            <a:r>
              <a:rPr lang="hr-HR" sz="2900" dirty="0" smtClean="0"/>
              <a:t> i </a:t>
            </a:r>
            <a:r>
              <a:rPr lang="hr-HR" sz="2900" dirty="0" err="1" smtClean="0"/>
              <a:t>Daskalakis</a:t>
            </a:r>
            <a:r>
              <a:rPr lang="hr-HR" sz="2900" dirty="0" smtClean="0"/>
              <a:t>, </a:t>
            </a:r>
            <a:r>
              <a:rPr lang="hr-HR" sz="2900" i="1" dirty="0" err="1" smtClean="0"/>
              <a:t>Brain</a:t>
            </a:r>
            <a:r>
              <a:rPr lang="hr-HR" sz="2900" i="1" dirty="0" smtClean="0"/>
              <a:t> </a:t>
            </a:r>
            <a:r>
              <a:rPr lang="hr-HR" sz="2900" i="1" dirty="0" err="1" smtClean="0"/>
              <a:t>Stim</a:t>
            </a:r>
            <a:r>
              <a:rPr lang="hr-HR" sz="2900" i="1" dirty="0" smtClean="0"/>
              <a:t>.</a:t>
            </a:r>
            <a:r>
              <a:rPr lang="hr-HR" sz="2900" dirty="0" smtClean="0"/>
              <a:t> 2013) - zato </a:t>
            </a:r>
            <a:r>
              <a:rPr lang="hr-HR" sz="2900" dirty="0"/>
              <a:t>se </a:t>
            </a:r>
            <a:r>
              <a:rPr lang="hr-HR" sz="2900" dirty="0" err="1">
                <a:solidFill>
                  <a:srgbClr val="FF0000"/>
                </a:solidFill>
              </a:rPr>
              <a:t>rTMS</a:t>
            </a:r>
            <a:r>
              <a:rPr lang="hr-HR" sz="2900" dirty="0">
                <a:solidFill>
                  <a:srgbClr val="FF0000"/>
                </a:solidFill>
              </a:rPr>
              <a:t>-om stimulira </a:t>
            </a:r>
            <a:r>
              <a:rPr lang="hr-HR" sz="2900" dirty="0" smtClean="0">
                <a:solidFill>
                  <a:srgbClr val="FF0000"/>
                </a:solidFill>
              </a:rPr>
              <a:t>DLPFC </a:t>
            </a:r>
            <a:r>
              <a:rPr lang="hr-HR" sz="2900" dirty="0">
                <a:solidFill>
                  <a:srgbClr val="FF0000"/>
                </a:solidFill>
              </a:rPr>
              <a:t>u lijevoj </a:t>
            </a:r>
            <a:r>
              <a:rPr lang="hr-HR" sz="2900" dirty="0" smtClean="0">
                <a:solidFill>
                  <a:srgbClr val="FF0000"/>
                </a:solidFill>
              </a:rPr>
              <a:t>hemisferi, </a:t>
            </a:r>
            <a:r>
              <a:rPr lang="hr-HR" sz="2900" dirty="0">
                <a:solidFill>
                  <a:srgbClr val="FF0000"/>
                </a:solidFill>
              </a:rPr>
              <a:t>odnosno inhibira </a:t>
            </a:r>
            <a:r>
              <a:rPr lang="hr-HR" sz="2900" dirty="0" smtClean="0">
                <a:solidFill>
                  <a:srgbClr val="FF0000"/>
                </a:solidFill>
              </a:rPr>
              <a:t>DLPFC </a:t>
            </a:r>
            <a:r>
              <a:rPr lang="hr-HR" sz="2900" dirty="0">
                <a:solidFill>
                  <a:srgbClr val="FF0000"/>
                </a:solidFill>
              </a:rPr>
              <a:t>u </a:t>
            </a:r>
            <a:r>
              <a:rPr lang="hr-HR" sz="2900" dirty="0" smtClean="0">
                <a:solidFill>
                  <a:srgbClr val="FF0000"/>
                </a:solidFill>
              </a:rPr>
              <a:t>desnoj</a:t>
            </a:r>
          </a:p>
          <a:p>
            <a:pPr marL="0" indent="0">
              <a:buNone/>
            </a:pPr>
            <a:endParaRPr lang="hr-HR" sz="2900" dirty="0"/>
          </a:p>
          <a:p>
            <a:r>
              <a:rPr lang="hr-HR" sz="2900" dirty="0" smtClean="0"/>
              <a:t>Prema jednoj od </a:t>
            </a:r>
            <a:r>
              <a:rPr lang="hr-HR" sz="2900" dirty="0" smtClean="0"/>
              <a:t>meta-analiza</a:t>
            </a:r>
            <a:r>
              <a:rPr lang="hr-HR" sz="2900" dirty="0" smtClean="0"/>
              <a:t>, nakon prosječno 13 tretmana s RTMS, </a:t>
            </a:r>
            <a:r>
              <a:rPr lang="en-US" sz="2900" u="sng" dirty="0" smtClean="0"/>
              <a:t>29</a:t>
            </a:r>
            <a:r>
              <a:rPr lang="en-US" sz="2900" u="sng" dirty="0"/>
              <a:t>% </a:t>
            </a:r>
            <a:r>
              <a:rPr lang="hr-HR" sz="2900" u="sng" dirty="0" smtClean="0"/>
              <a:t>bolesnika s farmakološki rezistentnim MDD postiglo je značajno poboljšanje, dok je 18% postiglo remisiju</a:t>
            </a:r>
            <a:r>
              <a:rPr lang="hr-HR" sz="2900" dirty="0" smtClean="0"/>
              <a:t> (</a:t>
            </a:r>
            <a:r>
              <a:rPr lang="hr-HR" sz="2900" dirty="0" err="1" smtClean="0"/>
              <a:t>Berlim</a:t>
            </a:r>
            <a:r>
              <a:rPr lang="hr-HR" sz="2900" dirty="0" smtClean="0"/>
              <a:t> et al., </a:t>
            </a:r>
            <a:r>
              <a:rPr lang="hr-HR" sz="2900" i="1" dirty="0" smtClean="0"/>
              <a:t>J. </a:t>
            </a:r>
            <a:r>
              <a:rPr lang="hr-HR" sz="2900" i="1" dirty="0" err="1" smtClean="0"/>
              <a:t>Psychiatr</a:t>
            </a:r>
            <a:r>
              <a:rPr lang="hr-HR" sz="2900" i="1" dirty="0" smtClean="0"/>
              <a:t>. </a:t>
            </a:r>
            <a:r>
              <a:rPr lang="hr-HR" sz="2900" i="1" dirty="0" err="1" smtClean="0"/>
              <a:t>Res</a:t>
            </a:r>
            <a:r>
              <a:rPr lang="hr-HR" sz="2900" i="1" dirty="0" smtClean="0"/>
              <a:t>.</a:t>
            </a:r>
            <a:r>
              <a:rPr lang="hr-HR" sz="2900" dirty="0" smtClean="0"/>
              <a:t>, 2013)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953046"/>
            <a:ext cx="3711614" cy="2818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" y="1263081"/>
            <a:ext cx="3097085" cy="2418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0461" y="944336"/>
            <a:ext cx="10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DLPFC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7044" y="3754738"/>
            <a:ext cx="5305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http://www.tmsaugusta.com/how-does-tms-therapy-work-in-treating-depression</a:t>
            </a:r>
            <a:r>
              <a:rPr lang="en-US" sz="1200" dirty="0" smtClean="0">
                <a:hlinkClick r:id="rId4"/>
              </a:rPr>
              <a:t>/</a:t>
            </a:r>
            <a:r>
              <a:rPr lang="hr-HR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465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rTMS</a:t>
            </a:r>
            <a:r>
              <a:rPr lang="hr-HR" dirty="0" smtClean="0"/>
              <a:t> u </a:t>
            </a:r>
            <a:r>
              <a:rPr lang="hr-HR" dirty="0" err="1" smtClean="0"/>
              <a:t>th</a:t>
            </a:r>
            <a:r>
              <a:rPr lang="hr-HR" dirty="0" smtClean="0"/>
              <a:t> anksioznosti</a:t>
            </a:r>
            <a:br>
              <a:rPr lang="hr-HR" dirty="0" smtClean="0"/>
            </a:br>
            <a:r>
              <a:rPr lang="hr-HR" dirty="0" smtClean="0"/>
              <a:t>i afektivnih poremećaja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943429" cy="510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hr-HR" sz="2800" dirty="0" err="1" smtClean="0"/>
              <a:t>rTMS</a:t>
            </a:r>
            <a:r>
              <a:rPr lang="hr-HR" sz="2800" dirty="0" smtClean="0"/>
              <a:t> pospješuje </a:t>
            </a:r>
            <a:r>
              <a:rPr lang="hr-HR" sz="2800" dirty="0" err="1" smtClean="0"/>
              <a:t>kogniciju</a:t>
            </a:r>
            <a:r>
              <a:rPr lang="hr-HR" sz="2800" dirty="0" smtClean="0"/>
              <a:t> kako</a:t>
            </a:r>
            <a:r>
              <a:rPr lang="hr-HR" sz="2800" dirty="0"/>
              <a:t/>
            </a:r>
            <a:br>
              <a:rPr lang="hr-HR" sz="2800" dirty="0"/>
            </a:br>
            <a:r>
              <a:rPr lang="hr-HR" sz="2800" dirty="0" smtClean="0"/>
              <a:t>u zdravih osoba i djece tako i u onih s razvojnim poteškoćama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" y="5589240"/>
            <a:ext cx="8229600" cy="96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Electrode placement for the lateral prefrontal cortex stimulation. The electrodes are wired with the stimulator (bottom left), which is a 9 V battery pack and are held in place using a headband</a:t>
            </a:r>
            <a:r>
              <a:rPr lang="en-GB" sz="1800" dirty="0" smtClean="0"/>
              <a:t>.</a:t>
            </a:r>
            <a:r>
              <a:rPr lang="hr-HR" sz="1800" dirty="0" smtClean="0"/>
              <a:t>                                     </a:t>
            </a:r>
            <a:r>
              <a:rPr lang="hr-HR" sz="1800" i="1" dirty="0" err="1" smtClean="0"/>
              <a:t>Dev</a:t>
            </a:r>
            <a:r>
              <a:rPr lang="hr-HR" sz="1800" i="1" dirty="0" smtClean="0"/>
              <a:t> </a:t>
            </a:r>
            <a:r>
              <a:rPr lang="hr-HR" sz="1800" i="1" dirty="0" err="1" smtClean="0"/>
              <a:t>Cogn</a:t>
            </a:r>
            <a:r>
              <a:rPr lang="hr-HR" sz="1800" i="1" dirty="0" smtClean="0"/>
              <a:t>. </a:t>
            </a:r>
            <a:r>
              <a:rPr lang="hr-HR" sz="1800" i="1" dirty="0" err="1" smtClean="0"/>
              <a:t>Neurosci</a:t>
            </a:r>
            <a:r>
              <a:rPr lang="hr-HR" sz="1800" i="1" dirty="0" smtClean="0"/>
              <a:t>.</a:t>
            </a:r>
            <a:r>
              <a:rPr lang="hr-HR" sz="1800" dirty="0" smtClean="0"/>
              <a:t> </a:t>
            </a:r>
            <a:r>
              <a:rPr lang="it-IT" sz="1800" dirty="0" smtClean="0"/>
              <a:t>2013 </a:t>
            </a:r>
            <a:r>
              <a:rPr lang="it-IT" sz="1800" dirty="0"/>
              <a:t>Oct;6:176-94.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95" y="1340769"/>
            <a:ext cx="549241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88" y="1700808"/>
            <a:ext cx="4934712" cy="3898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NeuroAD</a:t>
            </a:r>
            <a:r>
              <a:rPr lang="hr-HR" dirty="0" smtClean="0"/>
              <a:t>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7638"/>
            <a:ext cx="4896544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400" dirty="0"/>
              <a:t>Jedan od najnovijih koncepata koji je trenutačno u ponudi na tržištu za tretman bolesnika s AB temelji se na </a:t>
            </a:r>
            <a:r>
              <a:rPr lang="vi-VN" sz="2400" dirty="0">
                <a:solidFill>
                  <a:srgbClr val="FF0000"/>
                </a:solidFill>
              </a:rPr>
              <a:t>šestotjednoj rTMS-stimulaciji šest različitih područja moždane kore, a usporedno sa stimulacijom provodi se i kognitivni trening uporabom zadataka prilagođenih svakomu od šest epicentara neuronskih mreža ključnih za njihovo </a:t>
            </a:r>
            <a:r>
              <a:rPr lang="vi-VN" sz="2400" dirty="0" smtClean="0">
                <a:solidFill>
                  <a:srgbClr val="FF0000"/>
                </a:solidFill>
              </a:rPr>
              <a:t>izvođenje</a:t>
            </a:r>
            <a:r>
              <a:rPr lang="vi-VN" sz="2400" dirty="0" smtClean="0"/>
              <a:t>. Nakon </a:t>
            </a:r>
            <a:r>
              <a:rPr lang="vi-VN" sz="2400" dirty="0"/>
              <a:t>tretmana, a za održavanje postignutog povoljnog učinka, preporučuje se daljnja povremena stimulacija </a:t>
            </a:r>
            <a:r>
              <a:rPr lang="vi-VN" sz="2400" dirty="0" smtClean="0"/>
              <a:t>tDCS-om</a:t>
            </a:r>
            <a:r>
              <a:rPr lang="hr-HR" sz="2400" dirty="0" smtClean="0"/>
              <a:t>.</a:t>
            </a:r>
            <a:endParaRPr lang="hr-HR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5949280"/>
            <a:ext cx="31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Odobren u Izraelu i EU, čeka se odobrenje od FDA za S.A.D.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UMJETNA INTELIGENCIJA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572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5"/>
            <a:ext cx="4064436" cy="127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3" y="3925416"/>
            <a:ext cx="3680511" cy="275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374123"/>
            <a:ext cx="1430788" cy="302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6" y="332656"/>
            <a:ext cx="2038482" cy="2592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75" y="874849"/>
            <a:ext cx="4051573" cy="5661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2656"/>
            <a:ext cx="5396850" cy="5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5875"/>
            <a:ext cx="8229600" cy="2146250"/>
          </a:xfrm>
        </p:spPr>
        <p:txBody>
          <a:bodyPr>
            <a:normAutofit/>
          </a:bodyPr>
          <a:lstStyle/>
          <a:p>
            <a:r>
              <a:rPr lang="hr-HR" dirty="0" smtClean="0"/>
              <a:t>PORUKE I PREPORUKE:</a:t>
            </a:r>
            <a:br>
              <a:rPr lang="hr-HR" dirty="0" smtClean="0"/>
            </a:br>
            <a:r>
              <a:rPr lang="hr-HR" dirty="0" smtClean="0"/>
              <a:t>kako pospješiti proces učenja na temelju spoznaja iz neuroznanosti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6" y="759276"/>
            <a:ext cx="9001000" cy="1143000"/>
          </a:xfrm>
        </p:spPr>
        <p:txBody>
          <a:bodyPr>
            <a:noAutofit/>
          </a:bodyPr>
          <a:lstStyle/>
          <a:p>
            <a:r>
              <a:rPr lang="hr-HR" sz="3600" b="1" dirty="0" smtClean="0"/>
              <a:t>1. </a:t>
            </a:r>
            <a:r>
              <a:rPr lang="hr-HR" sz="3600" b="1" dirty="0" smtClean="0"/>
              <a:t>Smanjivanjem </a:t>
            </a:r>
            <a:r>
              <a:rPr lang="hr-HR" sz="3600" b="1" dirty="0"/>
              <a:t>straha od učenja </a:t>
            </a:r>
            <a:r>
              <a:rPr lang="hr-HR" sz="3600" b="1" dirty="0" smtClean="0"/>
              <a:t>(osobito matematike) smanjenjem </a:t>
            </a:r>
            <a:r>
              <a:rPr lang="hr-HR" sz="3600" b="1" dirty="0"/>
              <a:t>stresa</a:t>
            </a:r>
            <a:r>
              <a:rPr lang="hr-HR" sz="3600" dirty="0"/>
              <a:t/>
            </a:r>
            <a:br>
              <a:rPr lang="hr-HR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dirty="0" smtClean="0"/>
              <a:t>Pristupačnost učitelja</a:t>
            </a:r>
          </a:p>
          <a:p>
            <a:pPr>
              <a:buFontTx/>
              <a:buChar char="-"/>
            </a:pPr>
            <a:r>
              <a:rPr lang="hr-HR" dirty="0" smtClean="0"/>
              <a:t>Razgovarati o svemu (sposobnost komuniciranja problema)</a:t>
            </a:r>
          </a:p>
          <a:p>
            <a:pPr>
              <a:buFontTx/>
              <a:buChar char="-"/>
            </a:pPr>
            <a:r>
              <a:rPr lang="hr-HR" dirty="0" smtClean="0"/>
              <a:t>Dobra </a:t>
            </a:r>
            <a:r>
              <a:rPr lang="hr-HR" dirty="0" smtClean="0"/>
              <a:t>priprema aktivnosti (redovito pisanje domaćih zadaća, izbjegavati odugovlačenje)</a:t>
            </a:r>
          </a:p>
          <a:p>
            <a:pPr>
              <a:buFontTx/>
              <a:buChar char="-"/>
            </a:pPr>
            <a:r>
              <a:rPr lang="hr-HR" dirty="0" smtClean="0"/>
              <a:t>Za starije: tehnike </a:t>
            </a:r>
            <a:r>
              <a:rPr lang="hr-HR" dirty="0" err="1" smtClean="0"/>
              <a:t>metakognicije</a:t>
            </a:r>
            <a:r>
              <a:rPr lang="hr-HR" dirty="0" smtClean="0"/>
              <a:t> (mentalne aktivnosti kojom razmatramo vlastitu mentalnu aktivnost)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26376" cy="5344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70" y="765688"/>
            <a:ext cx="417576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sredotočen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svjesnost (pomnost, </a:t>
            </a:r>
            <a:r>
              <a:rPr kumimoji="0" lang="hr-H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mindfulness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sposobnost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svjestan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svega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događa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sadašnjem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trenutku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hr-HR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prihvatiti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opušten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način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odnosno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suosjećanjem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osobi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čini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postignuto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svijesti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kojem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ništa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nikoga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osuđuje</a:t>
            </a:r>
            <a:r>
              <a:rPr kumimoji="0" lang="hr-HR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niti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opire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onomu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trenutno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događa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39" y="2420887"/>
            <a:ext cx="6812523" cy="4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02" y="3230390"/>
            <a:ext cx="5038118" cy="3783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8064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Mentalizacija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mentalization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vidjeti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izvana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iznutra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odnosno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razumjeti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namjere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želje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potrebe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osjećaje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drugih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zbog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kojih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ponašaju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ponašaju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razumjeti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nerazumijevanje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understanding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misunderstandin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g)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posobnost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može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više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automatska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jače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je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sposobnost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slabija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d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jeca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djetinjstvu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siguran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obrazac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privrženosti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primarnom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skrbniku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kasnije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mentalizirala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djece s nesigurnim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obrascem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bila manje osjetljiva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psihosocijalne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BPD – u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BPD se potiče pozitivna metalizacija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2. Fizička aktivnost za vrijeme ili između razdoblja učenja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6162"/>
            <a:ext cx="3623702" cy="219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067804" cy="367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6416"/>
            <a:ext cx="2555193" cy="2409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5517574"/>
            <a:ext cx="508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www.oph.fi/download/145366_Physical_activity_and_learning.pdf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Finnish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Board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findings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>Heidi </a:t>
            </a:r>
            <a:r>
              <a:rPr lang="hr-HR" sz="2800" dirty="0" err="1" smtClean="0"/>
              <a:t>Johansen-Berg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err="1" smtClean="0"/>
              <a:t>Oxford</a:t>
            </a:r>
            <a:r>
              <a:rPr lang="hr-HR" sz="2800" dirty="0" smtClean="0"/>
              <a:t> </a:t>
            </a:r>
            <a:r>
              <a:rPr lang="hr-HR" sz="2800" dirty="0" err="1" smtClean="0"/>
              <a:t>Integrative</a:t>
            </a:r>
            <a:r>
              <a:rPr lang="hr-HR" sz="2800" dirty="0" smtClean="0"/>
              <a:t> Neuroscience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1124744"/>
            <a:ext cx="640842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048"/>
            <a:ext cx="8229600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b="1" dirty="0" smtClean="0"/>
              <a:t>Današnja generacija djece je prva uopće</a:t>
            </a:r>
          </a:p>
          <a:p>
            <a:pPr marL="0" indent="0" algn="ctr">
              <a:buNone/>
            </a:pPr>
            <a:r>
              <a:rPr lang="hr-HR" sz="2800" b="1" dirty="0" smtClean="0"/>
              <a:t>koja će živjeti kraće od svojih roditelja!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0750"/>
            <a:ext cx="5616624" cy="512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32"/>
            <a:ext cx="3308665" cy="122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8448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3. Vremenski raspodijeljeno </a:t>
            </a:r>
            <a:r>
              <a:rPr lang="hr-HR" sz="2800" b="1" dirty="0" smtClean="0"/>
              <a:t>učenje </a:t>
            </a:r>
            <a:r>
              <a:rPr lang="hr-HR" sz="2800" b="1" dirty="0"/>
              <a:t>(</a:t>
            </a:r>
            <a:r>
              <a:rPr lang="hr-HR" sz="2800" b="1" i="1" dirty="0" err="1"/>
              <a:t>spaced</a:t>
            </a:r>
            <a:r>
              <a:rPr lang="hr-HR" sz="2800" b="1" i="1" dirty="0"/>
              <a:t> </a:t>
            </a:r>
            <a:r>
              <a:rPr lang="hr-HR" sz="2800" b="1" i="1" dirty="0" err="1"/>
              <a:t>learning</a:t>
            </a:r>
            <a:r>
              <a:rPr lang="hr-HR" sz="2800" b="1" dirty="0"/>
              <a:t>) i miješanje aktivnosti (</a:t>
            </a:r>
            <a:r>
              <a:rPr lang="hr-HR" sz="2800" b="1" i="1" dirty="0" err="1"/>
              <a:t>interleaving</a:t>
            </a:r>
            <a:r>
              <a:rPr lang="hr-HR" sz="2800" b="1" dirty="0"/>
              <a:t>)</a:t>
            </a:r>
            <a:br>
              <a:rPr lang="hr-HR" sz="2800" b="1" dirty="0"/>
            </a:b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4" y="1610798"/>
            <a:ext cx="5880653" cy="441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60" y="6104716"/>
            <a:ext cx="294132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11247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sng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Višezadaćnost</a:t>
            </a:r>
            <a:r>
              <a:rPr kumimoji="0" lang="hr-HR" sz="1800" b="0" i="0" u="none" strike="sng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800" b="0" i="0" u="none" strike="sng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multitasking</a:t>
            </a:r>
            <a:r>
              <a:rPr kumimoji="0" lang="hr-HR" sz="1800" b="0" i="0" u="none" strike="sng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683" y="5013176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„dubinska obrada podataka”: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svirati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RAČUNALO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pizza – KOKOS – KUCATI – pas – MOZAK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komarac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čistiti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vodič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NALITI – MRAV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klopka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pojesti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kotač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MISAO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mlaz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kuća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čuti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62068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4.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46531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5</a:t>
            </a:r>
            <a:r>
              <a:rPr lang="hr-HR" sz="2800" b="1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35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7" y="531995"/>
            <a:ext cx="7091633" cy="44091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651" y="4561337"/>
            <a:ext cx="8229600" cy="26928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altLang="en-US" sz="2000" dirty="0" smtClean="0"/>
              <a:t>nakon </a:t>
            </a:r>
            <a:r>
              <a:rPr lang="hr-HR" altLang="en-US" sz="2000" dirty="0"/>
              <a:t>nastave (ili popodne kad se vratite kući), tako da dovršite i </a:t>
            </a:r>
            <a:r>
              <a:rPr lang="hr-HR" altLang="en-US" sz="2000" dirty="0" smtClean="0"/>
              <a:t>organizirate </a:t>
            </a:r>
            <a:r>
              <a:rPr lang="hr-HR" altLang="en-US" sz="2000" dirty="0"/>
              <a:t>vlastite bilješke</a:t>
            </a:r>
          </a:p>
          <a:p>
            <a:pPr>
              <a:buFontTx/>
              <a:buChar char="-"/>
            </a:pPr>
            <a:r>
              <a:rPr lang="en-US" altLang="en-US" sz="2000" dirty="0"/>
              <a:t>24 </a:t>
            </a:r>
            <a:r>
              <a:rPr lang="en-US" altLang="en-US" sz="2000" dirty="0" err="1"/>
              <a:t>hr</a:t>
            </a:r>
            <a:r>
              <a:rPr lang="en-US" altLang="en-US" sz="2000" dirty="0"/>
              <a:t> – </a:t>
            </a:r>
            <a:r>
              <a:rPr lang="hr-HR" altLang="en-US" sz="2000" dirty="0"/>
              <a:t>sljedeći dan, prije nego krivulja zaboravljanja postane jako strma, kondenzirati glavne ideje u izvatke (ekscerpta)</a:t>
            </a:r>
          </a:p>
          <a:p>
            <a:pPr>
              <a:buFontTx/>
              <a:buChar char="-"/>
            </a:pPr>
            <a:r>
              <a:rPr lang="hr-HR" altLang="en-US" sz="2000" dirty="0"/>
              <a:t>1 tjedan – prije sljedeće </a:t>
            </a:r>
            <a:r>
              <a:rPr lang="hr-HR" altLang="en-US" sz="2000" dirty="0" smtClean="0"/>
              <a:t>nastavne jedinice</a:t>
            </a:r>
            <a:endParaRPr lang="hr-HR" altLang="en-US" sz="2000" dirty="0"/>
          </a:p>
          <a:p>
            <a:pPr>
              <a:buFontTx/>
              <a:buChar char="-"/>
            </a:pPr>
            <a:r>
              <a:rPr lang="hr-HR" altLang="en-US" sz="2000" dirty="0"/>
              <a:t>3-4 tjedna – npr. prije </a:t>
            </a:r>
            <a:r>
              <a:rPr lang="hr-HR" altLang="en-US" sz="2000" dirty="0" smtClean="0"/>
              <a:t>testa </a:t>
            </a:r>
            <a:r>
              <a:rPr lang="hr-HR" altLang="en-US" sz="2000" dirty="0"/>
              <a:t>ili ispita</a:t>
            </a:r>
            <a:endParaRPr lang="en-US" altLang="en-US" sz="2000" i="1" u="sng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53344" y="346646"/>
            <a:ext cx="4546848" cy="490066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6. Kad je najbolje ponavljati?</a:t>
            </a:r>
            <a:r>
              <a:rPr lang="hr-HR" sz="2800" b="1" dirty="0"/>
              <a:t/>
            </a:r>
            <a:br>
              <a:rPr lang="hr-HR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34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019"/>
            <a:ext cx="9144000" cy="5755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71836"/>
            <a:ext cx="997959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139788"/>
            <a:ext cx="86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Neocx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891" y="6084004"/>
            <a:ext cx="6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85392" y="476672"/>
            <a:ext cx="4546848" cy="490066"/>
          </a:xfrm>
        </p:spPr>
        <p:txBody>
          <a:bodyPr>
            <a:noAutofit/>
          </a:bodyPr>
          <a:lstStyle/>
          <a:p>
            <a:r>
              <a:rPr lang="hr-HR" sz="2800" b="1" dirty="0"/>
              <a:t>7</a:t>
            </a:r>
            <a:r>
              <a:rPr lang="hr-HR" sz="2800" b="1" dirty="0" smtClean="0"/>
              <a:t>. Redovito </a:t>
            </a:r>
            <a:r>
              <a:rPr lang="hr-HR" sz="2800" b="1" dirty="0" smtClean="0"/>
              <a:t>i dovoljno spavati</a:t>
            </a:r>
            <a:r>
              <a:rPr lang="hr-HR" sz="2800" b="1" dirty="0"/>
              <a:t/>
            </a:r>
            <a:br>
              <a:rPr lang="hr-HR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03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26376" cy="534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1330"/>
            <a:ext cx="4464496" cy="52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792294" cy="512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46903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oscilacije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vretena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sporovalnog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spavanja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SWS)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facilitiraju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transfer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informacija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hipokampusa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neokorteks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u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hipokampusu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entorinalnoj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moždanoj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SWR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oštri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valovi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visokofrekventni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ripples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odvija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osnaživanje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emocionalnih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sjećanja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9592" y="764704"/>
            <a:ext cx="799288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/>
              <a:t>8. Sve što želite zapamtiti treba povezivati s prostornim </a:t>
            </a:r>
            <a:r>
              <a:rPr lang="hr-HR" sz="2800" b="1" dirty="0" err="1" smtClean="0"/>
              <a:t>infomacijama</a:t>
            </a:r>
            <a:r>
              <a:rPr lang="hr-HR" sz="2800" b="1" dirty="0" smtClean="0"/>
              <a:t> (ako vam nedostaju, zamislite vlastitu memorijsku palaču)!</a:t>
            </a:r>
            <a:br>
              <a:rPr lang="hr-HR" sz="2800" b="1" dirty="0" smtClean="0"/>
            </a:b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3457" y="1815207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Još </a:t>
            </a:r>
            <a:r>
              <a:rPr lang="hr-HR" dirty="0" smtClean="0"/>
              <a:t>je 1596. godine </a:t>
            </a:r>
            <a:r>
              <a:rPr lang="hr-HR" dirty="0" err="1" smtClean="0"/>
              <a:t>Matteo</a:t>
            </a:r>
            <a:r>
              <a:rPr lang="hr-HR" dirty="0" smtClean="0"/>
              <a:t> Ricci podučavao Kineze kako zamisliti memorijsku palaču, </a:t>
            </a:r>
            <a:r>
              <a:rPr lang="hr-HR" dirty="0" err="1" smtClean="0"/>
              <a:t>govorivši</a:t>
            </a:r>
            <a:r>
              <a:rPr lang="hr-HR" dirty="0" smtClean="0"/>
              <a:t> im da će veličina palače zavisiti od toga koliko informacija žele zapamtiti!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52936"/>
            <a:ext cx="6884314" cy="36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VLASTITO ISKUSTVO:</a:t>
            </a:r>
            <a:br>
              <a:rPr lang="hr-HR" dirty="0" smtClean="0"/>
            </a:br>
            <a:r>
              <a:rPr lang="hr-HR" dirty="0" smtClean="0"/>
              <a:t>razvoj ALZENTIA® sustava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55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1745248"/>
            <a:ext cx="8229600" cy="1143000"/>
          </a:xfrm>
        </p:spPr>
        <p:txBody>
          <a:bodyPr/>
          <a:lstStyle/>
          <a:p>
            <a:r>
              <a:rPr lang="hr-HR" dirty="0" err="1" smtClean="0"/>
              <a:t>Alzentia</a:t>
            </a:r>
            <a:r>
              <a:rPr lang="hr-HR" dirty="0" smtClean="0"/>
              <a:t>®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5" y="2743868"/>
            <a:ext cx="4680520" cy="328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023029"/>
            <a:ext cx="785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Prvi prototip uređaja na</a:t>
            </a:r>
            <a:r>
              <a:rPr kumimoji="0" lang="hr-H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slici</a:t>
            </a:r>
            <a:endParaRPr kumimoji="0" lang="hr-H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Nova dva prototipa napravljena uz pomoć HAMAG-BICRO projekta (SPOT-ALZ)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9" y="1628800"/>
            <a:ext cx="1172816" cy="971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2722485"/>
            <a:ext cx="2952328" cy="3313439"/>
          </a:xfrm>
          <a:prstGeom prst="rect">
            <a:avLst/>
          </a:prstGeom>
        </p:spPr>
      </p:pic>
      <p:pic>
        <p:nvPicPr>
          <p:cNvPr id="7" name="Picture 4" descr="Morriswatermaz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4" y="227270"/>
            <a:ext cx="3764110" cy="10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270"/>
            <a:ext cx="1301863" cy="1041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254849"/>
            <a:ext cx="29779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Morris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R. (</a:t>
            </a:r>
            <a:r>
              <a:rPr kumimoji="0" lang="hr-HR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1984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Developments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 water-maze procedure for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studying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spatial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learning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the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Brain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11: 47-60.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885666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76056" y="2348880"/>
            <a:ext cx="3816424" cy="2160240"/>
          </a:xfrm>
        </p:spPr>
        <p:txBody>
          <a:bodyPr>
            <a:norm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Hvala na </a:t>
            </a:r>
            <a:r>
              <a:rPr lang="hr-HR" dirty="0" smtClean="0"/>
              <a:t>pozornosti!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377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NOVIJE SPOZNAJE:</a:t>
            </a:r>
            <a:br>
              <a:rPr lang="hr-HR" dirty="0" smtClean="0"/>
            </a:br>
            <a:r>
              <a:rPr lang="hr-HR" dirty="0" err="1" smtClean="0"/>
              <a:t>optogenetika</a:t>
            </a:r>
            <a:r>
              <a:rPr lang="hr-HR" dirty="0" smtClean="0"/>
              <a:t>, </a:t>
            </a:r>
            <a:r>
              <a:rPr lang="hr-HR" dirty="0" err="1" smtClean="0"/>
              <a:t>rTMS</a:t>
            </a:r>
            <a:r>
              <a:rPr lang="hr-HR" dirty="0" smtClean="0"/>
              <a:t> i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21896" y="1700808"/>
            <a:ext cx="2170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op</a:t>
            </a:r>
            <a:r>
              <a:rPr lang="en-US" dirty="0" err="1" smtClean="0"/>
              <a:t>togenetičkom</a:t>
            </a:r>
            <a:r>
              <a:rPr lang="en-US" dirty="0" smtClean="0"/>
              <a:t> </a:t>
            </a:r>
            <a:r>
              <a:rPr lang="en-US" dirty="0" err="1"/>
              <a:t>inhibicijom</a:t>
            </a:r>
            <a:r>
              <a:rPr lang="en-US" dirty="0"/>
              <a:t> </a:t>
            </a:r>
            <a:r>
              <a:rPr lang="en-US" dirty="0" err="1"/>
              <a:t>aktivnosti</a:t>
            </a:r>
            <a:r>
              <a:rPr lang="en-US" dirty="0"/>
              <a:t> </a:t>
            </a:r>
            <a:r>
              <a:rPr lang="en-US" dirty="0" smtClean="0"/>
              <a:t>CA1</a:t>
            </a:r>
            <a:r>
              <a:rPr lang="hr-HR" dirty="0" smtClean="0"/>
              <a:t> </a:t>
            </a:r>
            <a:r>
              <a:rPr lang="en-US" dirty="0" err="1" smtClean="0"/>
              <a:t>neurona</a:t>
            </a:r>
            <a:r>
              <a:rPr lang="en-US" dirty="0" smtClean="0"/>
              <a:t> </a:t>
            </a:r>
            <a:r>
              <a:rPr lang="en-US" dirty="0" err="1"/>
              <a:t>miša</a:t>
            </a:r>
            <a:r>
              <a:rPr lang="en-US" dirty="0"/>
              <a:t> </a:t>
            </a:r>
            <a:r>
              <a:rPr lang="en-US" dirty="0" err="1" smtClean="0"/>
              <a:t>pokaza</a:t>
            </a:r>
            <a:r>
              <a:rPr lang="hr-HR" dirty="0" smtClean="0"/>
              <a:t>n</a:t>
            </a:r>
            <a:r>
              <a:rPr lang="en-US" dirty="0" smtClean="0"/>
              <a:t>o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hipokampus</a:t>
            </a:r>
            <a:r>
              <a:rPr lang="en-US" dirty="0"/>
              <a:t> </a:t>
            </a:r>
            <a:r>
              <a:rPr lang="en-US" dirty="0" err="1"/>
              <a:t>nužan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prizivanje</a:t>
            </a:r>
            <a:r>
              <a:rPr lang="en-US" dirty="0"/>
              <a:t> </a:t>
            </a:r>
            <a:r>
              <a:rPr lang="en-US" dirty="0" err="1"/>
              <a:t>starih</a:t>
            </a:r>
            <a:r>
              <a:rPr lang="en-US" dirty="0"/>
              <a:t> </a:t>
            </a:r>
            <a:r>
              <a:rPr lang="en-US" dirty="0" err="1" smtClean="0"/>
              <a:t>sjećanja</a:t>
            </a:r>
            <a:r>
              <a:rPr lang="hr-HR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Goshen</a:t>
            </a:r>
            <a:r>
              <a:rPr lang="hr-HR" dirty="0" smtClean="0"/>
              <a:t> </a:t>
            </a:r>
            <a:r>
              <a:rPr lang="hr-HR" dirty="0" err="1" smtClean="0"/>
              <a:t>et</a:t>
            </a:r>
            <a:r>
              <a:rPr lang="hr-HR" dirty="0" smtClean="0"/>
              <a:t> </a:t>
            </a:r>
            <a:r>
              <a:rPr lang="hr-HR" dirty="0" err="1" smtClean="0"/>
              <a:t>al</a:t>
            </a:r>
            <a:r>
              <a:rPr lang="hr-HR" dirty="0" smtClean="0"/>
              <a:t>., </a:t>
            </a:r>
            <a:r>
              <a:rPr lang="hr-HR" i="1" dirty="0" err="1" smtClean="0"/>
              <a:t>Cell</a:t>
            </a:r>
            <a:r>
              <a:rPr lang="hr-HR" dirty="0" smtClean="0"/>
              <a:t>, 2011; 147: 678-689)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805264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idealized </a:t>
            </a:r>
            <a:r>
              <a:rPr lang="en-US" dirty="0" err="1" smtClean="0"/>
              <a:t>optogenetic</a:t>
            </a:r>
            <a:r>
              <a:rPr lang="hr-HR" dirty="0" smtClean="0"/>
              <a:t> </a:t>
            </a:r>
            <a:r>
              <a:rPr lang="en-US" dirty="0" err="1" smtClean="0"/>
              <a:t>neuromodulation</a:t>
            </a:r>
            <a:r>
              <a:rPr lang="en-US" dirty="0" smtClean="0"/>
              <a:t> </a:t>
            </a:r>
            <a:r>
              <a:rPr lang="en-US" dirty="0"/>
              <a:t>system</a:t>
            </a:r>
            <a:r>
              <a:rPr lang="en-US" dirty="0" smtClean="0"/>
              <a:t>.</a:t>
            </a:r>
            <a:r>
              <a:rPr lang="hr-HR" dirty="0" smtClean="0"/>
              <a:t> </a:t>
            </a:r>
            <a:r>
              <a:rPr lang="en-US" dirty="0" smtClean="0"/>
              <a:t>An envisioned</a:t>
            </a:r>
            <a:r>
              <a:rPr lang="hr-HR" dirty="0" smtClean="0"/>
              <a:t> </a:t>
            </a:r>
            <a:r>
              <a:rPr lang="en-US" dirty="0" err="1" smtClean="0"/>
              <a:t>neuromodulation</a:t>
            </a:r>
            <a:r>
              <a:rPr lang="en-US" dirty="0" smtClean="0"/>
              <a:t> system</a:t>
            </a:r>
            <a:r>
              <a:rPr lang="hr-HR" dirty="0" smtClean="0"/>
              <a:t> </a:t>
            </a:r>
            <a:r>
              <a:rPr lang="en-US" dirty="0" smtClean="0"/>
              <a:t>based on</a:t>
            </a:r>
            <a:r>
              <a:rPr lang="hr-HR" dirty="0" smtClean="0"/>
              <a:t> </a:t>
            </a:r>
            <a:r>
              <a:rPr lang="en-US" dirty="0" err="1" smtClean="0"/>
              <a:t>optogenetic</a:t>
            </a:r>
            <a:r>
              <a:rPr lang="hr-HR" dirty="0" smtClean="0"/>
              <a:t> </a:t>
            </a:r>
            <a:r>
              <a:rPr lang="en-US" dirty="0" smtClean="0"/>
              <a:t>technologies would</a:t>
            </a:r>
            <a:r>
              <a:rPr lang="hr-HR" dirty="0" smtClean="0"/>
              <a:t> </a:t>
            </a:r>
            <a:r>
              <a:rPr lang="en-US" dirty="0" smtClean="0"/>
              <a:t>be </a:t>
            </a:r>
            <a:r>
              <a:rPr lang="en-US" dirty="0"/>
              <a:t>multifaceted, including viral or cell-based therapy, fluidic delivery, optical delivery, power</a:t>
            </a:r>
            <a:r>
              <a:rPr lang="en-US" dirty="0" smtClean="0"/>
              <a:t>,</a:t>
            </a:r>
            <a:r>
              <a:rPr lang="hr-H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telemetry.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6550223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 smtClean="0"/>
              <a:t>Science </a:t>
            </a:r>
            <a:r>
              <a:rPr lang="hr-HR" sz="1400" i="1" dirty="0" err="1" smtClean="0"/>
              <a:t>Transl</a:t>
            </a:r>
            <a:r>
              <a:rPr lang="hr-HR" sz="1400" i="1" dirty="0" smtClean="0"/>
              <a:t>. Med.</a:t>
            </a:r>
            <a:r>
              <a:rPr lang="hr-HR" sz="1400" dirty="0" smtClean="0"/>
              <a:t> 2013; 5(177): 1-4.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11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5867</TotalTime>
  <Words>1090</Words>
  <Application>Microsoft Office PowerPoint</Application>
  <PresentationFormat>On-screen Show (4:3)</PresentationFormat>
  <Paragraphs>100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Aharoni</vt:lpstr>
      <vt:lpstr>Arial</vt:lpstr>
      <vt:lpstr>Calibri</vt:lpstr>
      <vt:lpstr>Palatino Linotype</vt:lpstr>
      <vt:lpstr>Office Theme</vt:lpstr>
      <vt:lpstr>1_Office Theme</vt:lpstr>
      <vt:lpstr>2_Office Theme</vt:lpstr>
      <vt:lpstr>3_Office Theme</vt:lpstr>
      <vt:lpstr>   Uvodno izlaganje: učenje i pamćenje   Prof. dr. sc. Goran Šimić, dr. med.  Zavod za neuroznanost Hrvatski institut za istraživanje mozga Medicinski fakultet Sveučilišta u Zagrebu Republika Hrvatska   </vt:lpstr>
      <vt:lpstr>PowerPoint Presentation</vt:lpstr>
      <vt:lpstr>PowerPoint Presentation</vt:lpstr>
      <vt:lpstr>NOVIJE SPOZNAJE: optogenetika, rTMS i AI</vt:lpstr>
      <vt:lpstr>OPTOGENETIKA</vt:lpstr>
      <vt:lpstr>OPTOGENETIKA</vt:lpstr>
      <vt:lpstr>OPTOGENETIKA</vt:lpstr>
      <vt:lpstr>OPTOGENETIKA</vt:lpstr>
      <vt:lpstr>PowerPoint Presentation</vt:lpstr>
      <vt:lpstr>rTMS</vt:lpstr>
      <vt:lpstr>rTMS poboljšava taktilnu diskriminaciju</vt:lpstr>
      <vt:lpstr>rTMS u liječenju depresije</vt:lpstr>
      <vt:lpstr>rTMS u th anksioznosti i afektivnih poremećaja</vt:lpstr>
      <vt:lpstr>rTMS pospješuje kogniciju kako u zdravih osoba i djece tako i u onih s razvojnim poteškoćama</vt:lpstr>
      <vt:lpstr>NeuroAD®</vt:lpstr>
      <vt:lpstr>UMJETNA INTELIGENCIJA</vt:lpstr>
      <vt:lpstr>PowerPoint Presentation</vt:lpstr>
      <vt:lpstr>PORUKE I PREPORUKE: kako pospješiti proces učenja na temelju spoznaja iz neuroznanosti</vt:lpstr>
      <vt:lpstr>1. Smanjivanjem straha od učenja (osobito matematike) smanjenjem stresa </vt:lpstr>
      <vt:lpstr>PowerPoint Presentation</vt:lpstr>
      <vt:lpstr>PowerPoint Presentation</vt:lpstr>
      <vt:lpstr>2. Fizička aktivnost za vrijeme ili između razdoblja učenja</vt:lpstr>
      <vt:lpstr>Heidi Johansen-Berg Oxford Integrative Neuroscience</vt:lpstr>
      <vt:lpstr>PowerPoint Presentation</vt:lpstr>
      <vt:lpstr>3. Vremenski raspodijeljeno učenje (spaced learning) i miješanje aktivnosti (interleaving) </vt:lpstr>
      <vt:lpstr>PowerPoint Presentation</vt:lpstr>
      <vt:lpstr>PowerPoint Presentation</vt:lpstr>
      <vt:lpstr>6. Kad je najbolje ponavljati? </vt:lpstr>
      <vt:lpstr>7. Redovito i dovoljno spavati </vt:lpstr>
      <vt:lpstr>PowerPoint Presentation</vt:lpstr>
      <vt:lpstr>PowerPoint Presentation</vt:lpstr>
      <vt:lpstr>VLASTITO ISKUSTVO: razvoj ALZENTIA® sustava</vt:lpstr>
      <vt:lpstr>Alzentia®</vt:lpstr>
      <vt:lpstr> Hvala na pozornosti!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482</cp:revision>
  <dcterms:created xsi:type="dcterms:W3CDTF">2017-03-07T15:45:18Z</dcterms:created>
  <dcterms:modified xsi:type="dcterms:W3CDTF">2019-03-13T22:07:32Z</dcterms:modified>
</cp:coreProperties>
</file>