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9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399288" cy="432006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665163" indent="6508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1330325" indent="131763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997075" indent="195263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2662238" indent="26035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74"/>
    <a:srgbClr val="001B50"/>
    <a:srgbClr val="117EA7"/>
    <a:srgbClr val="BDB196"/>
    <a:srgbClr val="FFFFFF"/>
    <a:srgbClr val="006666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34" d="100"/>
          <a:sy n="34" d="100"/>
        </p:scale>
        <p:origin x="-304" y="2924"/>
      </p:cViewPr>
      <p:guideLst>
        <p:guide orient="horz" pos="4660"/>
        <p:guide orient="horz" pos="26618"/>
        <p:guide pos="323"/>
        <p:guide pos="4965"/>
        <p:guide pos="5344"/>
        <p:guide pos="9986"/>
        <p:guide pos="10357"/>
        <p:guide pos="15000"/>
        <p:guide pos="15380"/>
        <p:guide pos="200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5813F-3052-4116-9727-6C6EA4133522}" type="datetimeFigureOut">
              <a:rPr lang="hr-HR"/>
              <a:pPr/>
              <a:t>22.9.2017.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3C71E-6EF8-496B-BE28-2EB38BE6D308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30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F4C8A3A-086D-4BF3-9AEB-0F7A3E302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90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6651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3303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9970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26622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330913" algn="l" defTabSz="1332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97097" algn="l" defTabSz="1332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63280" algn="l" defTabSz="1332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329460" algn="l" defTabSz="1332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fld id="{7FDE6F15-1A10-42B2-8A09-96B4651983DE}" type="slidenum">
              <a:rPr lang="en-US" sz="1200">
                <a:latin typeface="Arial" pitchFamily="34" charset="0"/>
              </a:rPr>
              <a:pPr eaLnBrk="1" hangingPunct="1"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sz="1800" smtClean="0">
                <a:solidFill>
                  <a:schemeClr val="bg2"/>
                </a:solidFill>
                <a:latin typeface="Trebuchet MS" pitchFamily="34" charset="0"/>
              </a:rPr>
              <a:t>Animals: the experiment was performed on nontransgenic rat model </a:t>
            </a:r>
            <a:endParaRPr lang="en-US" sz="1800" smtClean="0">
              <a:solidFill>
                <a:schemeClr val="bg2"/>
              </a:solidFill>
              <a:latin typeface="Trebuchet MS" pitchFamily="34" charset="0"/>
            </a:endParaRPr>
          </a:p>
          <a:p>
            <a:pPr eaLnBrk="1" hangingPunct="1"/>
            <a:r>
              <a:rPr lang="hr-HR" sz="1800" smtClean="0">
                <a:solidFill>
                  <a:schemeClr val="bg2"/>
                </a:solidFill>
                <a:latin typeface="Arial" pitchFamily="34" charset="0"/>
              </a:rPr>
              <a:t>It has been shown that</a:t>
            </a:r>
            <a:r>
              <a:rPr lang="en-US" sz="1800" smtClean="0">
                <a:solidFill>
                  <a:schemeClr val="bg2"/>
                </a:solidFill>
                <a:latin typeface="Arial" pitchFamily="34" charset="0"/>
              </a:rPr>
              <a:t> the locus coeruleus is among the first structures affected by tau protein abnormalities during the course of Alzheimers</a:t>
            </a:r>
            <a:r>
              <a:rPr lang="ja-JP" altLang="en-US" sz="1800" smtClean="0">
                <a:solidFill>
                  <a:schemeClr val="bg2"/>
                </a:solidFill>
                <a:latin typeface="Arial" pitchFamily="34" charset="0"/>
              </a:rPr>
              <a:t>’</a:t>
            </a:r>
            <a:r>
              <a:rPr lang="en-US" altLang="ja-JP" sz="1800" smtClean="0">
                <a:solidFill>
                  <a:schemeClr val="bg2"/>
                </a:solidFill>
                <a:latin typeface="Arial" pitchFamily="34" charset="0"/>
              </a:rPr>
              <a:t>s disease</a:t>
            </a:r>
            <a:endParaRPr lang="hr-HR" altLang="ja-JP" sz="1800" smtClean="0">
              <a:solidFill>
                <a:schemeClr val="bg2"/>
              </a:solidFill>
              <a:latin typeface="Arial" pitchFamily="34" charset="0"/>
            </a:endParaRPr>
          </a:p>
          <a:p>
            <a:pPr eaLnBrk="1" hangingPunct="1"/>
            <a:r>
              <a:rPr lang="hr-HR" sz="1800" smtClean="0">
                <a:solidFill>
                  <a:schemeClr val="bg2"/>
                </a:solidFill>
                <a:latin typeface="Calibri" pitchFamily="34" charset="0"/>
              </a:rPr>
              <a:t>Progressive accumulation of misfolded tau protein in the central nervous system is one of the most predominant characteristic of taupathies. </a:t>
            </a:r>
          </a:p>
          <a:p>
            <a:r>
              <a:rPr lang="hr-HR" sz="1800" smtClean="0">
                <a:solidFill>
                  <a:schemeClr val="bg2"/>
                </a:solidFill>
                <a:latin typeface="Calibri" pitchFamily="34" charset="0"/>
              </a:rPr>
              <a:t>the tau pathology manifests in early stages of the disease in locus coeruleus and enthorinal cortex, and progressivel spreads to other brain areas in a stereotypical fashion through anatomicall connected regions.</a:t>
            </a:r>
          </a:p>
          <a:p>
            <a:endParaRPr lang="hr-HR" sz="1800" smtClean="0">
              <a:solidFill>
                <a:schemeClr val="bg2"/>
              </a:solidFill>
              <a:latin typeface="Calibri" pitchFamily="34" charset="0"/>
            </a:endParaRPr>
          </a:p>
          <a:p>
            <a:pPr eaLnBrk="1" hangingPunct="1"/>
            <a:endParaRPr lang="sr-Latn-C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41" y="13421040"/>
            <a:ext cx="27540019" cy="9258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277" y="24479535"/>
            <a:ext cx="22680752" cy="11041834"/>
          </a:xfrm>
        </p:spPr>
        <p:txBody>
          <a:bodyPr/>
          <a:lstStyle>
            <a:lvl1pPr marL="0" indent="0" algn="ctr">
              <a:buNone/>
              <a:defRPr/>
            </a:lvl1pPr>
            <a:lvl2pPr marL="499569" indent="0" algn="ctr">
              <a:buNone/>
              <a:defRPr/>
            </a:lvl2pPr>
            <a:lvl3pPr marL="999141" indent="0" algn="ctr">
              <a:buNone/>
              <a:defRPr/>
            </a:lvl3pPr>
            <a:lvl4pPr marL="1498707" indent="0" algn="ctr">
              <a:buNone/>
              <a:defRPr/>
            </a:lvl4pPr>
            <a:lvl5pPr marL="1998281" indent="0" algn="ctr">
              <a:buNone/>
              <a:defRPr/>
            </a:lvl5pPr>
            <a:lvl6pPr marL="2497852" indent="0" algn="ctr">
              <a:buNone/>
              <a:defRPr/>
            </a:lvl6pPr>
            <a:lvl7pPr marL="2997423" indent="0" algn="ctr">
              <a:buNone/>
              <a:defRPr/>
            </a:lvl7pPr>
            <a:lvl8pPr marL="3496994" indent="0" algn="ctr">
              <a:buNone/>
              <a:defRPr/>
            </a:lvl8pPr>
            <a:lvl9pPr marL="39965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17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5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71354" y="1670873"/>
            <a:ext cx="7785770" cy="40592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495" y="1670873"/>
            <a:ext cx="23208865" cy="40592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85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41" y="13421040"/>
            <a:ext cx="27540019" cy="9258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277" y="24479535"/>
            <a:ext cx="22680752" cy="11041834"/>
          </a:xfrm>
        </p:spPr>
        <p:txBody>
          <a:bodyPr/>
          <a:lstStyle>
            <a:lvl1pPr marL="0" indent="0" algn="ctr">
              <a:buNone/>
              <a:defRPr/>
            </a:lvl1pPr>
            <a:lvl2pPr marL="499569" indent="0" algn="ctr">
              <a:buNone/>
              <a:defRPr/>
            </a:lvl2pPr>
            <a:lvl3pPr marL="999141" indent="0" algn="ctr">
              <a:buNone/>
              <a:defRPr/>
            </a:lvl3pPr>
            <a:lvl4pPr marL="1498707" indent="0" algn="ctr">
              <a:buNone/>
              <a:defRPr/>
            </a:lvl4pPr>
            <a:lvl5pPr marL="1998281" indent="0" algn="ctr">
              <a:buNone/>
              <a:defRPr/>
            </a:lvl5pPr>
            <a:lvl6pPr marL="2497852" indent="0" algn="ctr">
              <a:buNone/>
              <a:defRPr/>
            </a:lvl6pPr>
            <a:lvl7pPr marL="2997423" indent="0" algn="ctr">
              <a:buNone/>
              <a:defRPr/>
            </a:lvl7pPr>
            <a:lvl8pPr marL="3496994" indent="0" algn="ctr">
              <a:buNone/>
              <a:defRPr/>
            </a:lvl8pPr>
            <a:lvl9pPr marL="39965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61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6" y="27758760"/>
            <a:ext cx="27540019" cy="8583464"/>
          </a:xfrm>
        </p:spPr>
        <p:txBody>
          <a:bodyPr anchor="t"/>
          <a:lstStyle>
            <a:lvl1pPr algn="l">
              <a:defRPr sz="4274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6" y="18308608"/>
            <a:ext cx="27540019" cy="9450140"/>
          </a:xfrm>
        </p:spPr>
        <p:txBody>
          <a:bodyPr anchor="b"/>
          <a:lstStyle>
            <a:lvl1pPr marL="0" indent="0">
              <a:buNone/>
              <a:defRPr sz="2025"/>
            </a:lvl1pPr>
            <a:lvl2pPr marL="499569" indent="0">
              <a:buNone/>
              <a:defRPr sz="2025"/>
            </a:lvl2pPr>
            <a:lvl3pPr marL="999141" indent="0">
              <a:buNone/>
              <a:defRPr sz="1725"/>
            </a:lvl3pPr>
            <a:lvl4pPr marL="1498707" indent="0">
              <a:buNone/>
              <a:defRPr sz="1725"/>
            </a:lvl4pPr>
            <a:lvl5pPr marL="1998281" indent="0">
              <a:buNone/>
              <a:defRPr sz="1725"/>
            </a:lvl5pPr>
            <a:lvl6pPr marL="2497852" indent="0">
              <a:buNone/>
              <a:defRPr sz="1725"/>
            </a:lvl6pPr>
            <a:lvl7pPr marL="2997423" indent="0">
              <a:buNone/>
              <a:defRPr sz="1725"/>
            </a:lvl7pPr>
            <a:lvl8pPr marL="3496994" indent="0">
              <a:buNone/>
              <a:defRPr sz="1725"/>
            </a:lvl8pPr>
            <a:lvl9pPr marL="3996562" indent="0">
              <a:buNone/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493" y="7400114"/>
            <a:ext cx="3606173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8660" y="7400114"/>
            <a:ext cx="3606173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387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9188"/>
            <a:ext cx="29158736" cy="72001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76" y="9670980"/>
            <a:ext cx="14315312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76" y="13700219"/>
            <a:ext cx="14315312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9016" y="9670980"/>
            <a:ext cx="14320000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9016" y="13700219"/>
            <a:ext cx="14320000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70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92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4" y="1720875"/>
            <a:ext cx="10659142" cy="732094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909" y="1720868"/>
            <a:ext cx="18112103" cy="36871381"/>
          </a:xfrm>
        </p:spPr>
        <p:txBody>
          <a:bodyPr/>
          <a:lstStyle>
            <a:lvl1pPr>
              <a:defRPr sz="3300"/>
            </a:lvl1pPr>
            <a:lvl2pPr>
              <a:defRPr sz="3075"/>
            </a:lvl2pPr>
            <a:lvl3pPr>
              <a:defRPr sz="277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4" y="9041804"/>
            <a:ext cx="10659142" cy="29550439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91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15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63" y="30242134"/>
            <a:ext cx="19440195" cy="356672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49863" y="3858410"/>
            <a:ext cx="19440195" cy="25921220"/>
          </a:xfrm>
        </p:spPr>
        <p:txBody>
          <a:bodyPr/>
          <a:lstStyle>
            <a:lvl1pPr marL="0" indent="0">
              <a:buNone/>
              <a:defRPr sz="3300"/>
            </a:lvl1pPr>
            <a:lvl2pPr marL="499569" indent="0">
              <a:buNone/>
              <a:defRPr sz="3075"/>
            </a:lvl2pPr>
            <a:lvl3pPr marL="999141" indent="0">
              <a:buNone/>
              <a:defRPr sz="2775"/>
            </a:lvl3pPr>
            <a:lvl4pPr marL="1498707" indent="0">
              <a:buNone/>
              <a:defRPr sz="2025"/>
            </a:lvl4pPr>
            <a:lvl5pPr marL="1998281" indent="0">
              <a:buNone/>
              <a:defRPr sz="2025"/>
            </a:lvl5pPr>
            <a:lvl6pPr marL="2497852" indent="0">
              <a:buNone/>
              <a:defRPr sz="2025"/>
            </a:lvl6pPr>
            <a:lvl7pPr marL="2997423" indent="0">
              <a:buNone/>
              <a:defRPr sz="2025"/>
            </a:lvl7pPr>
            <a:lvl8pPr marL="3496994" indent="0">
              <a:buNone/>
              <a:defRPr sz="2025"/>
            </a:lvl8pPr>
            <a:lvl9pPr marL="3996562" indent="0">
              <a:buNone/>
              <a:defRPr sz="2025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9863" y="33808848"/>
            <a:ext cx="19440195" cy="5070910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108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208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71354" y="1670873"/>
            <a:ext cx="7785770" cy="40592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495" y="1670873"/>
            <a:ext cx="23208865" cy="40592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99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641" y="13421040"/>
            <a:ext cx="27540019" cy="9258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277" y="24479535"/>
            <a:ext cx="22680752" cy="11041834"/>
          </a:xfrm>
        </p:spPr>
        <p:txBody>
          <a:bodyPr/>
          <a:lstStyle>
            <a:lvl1pPr marL="0" indent="0" algn="ctr">
              <a:buNone/>
              <a:defRPr/>
            </a:lvl1pPr>
            <a:lvl2pPr marL="499569" indent="0" algn="ctr">
              <a:buNone/>
              <a:defRPr/>
            </a:lvl2pPr>
            <a:lvl3pPr marL="999141" indent="0" algn="ctr">
              <a:buNone/>
              <a:defRPr/>
            </a:lvl3pPr>
            <a:lvl4pPr marL="1498707" indent="0" algn="ctr">
              <a:buNone/>
              <a:defRPr/>
            </a:lvl4pPr>
            <a:lvl5pPr marL="1998281" indent="0" algn="ctr">
              <a:buNone/>
              <a:defRPr/>
            </a:lvl5pPr>
            <a:lvl6pPr marL="2497852" indent="0" algn="ctr">
              <a:buNone/>
              <a:defRPr/>
            </a:lvl6pPr>
            <a:lvl7pPr marL="2997423" indent="0" algn="ctr">
              <a:buNone/>
              <a:defRPr/>
            </a:lvl7pPr>
            <a:lvl8pPr marL="3496994" indent="0" algn="ctr">
              <a:buNone/>
              <a:defRPr/>
            </a:lvl8pPr>
            <a:lvl9pPr marL="39965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15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246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6" y="27758760"/>
            <a:ext cx="27540019" cy="8583464"/>
          </a:xfrm>
        </p:spPr>
        <p:txBody>
          <a:bodyPr anchor="t"/>
          <a:lstStyle>
            <a:lvl1pPr algn="l">
              <a:defRPr sz="4274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6" y="18308608"/>
            <a:ext cx="27540019" cy="9450140"/>
          </a:xfrm>
        </p:spPr>
        <p:txBody>
          <a:bodyPr anchor="b"/>
          <a:lstStyle>
            <a:lvl1pPr marL="0" indent="0">
              <a:buNone/>
              <a:defRPr sz="2025"/>
            </a:lvl1pPr>
            <a:lvl2pPr marL="499569" indent="0">
              <a:buNone/>
              <a:defRPr sz="2025"/>
            </a:lvl2pPr>
            <a:lvl3pPr marL="999141" indent="0">
              <a:buNone/>
              <a:defRPr sz="1725"/>
            </a:lvl3pPr>
            <a:lvl4pPr marL="1498707" indent="0">
              <a:buNone/>
              <a:defRPr sz="1725"/>
            </a:lvl4pPr>
            <a:lvl5pPr marL="1998281" indent="0">
              <a:buNone/>
              <a:defRPr sz="1725"/>
            </a:lvl5pPr>
            <a:lvl6pPr marL="2497852" indent="0">
              <a:buNone/>
              <a:defRPr sz="1725"/>
            </a:lvl6pPr>
            <a:lvl7pPr marL="2997423" indent="0">
              <a:buNone/>
              <a:defRPr sz="1725"/>
            </a:lvl7pPr>
            <a:lvl8pPr marL="3496994" indent="0">
              <a:buNone/>
              <a:defRPr sz="1725"/>
            </a:lvl8pPr>
            <a:lvl9pPr marL="3996562" indent="0">
              <a:buNone/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1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497" y="7400114"/>
            <a:ext cx="15496538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59023" y="7400114"/>
            <a:ext cx="15498098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77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9188"/>
            <a:ext cx="29158736" cy="72001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76" y="9670980"/>
            <a:ext cx="14315312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76" y="13700219"/>
            <a:ext cx="14315312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9016" y="9670980"/>
            <a:ext cx="14320000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9016" y="13700219"/>
            <a:ext cx="14320000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91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468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43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6" y="27758760"/>
            <a:ext cx="27540019" cy="8583464"/>
          </a:xfrm>
        </p:spPr>
        <p:txBody>
          <a:bodyPr anchor="t"/>
          <a:lstStyle>
            <a:lvl1pPr algn="l">
              <a:defRPr sz="4274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6" y="18308608"/>
            <a:ext cx="27540019" cy="9450140"/>
          </a:xfrm>
        </p:spPr>
        <p:txBody>
          <a:bodyPr anchor="b"/>
          <a:lstStyle>
            <a:lvl1pPr marL="0" indent="0">
              <a:buNone/>
              <a:defRPr sz="2025"/>
            </a:lvl1pPr>
            <a:lvl2pPr marL="499569" indent="0">
              <a:buNone/>
              <a:defRPr sz="2025"/>
            </a:lvl2pPr>
            <a:lvl3pPr marL="999141" indent="0">
              <a:buNone/>
              <a:defRPr sz="1725"/>
            </a:lvl3pPr>
            <a:lvl4pPr marL="1498707" indent="0">
              <a:buNone/>
              <a:defRPr sz="1725"/>
            </a:lvl4pPr>
            <a:lvl5pPr marL="1998281" indent="0">
              <a:buNone/>
              <a:defRPr sz="1725"/>
            </a:lvl5pPr>
            <a:lvl6pPr marL="2497852" indent="0">
              <a:buNone/>
              <a:defRPr sz="1725"/>
            </a:lvl6pPr>
            <a:lvl7pPr marL="2997423" indent="0">
              <a:buNone/>
              <a:defRPr sz="1725"/>
            </a:lvl7pPr>
            <a:lvl8pPr marL="3496994" indent="0">
              <a:buNone/>
              <a:defRPr sz="1725"/>
            </a:lvl8pPr>
            <a:lvl9pPr marL="3996562" indent="0">
              <a:buNone/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339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4" y="1720875"/>
            <a:ext cx="10659142" cy="732094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909" y="1720868"/>
            <a:ext cx="18112103" cy="36871381"/>
          </a:xfrm>
        </p:spPr>
        <p:txBody>
          <a:bodyPr/>
          <a:lstStyle>
            <a:lvl1pPr>
              <a:defRPr sz="3300"/>
            </a:lvl1pPr>
            <a:lvl2pPr>
              <a:defRPr sz="3075"/>
            </a:lvl2pPr>
            <a:lvl3pPr>
              <a:defRPr sz="277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4" y="9041804"/>
            <a:ext cx="10659142" cy="29550439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27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63" y="30242134"/>
            <a:ext cx="19440195" cy="356672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49863" y="3858410"/>
            <a:ext cx="19440195" cy="25921220"/>
          </a:xfrm>
        </p:spPr>
        <p:txBody>
          <a:bodyPr/>
          <a:lstStyle>
            <a:lvl1pPr marL="0" indent="0">
              <a:buNone/>
              <a:defRPr sz="3300"/>
            </a:lvl1pPr>
            <a:lvl2pPr marL="499569" indent="0">
              <a:buNone/>
              <a:defRPr sz="3075"/>
            </a:lvl2pPr>
            <a:lvl3pPr marL="999141" indent="0">
              <a:buNone/>
              <a:defRPr sz="2775"/>
            </a:lvl3pPr>
            <a:lvl4pPr marL="1498707" indent="0">
              <a:buNone/>
              <a:defRPr sz="2025"/>
            </a:lvl4pPr>
            <a:lvl5pPr marL="1998281" indent="0">
              <a:buNone/>
              <a:defRPr sz="2025"/>
            </a:lvl5pPr>
            <a:lvl6pPr marL="2497852" indent="0">
              <a:buNone/>
              <a:defRPr sz="2025"/>
            </a:lvl6pPr>
            <a:lvl7pPr marL="2997423" indent="0">
              <a:buNone/>
              <a:defRPr sz="2025"/>
            </a:lvl7pPr>
            <a:lvl8pPr marL="3496994" indent="0">
              <a:buNone/>
              <a:defRPr sz="2025"/>
            </a:lvl8pPr>
            <a:lvl9pPr marL="3996562" indent="0">
              <a:buNone/>
              <a:defRPr sz="2025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9863" y="33808848"/>
            <a:ext cx="19440195" cy="5070910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803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67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71354" y="1670873"/>
            <a:ext cx="7785770" cy="40592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495" y="1670873"/>
            <a:ext cx="23208865" cy="405922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378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32399288" cy="432006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 useBgFill="1">
        <p:nvSpPr>
          <p:cNvPr id="5" name="Rounded Rectangle 12"/>
          <p:cNvSpPr/>
          <p:nvPr/>
        </p:nvSpPr>
        <p:spPr>
          <a:xfrm>
            <a:off x="231775" y="439738"/>
            <a:ext cx="31935738" cy="421560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6" name="Rectangle 6"/>
          <p:cNvSpPr/>
          <p:nvPr/>
        </p:nvSpPr>
        <p:spPr>
          <a:xfrm>
            <a:off x="223838" y="9129713"/>
            <a:ext cx="31964312" cy="96218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7" name="Rectangle 9"/>
          <p:cNvSpPr/>
          <p:nvPr/>
        </p:nvSpPr>
        <p:spPr>
          <a:xfrm>
            <a:off x="223838" y="8799513"/>
            <a:ext cx="31964312" cy="7588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10" name="Rectangle 10"/>
          <p:cNvSpPr/>
          <p:nvPr/>
        </p:nvSpPr>
        <p:spPr>
          <a:xfrm>
            <a:off x="223838" y="18751550"/>
            <a:ext cx="31964312" cy="6937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89900" y="20160310"/>
            <a:ext cx="22679502" cy="10080152"/>
          </a:xfrm>
        </p:spPr>
        <p:txBody>
          <a:bodyPr/>
          <a:lstStyle>
            <a:lvl1pPr marL="0" indent="0" algn="ctr">
              <a:buNone/>
              <a:defRPr sz="8774">
                <a:solidFill>
                  <a:schemeClr val="tx2"/>
                </a:solidFill>
              </a:defRPr>
            </a:lvl1pPr>
            <a:lvl2pPr marL="1541521" indent="0" algn="ctr">
              <a:buNone/>
            </a:lvl2pPr>
            <a:lvl3pPr marL="3083051" indent="0" algn="ctr">
              <a:buNone/>
            </a:lvl3pPr>
            <a:lvl4pPr marL="4624572" indent="0" algn="ctr">
              <a:buNone/>
            </a:lvl4pPr>
            <a:lvl5pPr marL="6166095" indent="0" algn="ctr">
              <a:buNone/>
            </a:lvl5pPr>
            <a:lvl6pPr marL="7707621" indent="0" algn="ctr">
              <a:buNone/>
            </a:lvl6pPr>
            <a:lvl7pPr marL="9249144" indent="0" algn="ctr">
              <a:buNone/>
            </a:lvl7pPr>
            <a:lvl8pPr marL="10790670" indent="0" algn="ctr">
              <a:buNone/>
            </a:lvl8pPr>
            <a:lvl9pPr marL="1233219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19967" y="9486328"/>
            <a:ext cx="29159359" cy="926014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943B5-A3F9-448C-8B76-ED6038268C9E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2CC72-252A-4201-816C-44059138A686}" type="slidenum">
              <a:rPr lang="en-US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4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9931" y="9120132"/>
            <a:ext cx="27539396" cy="2880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D54DC-D192-485A-A853-9265FD5F92CE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7987A-B14A-45A7-9738-CDEF78A8A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0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2399288" cy="432006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 useBgFill="1">
        <p:nvSpPr>
          <p:cNvPr id="5" name="Rounded Rectangle 9"/>
          <p:cNvSpPr>
            <a:spLocks noChangeArrowheads="1"/>
          </p:cNvSpPr>
          <p:nvPr/>
        </p:nvSpPr>
        <p:spPr bwMode="auto">
          <a:xfrm>
            <a:off x="231775" y="439738"/>
            <a:ext cx="31935738" cy="42156062"/>
          </a:xfrm>
          <a:prstGeom prst="roundRect">
            <a:avLst>
              <a:gd name="adj" fmla="val 4931"/>
            </a:avLst>
          </a:prstGeom>
          <a:ln w="6350" cap="sq">
            <a:solidFill>
              <a:schemeClr val="tx1"/>
            </a:solidFill>
            <a:round/>
            <a:headEnd/>
            <a:tailEnd/>
          </a:ln>
        </p:spPr>
        <p:txBody>
          <a:bodyPr lIns="308302" tIns="154149" rIns="308302" bIns="154149" anchor="ctr"/>
          <a:lstStyle/>
          <a:p>
            <a:pPr algn="ctr">
              <a:defRPr/>
            </a:pPr>
            <a:endParaRPr lang="en-US" sz="2025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6"/>
          <p:cNvSpPr/>
          <p:nvPr/>
        </p:nvSpPr>
        <p:spPr>
          <a:xfrm flipV="1">
            <a:off x="246063" y="14971713"/>
            <a:ext cx="31937325" cy="5762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7" name="Rectangle 7"/>
          <p:cNvSpPr/>
          <p:nvPr/>
        </p:nvSpPr>
        <p:spPr>
          <a:xfrm>
            <a:off x="244475" y="14751050"/>
            <a:ext cx="31938913" cy="2889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8" name="Rectangle 8"/>
          <p:cNvSpPr/>
          <p:nvPr/>
        </p:nvSpPr>
        <p:spPr>
          <a:xfrm>
            <a:off x="242888" y="15551150"/>
            <a:ext cx="31940500" cy="2889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4" y="6000104"/>
            <a:ext cx="27539396" cy="8580130"/>
          </a:xfrm>
        </p:spPr>
        <p:txBody>
          <a:bodyPr/>
          <a:lstStyle>
            <a:lvl1pPr algn="l">
              <a:buNone/>
              <a:defRPr sz="13348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4" y="16050246"/>
            <a:ext cx="27539396" cy="8430122"/>
          </a:xfrm>
        </p:spPr>
        <p:txBody>
          <a:bodyPr/>
          <a:lstStyle>
            <a:lvl1pPr marL="0" indent="0">
              <a:buNone/>
              <a:defRPr sz="802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607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32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EFF61-C468-438C-B9D1-DB3AC716A0E6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5275" y="38879463"/>
            <a:ext cx="14174788" cy="288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7525" y="39111238"/>
            <a:ext cx="1622425" cy="2878137"/>
          </a:xfrm>
        </p:spPr>
        <p:txBody>
          <a:bodyPr/>
          <a:lstStyle>
            <a:lvl1pPr>
              <a:defRPr/>
            </a:lvl1pPr>
          </a:lstStyle>
          <a:p>
            <a:fld id="{D9B78361-5061-46C6-954C-9BED4E0C51CE}" type="slidenum">
              <a:rPr lang="en-US"/>
              <a:pPr/>
              <a:t>‹#›</a:t>
            </a:fld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177454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9929" y="9120132"/>
            <a:ext cx="13283710" cy="2880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7482117" y="9120132"/>
            <a:ext cx="13283710" cy="2880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296C5-21E0-4491-9D83-0247D6C9EB3B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26BBB-E16E-481F-9208-B6FEADF8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0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31" y="1720021"/>
            <a:ext cx="27539396" cy="72001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9929" y="9120144"/>
            <a:ext cx="13229710" cy="4800071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8024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899" b="1"/>
            </a:lvl2pPr>
            <a:lvl3pPr>
              <a:buNone/>
              <a:defRPr sz="6074" b="1"/>
            </a:lvl3pPr>
            <a:lvl4pPr>
              <a:buNone/>
              <a:defRPr sz="5324" b="1"/>
            </a:lvl4pPr>
            <a:lvl5pPr>
              <a:buNone/>
              <a:defRPr sz="5324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7549615" y="9120144"/>
            <a:ext cx="13229710" cy="4800071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8024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899" b="1"/>
            </a:lvl2pPr>
            <a:lvl3pPr>
              <a:buNone/>
              <a:defRPr sz="6074" b="1"/>
            </a:lvl3pPr>
            <a:lvl4pPr>
              <a:buNone/>
              <a:defRPr sz="5324" b="1"/>
            </a:lvl4pPr>
            <a:lvl5pPr>
              <a:buNone/>
              <a:defRPr sz="5324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39929" y="14160212"/>
            <a:ext cx="13229710" cy="24480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17549615" y="14160212"/>
            <a:ext cx="13229710" cy="244803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6F772-7636-4E88-81FC-F2DF6A266D15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57100-CD89-48EF-8770-BFCC27941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8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F590A-17D2-40A7-8A58-5F38824B7DBE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DB67F-C983-44CF-B8E9-4D4D5652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493" y="7400114"/>
            <a:ext cx="3606173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8660" y="7400114"/>
            <a:ext cx="3606173" cy="34863017"/>
          </a:xfrm>
        </p:spPr>
        <p:txBody>
          <a:bodyPr/>
          <a:lstStyle>
            <a:lvl1pPr>
              <a:defRPr sz="3075"/>
            </a:lvl1pPr>
            <a:lvl2pPr>
              <a:defRPr sz="2775"/>
            </a:lvl2pPr>
            <a:lvl3pPr>
              <a:defRPr sz="202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360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12304-D9C7-42AE-B768-DD20A71D6BC7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69B1-7AC9-421C-9399-EE588753749F}" type="slidenum">
              <a:rPr lang="en-US"/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1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2399288" cy="43200638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 useBgFill="1">
        <p:nvSpPr>
          <p:cNvPr id="6" name="Rounded Rectangle 8"/>
          <p:cNvSpPr/>
          <p:nvPr/>
        </p:nvSpPr>
        <p:spPr>
          <a:xfrm>
            <a:off x="227013" y="439738"/>
            <a:ext cx="31937325" cy="421640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31" y="1720021"/>
            <a:ext cx="27539396" cy="7200109"/>
          </a:xfrm>
        </p:spPr>
        <p:txBody>
          <a:bodyPr/>
          <a:lstStyle>
            <a:lvl1pPr algn="l">
              <a:buNone/>
              <a:defRPr sz="13348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39931" y="10080147"/>
            <a:ext cx="6749852" cy="28320421"/>
          </a:xfrm>
        </p:spPr>
        <p:txBody>
          <a:bodyPr/>
          <a:lstStyle>
            <a:lvl1pPr marL="0" indent="0">
              <a:buNone/>
              <a:defRPr sz="6074"/>
            </a:lvl1pPr>
            <a:lvl2pPr>
              <a:buNone/>
              <a:defRPr sz="4049"/>
            </a:lvl2pPr>
            <a:lvl3pPr>
              <a:buNone/>
              <a:defRPr sz="3300"/>
            </a:lvl3pPr>
            <a:lvl4pPr>
              <a:buNone/>
              <a:defRPr sz="3075"/>
            </a:lvl4pPr>
            <a:lvl5pPr>
              <a:buNone/>
              <a:defRPr sz="30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0529773" y="10080147"/>
            <a:ext cx="20249554" cy="28320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BFF68-4A27-4A9A-A3AC-E40BF269298D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E93BD-3DC3-4312-9CBD-CA728A546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5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242888" y="29503688"/>
            <a:ext cx="31911925" cy="5746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6" name="Rectangle 11"/>
          <p:cNvSpPr/>
          <p:nvPr/>
        </p:nvSpPr>
        <p:spPr>
          <a:xfrm>
            <a:off x="242888" y="29295725"/>
            <a:ext cx="31911925" cy="2873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7" name="Rectangle 12"/>
          <p:cNvSpPr/>
          <p:nvPr/>
        </p:nvSpPr>
        <p:spPr>
          <a:xfrm>
            <a:off x="242888" y="30065663"/>
            <a:ext cx="31911925" cy="30956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29" y="30870064"/>
            <a:ext cx="25919430" cy="3290055"/>
          </a:xfrm>
        </p:spPr>
        <p:txBody>
          <a:bodyPr anchor="ctr">
            <a:noAutofit/>
          </a:bodyPr>
          <a:lstStyle>
            <a:lvl1pPr algn="l">
              <a:buNone/>
              <a:defRPr sz="9299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9929" y="34304929"/>
            <a:ext cx="25919430" cy="4320067"/>
          </a:xfrm>
        </p:spPr>
        <p:txBody>
          <a:bodyPr/>
          <a:lstStyle>
            <a:lvl1pPr marL="0" indent="0">
              <a:buFontTx/>
              <a:buNone/>
              <a:defRPr sz="5324"/>
            </a:lvl1pPr>
            <a:lvl2pPr>
              <a:defRPr sz="4049"/>
            </a:lvl2pPr>
            <a:lvl3pPr>
              <a:defRPr sz="3300"/>
            </a:lvl3pPr>
            <a:lvl4pPr>
              <a:defRPr sz="3075"/>
            </a:lvl4pPr>
            <a:lvl5pPr>
              <a:defRPr sz="307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040" y="420024"/>
            <a:ext cx="31895701" cy="288604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874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99AF0-35F1-4B5F-A546-8ED535BEAEB5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38879463"/>
            <a:ext cx="13771563" cy="288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7525" y="39111238"/>
            <a:ext cx="1622425" cy="2878137"/>
          </a:xfrm>
        </p:spPr>
        <p:txBody>
          <a:bodyPr/>
          <a:lstStyle>
            <a:lvl1pPr>
              <a:defRPr/>
            </a:lvl1pPr>
          </a:lstStyle>
          <a:p>
            <a:fld id="{4C3768FE-B1B1-41E9-A6DC-E8CEC0802609}" type="slidenum">
              <a:rPr lang="en-US"/>
              <a:pPr/>
              <a:t>‹#›</a:t>
            </a:fld>
            <a:endParaRPr lang="en-US" sz="9200"/>
          </a:p>
        </p:txBody>
      </p:sp>
    </p:spTree>
    <p:extLst>
      <p:ext uri="{BB962C8B-B14F-4D97-AF65-F5344CB8AC3E}">
        <p14:creationId xmlns:p14="http://schemas.microsoft.com/office/powerpoint/2010/main" val="56507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C42FD7-B9E2-493F-9C0C-A4C2C3CDC9F3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CDDBA-C01F-46BF-8B8D-613A353DE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43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5" y="1730070"/>
            <a:ext cx="7127843" cy="368605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9930" y="1730049"/>
            <a:ext cx="19709568" cy="368605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3F74E-C9BF-4710-9CDB-0479A941E38B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F7BF8-63C3-4731-A5F0-4CAA972C9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 bwMode="white">
          <a:xfrm>
            <a:off x="0" y="-173038"/>
            <a:ext cx="32399288" cy="5586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3" name="Rectangle 9"/>
          <p:cNvSpPr/>
          <p:nvPr/>
        </p:nvSpPr>
        <p:spPr>
          <a:xfrm>
            <a:off x="-31750" y="342900"/>
            <a:ext cx="6892925" cy="4495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4" name="Rectangle 10"/>
          <p:cNvSpPr/>
          <p:nvPr/>
        </p:nvSpPr>
        <p:spPr>
          <a:xfrm>
            <a:off x="7396163" y="287338"/>
            <a:ext cx="25003125" cy="449103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1484010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>
          <a:gsLst>
            <a:gs pos="0">
              <a:srgbClr val="001B50"/>
            </a:gs>
            <a:gs pos="2000">
              <a:srgbClr val="001B5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25914350" y="528638"/>
            <a:ext cx="5640388" cy="4056062"/>
          </a:xfrm>
          <a:prstGeom prst="rect">
            <a:avLst/>
          </a:prstGeom>
          <a:gradFill>
            <a:gsLst>
              <a:gs pos="1000">
                <a:srgbClr val="001B50"/>
              </a:gs>
              <a:gs pos="100000">
                <a:srgbClr val="001B50"/>
              </a:gs>
              <a:gs pos="63000">
                <a:schemeClr val="bg1"/>
              </a:gs>
            </a:gsLst>
            <a:lin ang="5400000" scaled="0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4" name="Rounded Rectangle 3"/>
          <p:cNvSpPr/>
          <p:nvPr userDrawn="1"/>
        </p:nvSpPr>
        <p:spPr>
          <a:xfrm>
            <a:off x="11199813" y="18908713"/>
            <a:ext cx="9429750" cy="18534062"/>
          </a:xfrm>
          <a:prstGeom prst="roundRect">
            <a:avLst>
              <a:gd name="adj" fmla="val 25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5" name="Rounded Rectangle 4"/>
          <p:cNvSpPr/>
          <p:nvPr userDrawn="1"/>
        </p:nvSpPr>
        <p:spPr>
          <a:xfrm>
            <a:off x="512763" y="7272338"/>
            <a:ext cx="30673675" cy="12990512"/>
          </a:xfrm>
          <a:prstGeom prst="roundRect">
            <a:avLst>
              <a:gd name="adj" fmla="val 0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6" name="Rounded Rectangle 5"/>
          <p:cNvSpPr/>
          <p:nvPr/>
        </p:nvSpPr>
        <p:spPr bwMode="auto">
          <a:xfrm>
            <a:off x="21655088" y="40401875"/>
            <a:ext cx="8748712" cy="2024063"/>
          </a:xfrm>
          <a:prstGeom prst="roundRect">
            <a:avLst>
              <a:gd name="adj" fmla="val 77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7" name="Rounded Rectangle 6"/>
          <p:cNvSpPr/>
          <p:nvPr userDrawn="1"/>
        </p:nvSpPr>
        <p:spPr>
          <a:xfrm>
            <a:off x="1665288" y="18908713"/>
            <a:ext cx="8872537" cy="18534062"/>
          </a:xfrm>
          <a:prstGeom prst="roundRect">
            <a:avLst>
              <a:gd name="adj" fmla="val 639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8" name="Rounded Rectangle 7"/>
          <p:cNvSpPr/>
          <p:nvPr userDrawn="1"/>
        </p:nvSpPr>
        <p:spPr>
          <a:xfrm>
            <a:off x="512763" y="20872450"/>
            <a:ext cx="10058400" cy="21794788"/>
          </a:xfrm>
          <a:prstGeom prst="roundRect">
            <a:avLst>
              <a:gd name="adj" fmla="val 0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9" name="Rounded Rectangle 8"/>
          <p:cNvSpPr/>
          <p:nvPr userDrawn="1"/>
        </p:nvSpPr>
        <p:spPr>
          <a:xfrm>
            <a:off x="11169650" y="20872450"/>
            <a:ext cx="10059988" cy="21758275"/>
          </a:xfrm>
          <a:prstGeom prst="roundRect">
            <a:avLst>
              <a:gd name="adj" fmla="val 0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1665288" y="9437688"/>
            <a:ext cx="18930937" cy="6916737"/>
          </a:xfrm>
          <a:prstGeom prst="roundRect">
            <a:avLst>
              <a:gd name="adj" fmla="val 77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1665288" y="39244588"/>
            <a:ext cx="18930937" cy="3181350"/>
          </a:xfrm>
          <a:prstGeom prst="roundRect">
            <a:avLst>
              <a:gd name="adj" fmla="val 77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1856700" y="20872450"/>
            <a:ext cx="10215563" cy="14403388"/>
          </a:xfrm>
          <a:prstGeom prst="roundRect">
            <a:avLst>
              <a:gd name="adj" fmla="val 0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200" y="1049338"/>
            <a:ext cx="25082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28976638" y="1049338"/>
            <a:ext cx="3054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x-none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</a:t>
            </a:r>
            <a:r>
              <a:rPr lang="hr-HR" altLang="x-none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roatian</a:t>
            </a:r>
            <a:r>
              <a:rPr lang="hr-HR" altLang="x-none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x-none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hr-HR" altLang="x-none" sz="36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cience </a:t>
            </a:r>
            <a:r>
              <a:rPr lang="hr-HR" altLang="x-none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</a:t>
            </a:r>
            <a:r>
              <a:rPr lang="hr-HR" altLang="x-none" sz="36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oundation</a:t>
            </a:r>
            <a:endParaRPr lang="hr-HR" altLang="x-none" sz="36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25914350" y="3479800"/>
            <a:ext cx="616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11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x-none" sz="360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Grant no. IP-2014-09-9730</a:t>
            </a:r>
            <a:endParaRPr lang="en-US" altLang="x-none" sz="3600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838" y="4243388"/>
            <a:ext cx="248761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Users\Goran Simic\Desktop\Mef-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950" y="4237038"/>
            <a:ext cx="242411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 userDrawn="1"/>
        </p:nvSpPr>
        <p:spPr bwMode="auto">
          <a:xfrm>
            <a:off x="21229638" y="9437688"/>
            <a:ext cx="9174162" cy="4221162"/>
          </a:xfrm>
          <a:prstGeom prst="roundRect">
            <a:avLst>
              <a:gd name="adj" fmla="val 77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21229638" y="13944600"/>
            <a:ext cx="9174162" cy="2357438"/>
          </a:xfrm>
          <a:prstGeom prst="roundRect">
            <a:avLst>
              <a:gd name="adj" fmla="val 779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0" name="Rounded Rectangle 19"/>
          <p:cNvSpPr/>
          <p:nvPr userDrawn="1"/>
        </p:nvSpPr>
        <p:spPr>
          <a:xfrm>
            <a:off x="21229638" y="18908713"/>
            <a:ext cx="9174162" cy="8621712"/>
          </a:xfrm>
          <a:prstGeom prst="roundRect">
            <a:avLst>
              <a:gd name="adj" fmla="val 25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1" name="Rounded Rectangle 20"/>
          <p:cNvSpPr/>
          <p:nvPr userDrawn="1"/>
        </p:nvSpPr>
        <p:spPr>
          <a:xfrm>
            <a:off x="21258213" y="28379738"/>
            <a:ext cx="9145587" cy="9063037"/>
          </a:xfrm>
          <a:prstGeom prst="roundRect">
            <a:avLst>
              <a:gd name="adj" fmla="val 255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77" tIns="54838" rIns="109677" bIns="54838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0"/>
          </p:nvPr>
        </p:nvSpPr>
        <p:spPr>
          <a:xfrm>
            <a:off x="1145986" y="1070533"/>
            <a:ext cx="25676225" cy="4062617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7200"/>
            </a:lvl1pPr>
          </a:lstStyle>
          <a:p>
            <a:pPr lvl="0"/>
            <a:r>
              <a:rPr lang="en-US" alt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60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9188"/>
            <a:ext cx="29158736" cy="72001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76" y="9670980"/>
            <a:ext cx="14315312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76" y="13700219"/>
            <a:ext cx="14315312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9016" y="9670980"/>
            <a:ext cx="14320000" cy="4029225"/>
          </a:xfrm>
        </p:spPr>
        <p:txBody>
          <a:bodyPr anchor="b"/>
          <a:lstStyle>
            <a:lvl1pPr marL="0" indent="0">
              <a:buNone/>
              <a:defRPr sz="2775" b="1"/>
            </a:lvl1pPr>
            <a:lvl2pPr marL="499569" indent="0">
              <a:buNone/>
              <a:defRPr sz="2025" b="1"/>
            </a:lvl2pPr>
            <a:lvl3pPr marL="999141" indent="0">
              <a:buNone/>
              <a:defRPr sz="2025" b="1"/>
            </a:lvl3pPr>
            <a:lvl4pPr marL="1498707" indent="0">
              <a:buNone/>
              <a:defRPr sz="1725" b="1"/>
            </a:lvl4pPr>
            <a:lvl5pPr marL="1998281" indent="0">
              <a:buNone/>
              <a:defRPr sz="1725" b="1"/>
            </a:lvl5pPr>
            <a:lvl6pPr marL="2497852" indent="0">
              <a:buNone/>
              <a:defRPr sz="1725" b="1"/>
            </a:lvl6pPr>
            <a:lvl7pPr marL="2997423" indent="0">
              <a:buNone/>
              <a:defRPr sz="1725" b="1"/>
            </a:lvl7pPr>
            <a:lvl8pPr marL="3496994" indent="0">
              <a:buNone/>
              <a:defRPr sz="1725" b="1"/>
            </a:lvl8pPr>
            <a:lvl9pPr marL="3996562" indent="0">
              <a:buNone/>
              <a:defRPr sz="172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9016" y="13700219"/>
            <a:ext cx="14320000" cy="24892030"/>
          </a:xfrm>
        </p:spPr>
        <p:txBody>
          <a:bodyPr/>
          <a:lstStyle>
            <a:lvl1pPr>
              <a:defRPr sz="2775"/>
            </a:lvl1pPr>
            <a:lvl2pPr>
              <a:defRPr sz="2025"/>
            </a:lvl2pPr>
            <a:lvl3pPr>
              <a:defRPr sz="2025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14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140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56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4" y="1720875"/>
            <a:ext cx="10659142" cy="732094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6909" y="1720868"/>
            <a:ext cx="18112103" cy="36871381"/>
          </a:xfrm>
        </p:spPr>
        <p:txBody>
          <a:bodyPr/>
          <a:lstStyle>
            <a:lvl1pPr>
              <a:defRPr sz="3300"/>
            </a:lvl1pPr>
            <a:lvl2pPr>
              <a:defRPr sz="3075"/>
            </a:lvl2pPr>
            <a:lvl3pPr>
              <a:defRPr sz="2775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4" y="9041804"/>
            <a:ext cx="10659142" cy="29550439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4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863" y="30242134"/>
            <a:ext cx="19440195" cy="356672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49863" y="3858410"/>
            <a:ext cx="19440195" cy="25921220"/>
          </a:xfrm>
        </p:spPr>
        <p:txBody>
          <a:bodyPr/>
          <a:lstStyle>
            <a:lvl1pPr marL="0" indent="0">
              <a:buNone/>
              <a:defRPr sz="3300"/>
            </a:lvl1pPr>
            <a:lvl2pPr marL="499569" indent="0">
              <a:buNone/>
              <a:defRPr sz="3075"/>
            </a:lvl2pPr>
            <a:lvl3pPr marL="999141" indent="0">
              <a:buNone/>
              <a:defRPr sz="2775"/>
            </a:lvl3pPr>
            <a:lvl4pPr marL="1498707" indent="0">
              <a:buNone/>
              <a:defRPr sz="2025"/>
            </a:lvl4pPr>
            <a:lvl5pPr marL="1998281" indent="0">
              <a:buNone/>
              <a:defRPr sz="2025"/>
            </a:lvl5pPr>
            <a:lvl6pPr marL="2497852" indent="0">
              <a:buNone/>
              <a:defRPr sz="2025"/>
            </a:lvl6pPr>
            <a:lvl7pPr marL="2997423" indent="0">
              <a:buNone/>
              <a:defRPr sz="2025"/>
            </a:lvl7pPr>
            <a:lvl8pPr marL="3496994" indent="0">
              <a:buNone/>
              <a:defRPr sz="2025"/>
            </a:lvl8pPr>
            <a:lvl9pPr marL="3996562" indent="0">
              <a:buNone/>
              <a:defRPr sz="2025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9863" y="33808848"/>
            <a:ext cx="19440195" cy="5070910"/>
          </a:xfrm>
        </p:spPr>
        <p:txBody>
          <a:bodyPr/>
          <a:lstStyle>
            <a:lvl1pPr marL="0" indent="0">
              <a:buNone/>
              <a:defRPr sz="1725"/>
            </a:lvl1pPr>
            <a:lvl2pPr marL="499569" indent="0">
              <a:buNone/>
              <a:defRPr sz="1275"/>
            </a:lvl2pPr>
            <a:lvl3pPr marL="999141" indent="0">
              <a:buNone/>
              <a:defRPr sz="975"/>
            </a:lvl3pPr>
            <a:lvl4pPr marL="1498707" indent="0">
              <a:buNone/>
              <a:defRPr sz="975"/>
            </a:lvl4pPr>
            <a:lvl5pPr marL="1998281" indent="0">
              <a:buNone/>
              <a:defRPr sz="975"/>
            </a:lvl5pPr>
            <a:lvl6pPr marL="2497852" indent="0">
              <a:buNone/>
              <a:defRPr sz="975"/>
            </a:lvl6pPr>
            <a:lvl7pPr marL="2997423" indent="0">
              <a:buNone/>
              <a:defRPr sz="975"/>
            </a:lvl7pPr>
            <a:lvl8pPr marL="3496994" indent="0">
              <a:buNone/>
              <a:defRPr sz="975"/>
            </a:lvl8pPr>
            <a:lvl9pPr marL="3996562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7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0"/>
            <a:ext cx="32399288" cy="629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512763" y="7399338"/>
            <a:ext cx="7362825" cy="3486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449263" y="42578338"/>
            <a:ext cx="1857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6984" tIns="28488" rIns="56984" bIns="28488">
            <a:spAutoFit/>
          </a:bodyPr>
          <a:lstStyle>
            <a:lvl1pPr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300" b="1">
                <a:solidFill>
                  <a:schemeClr val="bg2"/>
                </a:solidFill>
                <a:latin typeface="Arial" pitchFamily="34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600" b="1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1671638"/>
            <a:ext cx="309467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90" tIns="37989" rIns="75990" bIns="37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7399338"/>
            <a:ext cx="7362825" cy="348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0001" tIns="380001" rIns="380001" bIns="380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32399288" cy="43200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48" name="Rectangle 32"/>
          <p:cNvSpPr>
            <a:spLocks noChangeArrowheads="1"/>
          </p:cNvSpPr>
          <p:nvPr userDrawn="1"/>
        </p:nvSpPr>
        <p:spPr bwMode="auto">
          <a:xfrm>
            <a:off x="8482013" y="7399338"/>
            <a:ext cx="7369175" cy="3486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50" name="Rectangle 34"/>
          <p:cNvSpPr>
            <a:spLocks noChangeArrowheads="1"/>
          </p:cNvSpPr>
          <p:nvPr userDrawn="1"/>
        </p:nvSpPr>
        <p:spPr bwMode="auto">
          <a:xfrm>
            <a:off x="16441738" y="7399338"/>
            <a:ext cx="7369175" cy="3486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51" name="Rectangle 35"/>
          <p:cNvSpPr>
            <a:spLocks noChangeArrowheads="1"/>
          </p:cNvSpPr>
          <p:nvPr userDrawn="1"/>
        </p:nvSpPr>
        <p:spPr bwMode="auto">
          <a:xfrm>
            <a:off x="24418925" y="7399338"/>
            <a:ext cx="7367588" cy="34866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86053" name="Line 37"/>
          <p:cNvSpPr>
            <a:spLocks noChangeShapeType="1"/>
          </p:cNvSpPr>
          <p:nvPr userDrawn="1"/>
        </p:nvSpPr>
        <p:spPr bwMode="auto">
          <a:xfrm>
            <a:off x="0" y="6299200"/>
            <a:ext cx="32399288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lIns="99914" tIns="49953" rIns="99914" bIns="49953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rgbClr val="FFFFFF"/>
          </a:solidFill>
          <a:latin typeface="+mj-lt"/>
          <a:ea typeface="MS PGothic" pitchFamily="34" charset="-128"/>
          <a:cs typeface="+mj-cs"/>
        </a:defRPr>
      </a:lvl1pPr>
      <a:lvl2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rgbClr val="FFFFFF"/>
          </a:solidFill>
          <a:latin typeface="Corbel" pitchFamily="34" charset="0"/>
          <a:ea typeface="MS PGothic" pitchFamily="34" charset="-128"/>
        </a:defRPr>
      </a:lvl2pPr>
      <a:lvl3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rgbClr val="FFFFFF"/>
          </a:solidFill>
          <a:latin typeface="Corbel" pitchFamily="34" charset="0"/>
          <a:ea typeface="MS PGothic" pitchFamily="34" charset="-128"/>
        </a:defRPr>
      </a:lvl3pPr>
      <a:lvl4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rgbClr val="FFFFFF"/>
          </a:solidFill>
          <a:latin typeface="Corbel" pitchFamily="34" charset="0"/>
          <a:ea typeface="MS PGothic" pitchFamily="34" charset="-128"/>
        </a:defRPr>
      </a:lvl4pPr>
      <a:lvl5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rgbClr val="FFFFFF"/>
          </a:solidFill>
          <a:latin typeface="Corbel" pitchFamily="34" charset="0"/>
          <a:ea typeface="MS PGothic" pitchFamily="34" charset="-128"/>
        </a:defRPr>
      </a:lvl5pPr>
      <a:lvl6pPr marL="499569" algn="ctr" defTabSz="570689" rtl="0" fontAlgn="base">
        <a:spcBef>
          <a:spcPct val="0"/>
        </a:spcBef>
        <a:spcAft>
          <a:spcPct val="0"/>
        </a:spcAft>
        <a:defRPr sz="5324">
          <a:solidFill>
            <a:srgbClr val="FFFFFF"/>
          </a:solidFill>
          <a:latin typeface="Arial Black" pitchFamily="34" charset="0"/>
        </a:defRPr>
      </a:lvl6pPr>
      <a:lvl7pPr marL="999141" algn="ctr" defTabSz="570689" rtl="0" fontAlgn="base">
        <a:spcBef>
          <a:spcPct val="0"/>
        </a:spcBef>
        <a:spcAft>
          <a:spcPct val="0"/>
        </a:spcAft>
        <a:defRPr sz="5324">
          <a:solidFill>
            <a:srgbClr val="FFFFFF"/>
          </a:solidFill>
          <a:latin typeface="Arial Black" pitchFamily="34" charset="0"/>
        </a:defRPr>
      </a:lvl7pPr>
      <a:lvl8pPr marL="1498707" algn="ctr" defTabSz="570689" rtl="0" fontAlgn="base">
        <a:spcBef>
          <a:spcPct val="0"/>
        </a:spcBef>
        <a:spcAft>
          <a:spcPct val="0"/>
        </a:spcAft>
        <a:defRPr sz="5324">
          <a:solidFill>
            <a:srgbClr val="FFFFFF"/>
          </a:solidFill>
          <a:latin typeface="Arial Black" pitchFamily="34" charset="0"/>
        </a:defRPr>
      </a:lvl8pPr>
      <a:lvl9pPr marL="1998281" algn="ctr" defTabSz="570689" rtl="0" fontAlgn="base">
        <a:spcBef>
          <a:spcPct val="0"/>
        </a:spcBef>
        <a:spcAft>
          <a:spcPct val="0"/>
        </a:spcAft>
        <a:defRPr sz="5324">
          <a:solidFill>
            <a:srgbClr val="FFFFFF"/>
          </a:solidFill>
          <a:latin typeface="Arial Black" pitchFamily="34" charset="0"/>
        </a:defRPr>
      </a:lvl9pPr>
    </p:titleStyle>
    <p:bodyStyle>
      <a:lvl1pPr marL="212725" indent="-212725" algn="l" defTabSz="5683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60375" indent="-174625" algn="l" defTabSz="5683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711200" indent="-139700" algn="l" defTabSz="5683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996950" indent="-139700" algn="l" defTabSz="568325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1284288" indent="-141288" algn="l" defTabSz="568325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784925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6pPr>
      <a:lvl7pPr marL="228449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7pPr>
      <a:lvl8pPr marL="278406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8pPr>
      <a:lvl9pPr marL="3283637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99569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9914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498707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199828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49785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97423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96994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99656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32399288" cy="629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512763" y="7399338"/>
            <a:ext cx="7362825" cy="3486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6299200"/>
            <a:ext cx="32399288" cy="17303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449263" y="42578338"/>
            <a:ext cx="1857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6984" tIns="28488" rIns="56984" bIns="28488">
            <a:spAutoFit/>
          </a:bodyPr>
          <a:lstStyle/>
          <a:p>
            <a:pPr defTabSz="570689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2"/>
                </a:solidFill>
                <a:latin typeface="Arial" charset="0"/>
                <a:ea typeface="+mn-ea"/>
              </a:rPr>
              <a:t>POSTER TEMPLATE BY:</a:t>
            </a:r>
          </a:p>
          <a:p>
            <a:pPr defTabSz="570689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75" b="1" dirty="0">
                <a:solidFill>
                  <a:schemeClr val="bg2"/>
                </a:solidFill>
                <a:latin typeface="Arial" charset="0"/>
                <a:ea typeface="+mn-ea"/>
              </a:rPr>
              <a:t>www.PosterPresentations.com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1671638"/>
            <a:ext cx="309467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90" tIns="37989" rIns="75990" bIns="37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7399338"/>
            <a:ext cx="7362825" cy="348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0001" tIns="380001" rIns="380001" bIns="380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2399288" cy="43200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8482013" y="7399338"/>
            <a:ext cx="15328900" cy="3486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4418925" y="7399338"/>
            <a:ext cx="7367588" cy="3486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2pPr>
      <a:lvl3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3pPr>
      <a:lvl4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4pPr>
      <a:lvl5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5pPr>
      <a:lvl6pPr marL="499569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6pPr>
      <a:lvl7pPr marL="999141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7pPr>
      <a:lvl8pPr marL="1498707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8pPr>
      <a:lvl9pPr marL="1998281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9pPr>
    </p:titleStyle>
    <p:bodyStyle>
      <a:lvl1pPr marL="212725" indent="-212725" algn="l" defTabSz="5683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60375" indent="-174625" algn="l" defTabSz="5683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711200" indent="-139700" algn="l" defTabSz="5683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996950" indent="-139700" algn="l" defTabSz="568325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1284288" indent="-141288" algn="l" defTabSz="568325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784925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6pPr>
      <a:lvl7pPr marL="228449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7pPr>
      <a:lvl8pPr marL="278406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8pPr>
      <a:lvl9pPr marL="3283637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99569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9914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498707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199828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49785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97423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96994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99656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32399288" cy="629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512763" y="7399338"/>
            <a:ext cx="31273750" cy="3486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6299200"/>
            <a:ext cx="32399288" cy="173038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449263" y="42578338"/>
            <a:ext cx="1857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6984" tIns="28488" rIns="56984" bIns="28488">
            <a:spAutoFit/>
          </a:bodyPr>
          <a:lstStyle/>
          <a:p>
            <a:pPr defTabSz="570689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2"/>
                </a:solidFill>
                <a:latin typeface="Arial" charset="0"/>
                <a:ea typeface="+mn-ea"/>
              </a:rPr>
              <a:t>POSTER TEMPLATE BY:</a:t>
            </a:r>
          </a:p>
          <a:p>
            <a:pPr defTabSz="570689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75" b="1" dirty="0">
                <a:solidFill>
                  <a:schemeClr val="bg2"/>
                </a:solidFill>
                <a:latin typeface="Arial" charset="0"/>
                <a:ea typeface="+mn-ea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1671638"/>
            <a:ext cx="309467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990" tIns="37989" rIns="75990" bIns="37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7399338"/>
            <a:ext cx="31143575" cy="348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0001" tIns="380001" rIns="380001" bIns="380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32399288" cy="43200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2pPr>
      <a:lvl3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3pPr>
      <a:lvl4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4pPr>
      <a:lvl5pPr algn="ctr" defTabSz="568325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Corbel" pitchFamily="34" charset="0"/>
          <a:ea typeface="MS PGothic" pitchFamily="34" charset="-128"/>
        </a:defRPr>
      </a:lvl5pPr>
      <a:lvl6pPr marL="499569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6pPr>
      <a:lvl7pPr marL="999141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7pPr>
      <a:lvl8pPr marL="1498707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8pPr>
      <a:lvl9pPr marL="1998281" algn="ctr" defTabSz="570689" rtl="0" fontAlgn="base">
        <a:spcBef>
          <a:spcPct val="0"/>
        </a:spcBef>
        <a:spcAft>
          <a:spcPct val="0"/>
        </a:spcAft>
        <a:defRPr sz="5324">
          <a:solidFill>
            <a:schemeClr val="tx2"/>
          </a:solidFill>
          <a:latin typeface="Arial Black" pitchFamily="34" charset="0"/>
        </a:defRPr>
      </a:lvl9pPr>
    </p:titleStyle>
    <p:bodyStyle>
      <a:lvl1pPr marL="212725" indent="-212725" algn="l" defTabSz="5683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60375" indent="-174625" algn="l" defTabSz="5683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711200" indent="-139700" algn="l" defTabSz="5683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996950" indent="-139700" algn="l" defTabSz="568325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1284288" indent="-141288" algn="l" defTabSz="568325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1784925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6pPr>
      <a:lvl7pPr marL="228449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7pPr>
      <a:lvl8pPr marL="2784064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8pPr>
      <a:lvl9pPr marL="3283637" indent="-143973" algn="l" defTabSz="570689" rtl="0" fontAlgn="base">
        <a:spcBef>
          <a:spcPct val="20000"/>
        </a:spcBef>
        <a:spcAft>
          <a:spcPct val="0"/>
        </a:spcAft>
        <a:buChar char="»"/>
        <a:defRPr sz="1275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99569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9914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498707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1998281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49785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97423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96994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996562" algn="l" defTabSz="999141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2399288" cy="4320063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 useBgFill="1">
        <p:nvSpPr>
          <p:cNvPr id="8" name="Rounded Rectangle 7"/>
          <p:cNvSpPr/>
          <p:nvPr/>
        </p:nvSpPr>
        <p:spPr>
          <a:xfrm>
            <a:off x="227013" y="439738"/>
            <a:ext cx="31937325" cy="421640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08302" tIns="154149" rIns="308302" bIns="154149" anchor="ctr"/>
          <a:lstStyle/>
          <a:p>
            <a:pPr algn="ctr">
              <a:defRPr/>
            </a:pPr>
            <a:endParaRPr lang="en-US" sz="2025"/>
          </a:p>
        </p:txBody>
      </p:sp>
      <p:sp>
        <p:nvSpPr>
          <p:cNvPr id="4100" name="Title Placeholder 21"/>
          <p:cNvSpPr>
            <a:spLocks noGrp="1"/>
          </p:cNvSpPr>
          <p:nvPr>
            <p:ph type="title"/>
          </p:nvPr>
        </p:nvSpPr>
        <p:spPr bwMode="auto">
          <a:xfrm>
            <a:off x="3238500" y="1731963"/>
            <a:ext cx="27541538" cy="71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130" tIns="205562" rIns="411130" bIns="41113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238500" y="9121775"/>
            <a:ext cx="27541538" cy="288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130" tIns="205562" rIns="411130" bIns="20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869400" y="39001700"/>
            <a:ext cx="8774113" cy="3000375"/>
          </a:xfrm>
          <a:prstGeom prst="rect">
            <a:avLst/>
          </a:prstGeom>
        </p:spPr>
        <p:txBody>
          <a:bodyPr vert="horz" wrap="square" lIns="411130" tIns="205562" rIns="411130" bIns="205562" numCol="1" anchor="ctr" anchorCtr="0" compatLnSpc="1">
            <a:prstTxWarp prst="textNoShape">
              <a:avLst/>
            </a:prstTxWarp>
          </a:bodyPr>
          <a:lstStyle>
            <a:lvl1pPr algn="r">
              <a:defRPr sz="4700">
                <a:solidFill>
                  <a:schemeClr val="tx2"/>
                </a:solidFill>
              </a:defRPr>
            </a:lvl1pPr>
          </a:lstStyle>
          <a:p>
            <a:fld id="{A8A6A888-0570-45F4-BDE7-341D93C848A1}" type="datetimeFigureOut">
              <a:rPr lang="en-US"/>
              <a:pPr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238500" y="38879463"/>
            <a:ext cx="14041438" cy="2881312"/>
          </a:xfrm>
          <a:prstGeom prst="rect">
            <a:avLst/>
          </a:prstGeom>
        </p:spPr>
        <p:txBody>
          <a:bodyPr lIns="411130" tIns="205562" rIns="411130" bIns="205562" anchor="ctr" anchorCtr="0"/>
          <a:lstStyle>
            <a:lvl1pPr eaLnBrk="1" latinLnBrk="0" hangingPunct="1">
              <a:defRPr kumimoji="0" sz="4724">
                <a:solidFill>
                  <a:schemeClr val="tx2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17525" y="39120763"/>
            <a:ext cx="1622425" cy="2881312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47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fld id="{6FB43691-7908-4452-BB9D-22FDEC885D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36"/>
          <p:cNvSpPr>
            <a:spLocks noChangeArrowheads="1"/>
          </p:cNvSpPr>
          <p:nvPr userDrawn="1"/>
        </p:nvSpPr>
        <p:spPr bwMode="auto">
          <a:xfrm>
            <a:off x="0" y="0"/>
            <a:ext cx="32399288" cy="629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1" name="Rectangle 33"/>
          <p:cNvSpPr>
            <a:spLocks noChangeArrowheads="1"/>
          </p:cNvSpPr>
          <p:nvPr userDrawn="1"/>
        </p:nvSpPr>
        <p:spPr bwMode="auto">
          <a:xfrm>
            <a:off x="512763" y="8931275"/>
            <a:ext cx="7362825" cy="3333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49263" y="42578338"/>
            <a:ext cx="1857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6984" tIns="28488" rIns="56984" bIns="28488">
            <a:spAutoFit/>
          </a:bodyPr>
          <a:lstStyle>
            <a:lvl1pPr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569913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300" b="1">
                <a:solidFill>
                  <a:schemeClr val="bg2"/>
                </a:solidFill>
                <a:latin typeface="Arial" pitchFamily="34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600" b="1">
                <a:solidFill>
                  <a:schemeClr val="bg2"/>
                </a:solidFill>
                <a:latin typeface="Arial" pitchFamily="34" charset="0"/>
              </a:rPr>
              <a:t>www.PosterPresentations.com</a:t>
            </a:r>
          </a:p>
        </p:txBody>
      </p:sp>
      <p:sp>
        <p:nvSpPr>
          <p:cNvPr id="15" name="Rectangle 25"/>
          <p:cNvSpPr>
            <a:spLocks noChangeArrowheads="1"/>
          </p:cNvSpPr>
          <p:nvPr userDrawn="1"/>
        </p:nvSpPr>
        <p:spPr bwMode="auto">
          <a:xfrm>
            <a:off x="0" y="0"/>
            <a:ext cx="32399288" cy="43200638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6" name="Rectangle 32"/>
          <p:cNvSpPr>
            <a:spLocks noChangeArrowheads="1"/>
          </p:cNvSpPr>
          <p:nvPr userDrawn="1"/>
        </p:nvSpPr>
        <p:spPr bwMode="auto">
          <a:xfrm>
            <a:off x="8482013" y="8931275"/>
            <a:ext cx="7369175" cy="3333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7" name="Rectangle 34"/>
          <p:cNvSpPr>
            <a:spLocks noChangeArrowheads="1"/>
          </p:cNvSpPr>
          <p:nvPr userDrawn="1"/>
        </p:nvSpPr>
        <p:spPr bwMode="auto">
          <a:xfrm>
            <a:off x="16441738" y="8931275"/>
            <a:ext cx="7369175" cy="3333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8" name="Rectangle 35"/>
          <p:cNvSpPr>
            <a:spLocks noChangeArrowheads="1"/>
          </p:cNvSpPr>
          <p:nvPr userDrawn="1"/>
        </p:nvSpPr>
        <p:spPr bwMode="auto">
          <a:xfrm>
            <a:off x="24418925" y="8931275"/>
            <a:ext cx="7367588" cy="33334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9914" tIns="49953" rIns="99914" bIns="49953" anchor="ctr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  <p:sp>
        <p:nvSpPr>
          <p:cNvPr id="19" name="Line 37"/>
          <p:cNvSpPr>
            <a:spLocks noChangeShapeType="1"/>
          </p:cNvSpPr>
          <p:nvPr userDrawn="1"/>
        </p:nvSpPr>
        <p:spPr bwMode="auto">
          <a:xfrm>
            <a:off x="0" y="6299200"/>
            <a:ext cx="32399288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 lIns="99914" tIns="49953" rIns="99914" bIns="49953"/>
          <a:lstStyle/>
          <a:p>
            <a:pPr>
              <a:defRPr/>
            </a:pPr>
            <a:endParaRPr lang="hr-HR" sz="2025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4" r:id="rId2"/>
    <p:sldLayoutId id="2147483851" r:id="rId3"/>
    <p:sldLayoutId id="2147483845" r:id="rId4"/>
    <p:sldLayoutId id="2147483846" r:id="rId5"/>
    <p:sldLayoutId id="2147483847" r:id="rId6"/>
    <p:sldLayoutId id="2147483852" r:id="rId7"/>
    <p:sldLayoutId id="2147483853" r:id="rId8"/>
    <p:sldLayoutId id="2147483854" r:id="rId9"/>
    <p:sldLayoutId id="2147483848" r:id="rId10"/>
    <p:sldLayoutId id="2147483849" r:id="rId11"/>
    <p:sldLayoutId id="2147483855" r:id="rId12"/>
    <p:sldLayoutId id="214748385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33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300">
          <a:solidFill>
            <a:schemeClr val="tx2"/>
          </a:solidFill>
          <a:latin typeface="Corbe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300">
          <a:solidFill>
            <a:schemeClr val="tx2"/>
          </a:solidFill>
          <a:latin typeface="Corbe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300">
          <a:solidFill>
            <a:schemeClr val="tx2"/>
          </a:solidFill>
          <a:latin typeface="Corbe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300">
          <a:solidFill>
            <a:schemeClr val="tx2"/>
          </a:solidFill>
          <a:latin typeface="Corbel" pitchFamily="34" charset="0"/>
          <a:ea typeface="MS PGothic" pitchFamily="34" charset="-128"/>
        </a:defRPr>
      </a:lvl5pPr>
      <a:lvl6pPr marL="548390" algn="l" rtl="0" fontAlgn="base">
        <a:spcBef>
          <a:spcPct val="0"/>
        </a:spcBef>
        <a:spcAft>
          <a:spcPct val="0"/>
        </a:spcAft>
        <a:defRPr sz="13348">
          <a:solidFill>
            <a:schemeClr val="tx2"/>
          </a:solidFill>
          <a:latin typeface="Corbel" pitchFamily="34" charset="0"/>
        </a:defRPr>
      </a:lvl6pPr>
      <a:lvl7pPr marL="1096780" algn="l" rtl="0" fontAlgn="base">
        <a:spcBef>
          <a:spcPct val="0"/>
        </a:spcBef>
        <a:spcAft>
          <a:spcPct val="0"/>
        </a:spcAft>
        <a:defRPr sz="13348">
          <a:solidFill>
            <a:schemeClr val="tx2"/>
          </a:solidFill>
          <a:latin typeface="Corbel" pitchFamily="34" charset="0"/>
        </a:defRPr>
      </a:lvl7pPr>
      <a:lvl8pPr marL="1645172" algn="l" rtl="0" fontAlgn="base">
        <a:spcBef>
          <a:spcPct val="0"/>
        </a:spcBef>
        <a:spcAft>
          <a:spcPct val="0"/>
        </a:spcAft>
        <a:defRPr sz="13348">
          <a:solidFill>
            <a:schemeClr val="tx2"/>
          </a:solidFill>
          <a:latin typeface="Corbel" pitchFamily="34" charset="0"/>
        </a:defRPr>
      </a:lvl8pPr>
      <a:lvl9pPr marL="2193564" algn="l" rtl="0" fontAlgn="base">
        <a:spcBef>
          <a:spcPct val="0"/>
        </a:spcBef>
        <a:spcAft>
          <a:spcPct val="0"/>
        </a:spcAft>
        <a:defRPr sz="13348">
          <a:solidFill>
            <a:schemeClr val="tx2"/>
          </a:solidFill>
          <a:latin typeface="Corbel" pitchFamily="34" charset="0"/>
        </a:defRPr>
      </a:lvl9pPr>
    </p:titleStyle>
    <p:bodyStyle>
      <a:lvl1pPr marL="922338" indent="-922338" algn="l" rtl="0" eaLnBrk="0" fontAlgn="base" hangingPunct="0">
        <a:spcBef>
          <a:spcPts val="195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8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847850" indent="-768350" algn="l" rtl="0" eaLnBrk="0" fontAlgn="base" hangingPunct="0">
        <a:spcBef>
          <a:spcPts val="125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8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2773363" indent="-768350" algn="l" rtl="0" eaLnBrk="0" fontAlgn="base" hangingPunct="0">
        <a:spcBef>
          <a:spcPts val="1250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6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3697288" indent="-768350" algn="l" rtl="0" eaLnBrk="0" fontAlgn="base" hangingPunct="0">
        <a:spcBef>
          <a:spcPts val="1250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6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4622800" indent="-768350" algn="l" rtl="0" eaLnBrk="0" fontAlgn="base" hangingPunct="0">
        <a:spcBef>
          <a:spcPts val="1250"/>
        </a:spcBef>
        <a:spcAft>
          <a:spcPct val="0"/>
        </a:spcAft>
        <a:buClr>
          <a:srgbClr val="A28E6A"/>
        </a:buClr>
        <a:buChar char="o"/>
        <a:defRPr sz="6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5549487" indent="-770763" algn="l" rtl="0" eaLnBrk="1" latinLnBrk="0" hangingPunct="1">
        <a:spcBef>
          <a:spcPts val="1249"/>
        </a:spcBef>
        <a:buClr>
          <a:schemeClr val="accent3"/>
        </a:buClr>
        <a:buChar char="•"/>
        <a:defRPr kumimoji="0" sz="607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474401" indent="-770763" algn="l" rtl="0" eaLnBrk="1" latinLnBrk="0" hangingPunct="1">
        <a:spcBef>
          <a:spcPts val="1249"/>
        </a:spcBef>
        <a:buClr>
          <a:schemeClr val="accent2"/>
        </a:buClr>
        <a:buChar char="•"/>
        <a:defRPr kumimoji="0" sz="6074" kern="1200">
          <a:solidFill>
            <a:schemeClr val="tx1"/>
          </a:solidFill>
          <a:latin typeface="+mn-lt"/>
          <a:ea typeface="+mn-ea"/>
          <a:cs typeface="+mn-cs"/>
        </a:defRPr>
      </a:lvl7pPr>
      <a:lvl8pPr marL="7399316" indent="-770763" algn="l" rtl="0" eaLnBrk="1" latinLnBrk="0" hangingPunct="1">
        <a:spcBef>
          <a:spcPts val="1249"/>
        </a:spcBef>
        <a:buClr>
          <a:schemeClr val="accent1">
            <a:tint val="60000"/>
          </a:schemeClr>
        </a:buClr>
        <a:buChar char="•"/>
        <a:defRPr kumimoji="0" sz="6074" kern="1200">
          <a:solidFill>
            <a:schemeClr val="tx1"/>
          </a:solidFill>
          <a:latin typeface="+mn-lt"/>
          <a:ea typeface="+mn-ea"/>
          <a:cs typeface="+mn-cs"/>
        </a:defRPr>
      </a:lvl8pPr>
      <a:lvl9pPr marL="8324230" indent="-770763" algn="l" rtl="0" eaLnBrk="1" latinLnBrk="0" hangingPunct="1">
        <a:spcBef>
          <a:spcPts val="1249"/>
        </a:spcBef>
        <a:buClr>
          <a:schemeClr val="accent2">
            <a:tint val="60000"/>
          </a:schemeClr>
        </a:buClr>
        <a:buChar char="•"/>
        <a:defRPr kumimoji="0" sz="60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541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0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6245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1660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707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249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790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2332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B50"/>
            </a:gs>
            <a:gs pos="2000">
              <a:srgbClr val="001B50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3" name="TextBox 34"/>
          <p:cNvSpPr txBox="1">
            <a:spLocks noChangeArrowheads="1"/>
          </p:cNvSpPr>
          <p:nvPr/>
        </p:nvSpPr>
        <p:spPr bwMode="auto">
          <a:xfrm>
            <a:off x="21508712" y="22862166"/>
            <a:ext cx="1388607" cy="158294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 dirty="0" err="1">
                <a:solidFill>
                  <a:srgbClr val="001B50"/>
                </a:solidFill>
              </a:rPr>
              <a:t>t</a:t>
            </a:r>
            <a:r>
              <a:rPr lang="hr-HR" dirty="0" err="1" smtClean="0">
                <a:solidFill>
                  <a:srgbClr val="001B50"/>
                </a:solidFill>
              </a:rPr>
              <a:t>race</a:t>
            </a:r>
            <a:r>
              <a:rPr lang="hr-HR" dirty="0" smtClean="0">
                <a:solidFill>
                  <a:srgbClr val="001B50"/>
                </a:solidFill>
              </a:rPr>
              <a:t> </a:t>
            </a:r>
            <a:r>
              <a:rPr lang="hr-HR" dirty="0" err="1">
                <a:solidFill>
                  <a:srgbClr val="001B50"/>
                </a:solidFill>
              </a:rPr>
              <a:t>of</a:t>
            </a:r>
            <a:r>
              <a:rPr lang="hr-HR" dirty="0">
                <a:solidFill>
                  <a:srgbClr val="001B50"/>
                </a:solidFill>
              </a:rPr>
              <a:t> </a:t>
            </a:r>
            <a:r>
              <a:rPr lang="hr-HR" dirty="0" err="1" smtClean="0">
                <a:solidFill>
                  <a:srgbClr val="001B50"/>
                </a:solidFill>
              </a:rPr>
              <a:t>cresyl</a:t>
            </a:r>
            <a:r>
              <a:rPr lang="hr-HR" dirty="0" smtClean="0">
                <a:solidFill>
                  <a:srgbClr val="001B50"/>
                </a:solidFill>
              </a:rPr>
              <a:t>-</a:t>
            </a:r>
            <a:r>
              <a:rPr lang="hr-HR" dirty="0" err="1" smtClean="0">
                <a:solidFill>
                  <a:srgbClr val="001B50"/>
                </a:solidFill>
              </a:rPr>
              <a:t>violet</a:t>
            </a:r>
            <a:endParaRPr lang="en-US" dirty="0">
              <a:solidFill>
                <a:srgbClr val="001B50"/>
              </a:solidFill>
            </a:endParaRPr>
          </a:p>
        </p:txBody>
      </p:sp>
      <p:sp>
        <p:nvSpPr>
          <p:cNvPr id="20482" name="Text Box 351"/>
          <p:cNvSpPr txBox="1">
            <a:spLocks noChangeArrowheads="1"/>
          </p:cNvSpPr>
          <p:nvPr/>
        </p:nvSpPr>
        <p:spPr bwMode="auto">
          <a:xfrm>
            <a:off x="1862138" y="8401050"/>
            <a:ext cx="9051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220" tIns="35609" rIns="71220" bIns="35609">
            <a:spAutoFit/>
          </a:bodyPr>
          <a:lstStyle>
            <a:lvl1pPr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>
                <a:latin typeface="Trebuchet MS" pitchFamily="34" charset="0"/>
              </a:rPr>
              <a:t>Introduction</a:t>
            </a:r>
          </a:p>
        </p:txBody>
      </p:sp>
      <p:sp>
        <p:nvSpPr>
          <p:cNvPr id="20483" name="Text Box 411"/>
          <p:cNvSpPr txBox="1">
            <a:spLocks noChangeArrowheads="1"/>
          </p:cNvSpPr>
          <p:nvPr/>
        </p:nvSpPr>
        <p:spPr bwMode="auto">
          <a:xfrm>
            <a:off x="21856700" y="40397113"/>
            <a:ext cx="799306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9825" tIns="199825" rIns="199825" bIns="199825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 sz="3200" dirty="0" err="1">
                <a:solidFill>
                  <a:srgbClr val="001B50"/>
                </a:solidFill>
                <a:latin typeface="Trebuchet MS" pitchFamily="34" charset="0"/>
              </a:rPr>
              <a:t>This</a:t>
            </a:r>
            <a:r>
              <a:rPr lang="hr-HR" sz="3200" dirty="0">
                <a:solidFill>
                  <a:srgbClr val="001B50"/>
                </a:solidFill>
                <a:latin typeface="Trebuchet MS" pitchFamily="34" charset="0"/>
              </a:rPr>
              <a:t> work is </a:t>
            </a:r>
            <a:r>
              <a:rPr lang="hr-HR" sz="3200" dirty="0" err="1">
                <a:solidFill>
                  <a:srgbClr val="001B50"/>
                </a:solidFill>
                <a:latin typeface="Trebuchet MS" pitchFamily="34" charset="0"/>
              </a:rPr>
              <a:t>financially</a:t>
            </a:r>
            <a:r>
              <a:rPr lang="hr-HR" sz="3200" dirty="0">
                <a:solidFill>
                  <a:srgbClr val="001B50"/>
                </a:solidFill>
                <a:latin typeface="Trebuchet MS" pitchFamily="34" charset="0"/>
              </a:rPr>
              <a:t> </a:t>
            </a:r>
            <a:r>
              <a:rPr lang="hr-HR" sz="3200" dirty="0" err="1">
                <a:solidFill>
                  <a:srgbClr val="001B50"/>
                </a:solidFill>
                <a:latin typeface="Trebuchet MS" pitchFamily="34" charset="0"/>
              </a:rPr>
              <a:t>supported</a:t>
            </a:r>
            <a:r>
              <a:rPr lang="hr-HR" sz="3200" dirty="0">
                <a:solidFill>
                  <a:srgbClr val="001B50"/>
                </a:solidFill>
                <a:latin typeface="Trebuchet MS" pitchFamily="34" charset="0"/>
              </a:rPr>
              <a:t> </a:t>
            </a:r>
            <a:r>
              <a:rPr lang="hr-HR" sz="3200" dirty="0" err="1">
                <a:solidFill>
                  <a:srgbClr val="001B50"/>
                </a:solidFill>
                <a:latin typeface="Trebuchet MS" pitchFamily="34" charset="0"/>
              </a:rPr>
              <a:t>by</a:t>
            </a:r>
            <a:r>
              <a:rPr lang="hr-HR" sz="3200" dirty="0">
                <a:solidFill>
                  <a:srgbClr val="001B50"/>
                </a:solidFill>
                <a:latin typeface="Trebuchet MS" pitchFamily="34" charset="0"/>
              </a:rPr>
              <a:t> </a:t>
            </a:r>
            <a:r>
              <a:rPr lang="hr-HR" sz="3200" dirty="0" err="1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the</a:t>
            </a:r>
            <a:r>
              <a:rPr lang="hr-HR" sz="3200" b="1" i="1" dirty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 </a:t>
            </a:r>
            <a:r>
              <a:rPr lang="hr-HR" sz="3200" b="1" i="1" dirty="0" err="1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Croatian</a:t>
            </a:r>
            <a:r>
              <a:rPr lang="hr-HR" sz="3200" b="1" i="1" dirty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 Science </a:t>
            </a:r>
            <a:r>
              <a:rPr lang="hr-HR" sz="3200" b="1" i="1" dirty="0" err="1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Foundation</a:t>
            </a:r>
            <a:r>
              <a:rPr lang="hr-HR" sz="3200" b="1" i="1" dirty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 </a:t>
            </a:r>
            <a:r>
              <a:rPr lang="hr-HR" sz="3200" b="1" i="1" dirty="0" smtClean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(</a:t>
            </a:r>
            <a:r>
              <a:rPr lang="hr-HR" sz="3200" b="1" i="1" dirty="0" err="1" smtClean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grant</a:t>
            </a:r>
            <a:r>
              <a:rPr lang="hr-HR" sz="3200" b="1" i="1" dirty="0" smtClean="0">
                <a:solidFill>
                  <a:srgbClr val="001B50"/>
                </a:solidFill>
                <a:latin typeface="Trebuchet MS" pitchFamily="34" charset="0"/>
                <a:ea typeface="Calibri" pitchFamily="34" charset="0"/>
              </a:rPr>
              <a:t> no. IP-2014-09-9730).</a:t>
            </a:r>
            <a:endParaRPr lang="en-US" sz="3200" b="1" dirty="0">
              <a:solidFill>
                <a:srgbClr val="001B50"/>
              </a:solidFill>
              <a:latin typeface="Trebuchet MS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838575" y="754063"/>
            <a:ext cx="210867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965" tIns="28481" rIns="56965" bIns="28481">
            <a:spAutoFit/>
          </a:bodyPr>
          <a:lstStyle/>
          <a:p>
            <a:pPr algn="ctr"/>
            <a:r>
              <a:rPr lang="en-US" sz="6600">
                <a:latin typeface="Trebuchet MS" pitchFamily="34" charset="0"/>
              </a:rPr>
              <a:t>Protocol for stereotaxic delivery of tau monomers and oligomers into the rodent brain</a:t>
            </a:r>
            <a:endParaRPr lang="hr-HR" sz="660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293" name="Rectangle 285"/>
          <p:cNvSpPr>
            <a:spLocks noChangeArrowheads="1"/>
          </p:cNvSpPr>
          <p:nvPr/>
        </p:nvSpPr>
        <p:spPr bwMode="auto">
          <a:xfrm>
            <a:off x="15560675" y="12450763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hr-HR">
              <a:latin typeface="Arial Narrow" charset="0"/>
              <a:ea typeface="ＭＳ Ｐゴシック" charset="0"/>
              <a:cs typeface="Arial" charset="0"/>
            </a:endParaRPr>
          </a:p>
        </p:txBody>
      </p:sp>
      <p:sp>
        <p:nvSpPr>
          <p:cNvPr id="106" name="Text Box 360"/>
          <p:cNvSpPr txBox="1">
            <a:spLocks noChangeArrowheads="1"/>
          </p:cNvSpPr>
          <p:nvPr/>
        </p:nvSpPr>
        <p:spPr bwMode="auto">
          <a:xfrm>
            <a:off x="2139950" y="9540875"/>
            <a:ext cx="8883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9825" tIns="199825" rIns="199825" bIns="199825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In the most prevalent </a:t>
            </a:r>
            <a:r>
              <a:rPr lang="en-US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tauopathy</a:t>
            </a: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, Alzheimer's disease, tau pathology 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progressively</a:t>
            </a:r>
            <a:r>
              <a:rPr lang="hr-HR" sz="3200" dirty="0">
                <a:solidFill>
                  <a:schemeClr val="bg2"/>
                </a:solidFill>
                <a:ea typeface="+mn-ea"/>
              </a:rPr>
              <a:t> 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spreads in an </a:t>
            </a: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anatomically stereotypical manner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throughout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the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brain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. </a:t>
            </a:r>
          </a:p>
          <a:p>
            <a:pPr algn="just">
              <a:defRPr/>
            </a:pPr>
            <a:endParaRPr lang="hr-HR" sz="3200" dirty="0">
              <a:solidFill>
                <a:schemeClr val="bg2"/>
              </a:solidFill>
              <a:latin typeface="Trebuchet MS" panose="020B0603020202020204" pitchFamily="34" charset="0"/>
              <a:ea typeface="+mn-ea"/>
            </a:endParaRPr>
          </a:p>
          <a:p>
            <a:pPr algn="just">
              <a:defRPr/>
            </a:pP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It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has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been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shown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hr-HR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that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</a:t>
            </a: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the locus coeruleus is among the first structures affected by tau protein abnormalities and as it has a substantial projection to the </a:t>
            </a:r>
            <a:r>
              <a:rPr lang="en-US" sz="3200" dirty="0" err="1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transentorhinal</a:t>
            </a:r>
            <a:r>
              <a:rPr lang="en-US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 and entorhinal cortex, these regions may be contributing to early neurofibrillary changes in </a:t>
            </a:r>
            <a:r>
              <a:rPr lang="hr-HR" sz="3200" dirty="0">
                <a:solidFill>
                  <a:schemeClr val="bg2"/>
                </a:solidFill>
                <a:latin typeface="Trebuchet MS" panose="020B0603020202020204" pitchFamily="34" charset="0"/>
                <a:ea typeface="+mn-ea"/>
              </a:rPr>
              <a:t>AD. </a:t>
            </a:r>
          </a:p>
          <a:p>
            <a:pPr>
              <a:defRPr/>
            </a:pPr>
            <a:endParaRPr lang="hr-HR" sz="280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2249488" y="3308350"/>
            <a:ext cx="236474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5400" dirty="0">
                <a:latin typeface="Trebuchet MS" pitchFamily="34" charset="0"/>
              </a:rPr>
              <a:t>Lea Langer </a:t>
            </a:r>
            <a:r>
              <a:rPr lang="en-US" sz="5400" dirty="0" err="1">
                <a:latin typeface="Trebuchet MS" pitchFamily="34" charset="0"/>
              </a:rPr>
              <a:t>Horvat</a:t>
            </a:r>
            <a:r>
              <a:rPr lang="en-US" sz="5400" dirty="0">
                <a:latin typeface="Trebuchet MS" pitchFamily="34" charset="0"/>
              </a:rPr>
              <a:t>*</a:t>
            </a:r>
            <a:r>
              <a:rPr lang="en-US" sz="5400" baseline="30000" dirty="0">
                <a:latin typeface="Trebuchet MS" pitchFamily="34" charset="0"/>
              </a:rPr>
              <a:t>1</a:t>
            </a:r>
            <a:r>
              <a:rPr lang="en-US" sz="5400" dirty="0">
                <a:latin typeface="Trebuchet MS" pitchFamily="34" charset="0"/>
              </a:rPr>
              <a:t>, Jan Svoboda</a:t>
            </a:r>
            <a:r>
              <a:rPr lang="hr-HR" sz="5400" baseline="30000" dirty="0">
                <a:latin typeface="Trebuchet MS" pitchFamily="34" charset="0"/>
              </a:rPr>
              <a:t>2</a:t>
            </a:r>
            <a:r>
              <a:rPr lang="en-US" sz="5400" dirty="0">
                <a:latin typeface="Trebuchet MS" pitchFamily="34" charset="0"/>
              </a:rPr>
              <a:t>, Mirjana Babić Leko</a:t>
            </a:r>
            <a:r>
              <a:rPr lang="en-US" sz="5400" baseline="30000" dirty="0">
                <a:latin typeface="Trebuchet MS" pitchFamily="34" charset="0"/>
              </a:rPr>
              <a:t>1</a:t>
            </a:r>
            <a:r>
              <a:rPr lang="en-US" sz="5400" dirty="0">
                <a:latin typeface="Trebuchet MS" pitchFamily="34" charset="0"/>
              </a:rPr>
              <a:t>, </a:t>
            </a:r>
            <a:r>
              <a:rPr lang="en-US" sz="5400" dirty="0" err="1">
                <a:latin typeface="Trebuchet MS" pitchFamily="34" charset="0"/>
              </a:rPr>
              <a:t>Terezija</a:t>
            </a:r>
            <a:r>
              <a:rPr lang="en-US" sz="5400" dirty="0">
                <a:latin typeface="Trebuchet MS" pitchFamily="34" charset="0"/>
              </a:rPr>
              <a:t> Miškić</a:t>
            </a:r>
            <a:r>
              <a:rPr lang="en-US" sz="5400" baseline="30000" dirty="0">
                <a:latin typeface="Trebuchet MS" pitchFamily="34" charset="0"/>
              </a:rPr>
              <a:t>1</a:t>
            </a:r>
            <a:r>
              <a:rPr lang="en-US" sz="5400" dirty="0">
                <a:latin typeface="Trebuchet MS" pitchFamily="34" charset="0"/>
              </a:rPr>
              <a:t>, Marina </a:t>
            </a:r>
            <a:r>
              <a:rPr lang="en-US" sz="5400" dirty="0" err="1">
                <a:latin typeface="Trebuchet MS" pitchFamily="34" charset="0"/>
              </a:rPr>
              <a:t>Kukolj</a:t>
            </a:r>
            <a:r>
              <a:rPr lang="hr-HR" sz="5400" baseline="30000" dirty="0">
                <a:latin typeface="Trebuchet MS" pitchFamily="34" charset="0"/>
              </a:rPr>
              <a:t>3</a:t>
            </a:r>
            <a:r>
              <a:rPr lang="en-US" sz="5400" dirty="0">
                <a:latin typeface="Trebuchet MS" pitchFamily="34" charset="0"/>
              </a:rPr>
              <a:t>, Nada </a:t>
            </a:r>
            <a:r>
              <a:rPr lang="en-US" sz="5400" dirty="0" err="1">
                <a:latin typeface="Trebuchet MS" pitchFamily="34" charset="0"/>
              </a:rPr>
              <a:t>Oršolić</a:t>
            </a:r>
            <a:r>
              <a:rPr lang="hr-HR" sz="5400" baseline="30000" dirty="0">
                <a:latin typeface="Trebuchet MS" pitchFamily="34" charset="0"/>
              </a:rPr>
              <a:t>3</a:t>
            </a:r>
            <a:r>
              <a:rPr lang="hr-HR" sz="5400" dirty="0">
                <a:latin typeface="Trebuchet MS" pitchFamily="34" charset="0"/>
              </a:rPr>
              <a:t>, </a:t>
            </a:r>
            <a:r>
              <a:rPr lang="en-US" sz="5400" dirty="0">
                <a:latin typeface="Trebuchet MS" pitchFamily="34" charset="0"/>
              </a:rPr>
              <a:t>Patrick R. Hof</a:t>
            </a:r>
            <a:r>
              <a:rPr lang="en-US" sz="5400" baseline="30000" dirty="0">
                <a:latin typeface="Trebuchet MS" pitchFamily="34" charset="0"/>
              </a:rPr>
              <a:t>4</a:t>
            </a:r>
            <a:r>
              <a:rPr lang="en-US" sz="5400" dirty="0">
                <a:latin typeface="Trebuchet MS" pitchFamily="34" charset="0"/>
              </a:rPr>
              <a:t>, </a:t>
            </a:r>
            <a:r>
              <a:rPr lang="en-US" sz="5400" dirty="0" err="1">
                <a:latin typeface="Trebuchet MS" pitchFamily="34" charset="0"/>
              </a:rPr>
              <a:t>Goran</a:t>
            </a:r>
            <a:r>
              <a:rPr lang="en-US" sz="5400" dirty="0">
                <a:latin typeface="Trebuchet MS" pitchFamily="34" charset="0"/>
              </a:rPr>
              <a:t> Šimić</a:t>
            </a:r>
            <a:r>
              <a:rPr lang="en-US" sz="5400" baseline="30000" dirty="0">
                <a:latin typeface="Trebuchet MS" pitchFamily="34" charset="0"/>
              </a:rPr>
              <a:t>1</a:t>
            </a:r>
            <a:endParaRPr lang="hr-HR" sz="5400" baseline="30000" dirty="0">
              <a:latin typeface="Trebuchet MS" pitchFamily="34" charset="0"/>
            </a:endParaRPr>
          </a:p>
          <a:p>
            <a:pPr eaLnBrk="1" hangingPunct="1"/>
            <a:endParaRPr lang="hr-HR" sz="5400" baseline="30000" dirty="0">
              <a:latin typeface="Trebuchet MS" pitchFamily="34" charset="0"/>
            </a:endParaRPr>
          </a:p>
          <a:p>
            <a:pPr eaLnBrk="1" hangingPunct="1"/>
            <a:r>
              <a:rPr lang="en-US" sz="3200" baseline="30000" dirty="0">
                <a:latin typeface="Trebuchet MS" pitchFamily="34" charset="0"/>
              </a:rPr>
              <a:t>1</a:t>
            </a:r>
            <a:r>
              <a:rPr lang="en-US" sz="3200" dirty="0">
                <a:latin typeface="Trebuchet MS" pitchFamily="34" charset="0"/>
              </a:rPr>
              <a:t>Croatian Institute for Brain Research, School of Medicine, University of Zagreb, </a:t>
            </a:r>
            <a:r>
              <a:rPr lang="en-US" sz="3200" dirty="0" err="1">
                <a:latin typeface="Trebuchet MS" pitchFamily="34" charset="0"/>
              </a:rPr>
              <a:t>Šalata</a:t>
            </a:r>
            <a:r>
              <a:rPr lang="en-US" sz="3200" dirty="0">
                <a:latin typeface="Trebuchet MS" pitchFamily="34" charset="0"/>
              </a:rPr>
              <a:t> 12, 10000 Zagreb, Croatia</a:t>
            </a:r>
            <a:endParaRPr lang="hr-HR" sz="3200" dirty="0">
              <a:latin typeface="Trebuchet MS" pitchFamily="34" charset="0"/>
            </a:endParaRPr>
          </a:p>
          <a:p>
            <a:pPr eaLnBrk="1" hangingPunct="1"/>
            <a:r>
              <a:rPr lang="en-US" sz="3200" baseline="30000" dirty="0">
                <a:latin typeface="Trebuchet MS" pitchFamily="34" charset="0"/>
              </a:rPr>
              <a:t>2</a:t>
            </a:r>
            <a:r>
              <a:rPr lang="en-US" sz="3200" dirty="0">
                <a:latin typeface="Trebuchet MS" pitchFamily="34" charset="0"/>
              </a:rPr>
              <a:t>I</a:t>
            </a:r>
            <a:r>
              <a:rPr lang="hr-HR" sz="3200" dirty="0" err="1">
                <a:latin typeface="Trebuchet MS" pitchFamily="34" charset="0"/>
              </a:rPr>
              <a:t>nstitute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Physiology</a:t>
            </a:r>
            <a:r>
              <a:rPr lang="hr-HR" sz="3200" dirty="0">
                <a:latin typeface="Trebuchet MS" pitchFamily="34" charset="0"/>
              </a:rPr>
              <a:t> AS CR, v.v.i., Department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Neurophysiology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Memory</a:t>
            </a:r>
            <a:r>
              <a:rPr lang="hr-HR" sz="3200" dirty="0">
                <a:latin typeface="Trebuchet MS" pitchFamily="34" charset="0"/>
              </a:rPr>
              <a:t>, </a:t>
            </a:r>
            <a:r>
              <a:rPr lang="hr-HR" sz="3200" dirty="0" err="1">
                <a:latin typeface="Trebuchet MS" pitchFamily="34" charset="0"/>
              </a:rPr>
              <a:t>Vídeňská</a:t>
            </a:r>
            <a:r>
              <a:rPr lang="hr-HR" sz="3200" dirty="0">
                <a:latin typeface="Trebuchet MS" pitchFamily="34" charset="0"/>
              </a:rPr>
              <a:t> 1083, 14220 </a:t>
            </a:r>
            <a:r>
              <a:rPr lang="hr-HR" sz="3200" dirty="0" err="1">
                <a:latin typeface="Trebuchet MS" pitchFamily="34" charset="0"/>
              </a:rPr>
              <a:t>Prague</a:t>
            </a:r>
            <a:r>
              <a:rPr lang="hr-HR" sz="3200" dirty="0">
                <a:latin typeface="Trebuchet MS" pitchFamily="34" charset="0"/>
              </a:rPr>
              <a:t> 4, </a:t>
            </a:r>
            <a:r>
              <a:rPr lang="hr-HR" sz="3200" dirty="0" err="1">
                <a:latin typeface="Trebuchet MS" pitchFamily="34" charset="0"/>
              </a:rPr>
              <a:t>Czech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Republic</a:t>
            </a:r>
            <a:endParaRPr lang="hr-HR" sz="3200" dirty="0">
              <a:latin typeface="Trebuchet MS" pitchFamily="34" charset="0"/>
            </a:endParaRPr>
          </a:p>
          <a:p>
            <a:pPr eaLnBrk="1" hangingPunct="1"/>
            <a:r>
              <a:rPr lang="hr-HR" sz="3200" baseline="30000" dirty="0">
                <a:latin typeface="Trebuchet MS" pitchFamily="34" charset="0"/>
              </a:rPr>
              <a:t>3</a:t>
            </a:r>
            <a:r>
              <a:rPr lang="hr-HR" sz="3200" dirty="0">
                <a:latin typeface="Trebuchet MS" pitchFamily="34" charset="0"/>
              </a:rPr>
              <a:t>Faculty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Science, </a:t>
            </a:r>
            <a:r>
              <a:rPr lang="hr-HR" sz="3200" dirty="0" err="1">
                <a:latin typeface="Trebuchet MS" pitchFamily="34" charset="0"/>
              </a:rPr>
              <a:t>Division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Animal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Physiology</a:t>
            </a:r>
            <a:r>
              <a:rPr lang="hr-HR" sz="3200" dirty="0">
                <a:latin typeface="Trebuchet MS" pitchFamily="34" charset="0"/>
              </a:rPr>
              <a:t>, </a:t>
            </a:r>
            <a:r>
              <a:rPr lang="en-US" sz="3200" dirty="0">
                <a:latin typeface="Trebuchet MS" pitchFamily="34" charset="0"/>
              </a:rPr>
              <a:t>University of Zagreb</a:t>
            </a:r>
            <a:r>
              <a:rPr lang="hr-HR" sz="3200" dirty="0">
                <a:latin typeface="Trebuchet MS" pitchFamily="34" charset="0"/>
              </a:rPr>
              <a:t>, </a:t>
            </a:r>
            <a:r>
              <a:rPr lang="hr-HR" sz="3200" dirty="0" err="1">
                <a:latin typeface="Trebuchet MS" pitchFamily="34" charset="0"/>
              </a:rPr>
              <a:t>Rooseveltov</a:t>
            </a:r>
            <a:r>
              <a:rPr lang="hr-HR" sz="3200" dirty="0">
                <a:latin typeface="Trebuchet MS" pitchFamily="34" charset="0"/>
              </a:rPr>
              <a:t> trg 6, 10000 Zagreb, Croatia</a:t>
            </a:r>
          </a:p>
          <a:p>
            <a:pPr eaLnBrk="1" hangingPunct="1"/>
            <a:r>
              <a:rPr lang="hr-HR" sz="3200" baseline="30000" dirty="0">
                <a:latin typeface="Trebuchet MS" pitchFamily="34" charset="0"/>
              </a:rPr>
              <a:t>4</a:t>
            </a:r>
            <a:r>
              <a:rPr lang="hr-HR" sz="3200" dirty="0">
                <a:latin typeface="Trebuchet MS" pitchFamily="34" charset="0"/>
              </a:rPr>
              <a:t>Fishberg Department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Neuroscience </a:t>
            </a:r>
            <a:r>
              <a:rPr lang="hr-HR" sz="3200" dirty="0" err="1">
                <a:latin typeface="Trebuchet MS" pitchFamily="34" charset="0"/>
              </a:rPr>
              <a:t>and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Friedman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Brain</a:t>
            </a:r>
            <a:r>
              <a:rPr lang="hr-HR" sz="3200" dirty="0">
                <a:latin typeface="Trebuchet MS" pitchFamily="34" charset="0"/>
              </a:rPr>
              <a:t> Institute, </a:t>
            </a:r>
            <a:r>
              <a:rPr lang="hr-HR" sz="3200" dirty="0" err="1">
                <a:latin typeface="Trebuchet MS" pitchFamily="34" charset="0"/>
              </a:rPr>
              <a:t>Icahn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School</a:t>
            </a:r>
            <a:r>
              <a:rPr lang="hr-HR" sz="3200" dirty="0">
                <a:latin typeface="Trebuchet MS" pitchFamily="34" charset="0"/>
              </a:rPr>
              <a:t> </a:t>
            </a:r>
            <a:r>
              <a:rPr lang="hr-HR" sz="3200" dirty="0" err="1">
                <a:latin typeface="Trebuchet MS" pitchFamily="34" charset="0"/>
              </a:rPr>
              <a:t>of</a:t>
            </a:r>
            <a:r>
              <a:rPr lang="hr-HR" sz="3200" dirty="0">
                <a:latin typeface="Trebuchet MS" pitchFamily="34" charset="0"/>
              </a:rPr>
              <a:t> Medicine at Mount </a:t>
            </a:r>
            <a:r>
              <a:rPr lang="hr-HR" sz="3200" dirty="0" err="1">
                <a:latin typeface="Trebuchet MS" pitchFamily="34" charset="0"/>
              </a:rPr>
              <a:t>Sinai</a:t>
            </a:r>
            <a:r>
              <a:rPr lang="hr-HR" sz="3200" dirty="0">
                <a:latin typeface="Trebuchet MS" pitchFamily="34" charset="0"/>
              </a:rPr>
              <a:t>, New York, NY, USA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8813" y="8318500"/>
            <a:ext cx="9094787" cy="912813"/>
          </a:xfrm>
          <a:prstGeom prst="roundRect">
            <a:avLst/>
          </a:prstGeom>
          <a:noFill/>
          <a:ln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928813" y="17408525"/>
            <a:ext cx="18556287" cy="10064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931" eaLnBrk="0" hangingPunct="0">
              <a:spcBef>
                <a:spcPct val="50000"/>
              </a:spcBef>
              <a:defRPr/>
            </a:pP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Methodology</a:t>
            </a:r>
            <a:r>
              <a:rPr lang="hr-HR" sz="4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hr-HR" sz="4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rationale</a:t>
            </a:r>
            <a:endParaRPr lang="en-US" sz="4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1574125" y="38928675"/>
            <a:ext cx="8855075" cy="10144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931" eaLnBrk="0" hangingPunct="0">
              <a:spcBef>
                <a:spcPct val="50000"/>
              </a:spcBef>
              <a:defRPr/>
            </a:pPr>
            <a:r>
              <a:rPr lang="en-US" altLang="x-none" sz="4800" dirty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Acknowledgment</a:t>
            </a:r>
            <a:r>
              <a:rPr lang="hr-HR" altLang="x-none" sz="4800" dirty="0">
                <a:solidFill>
                  <a:schemeClr val="bg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s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928813" y="37941250"/>
            <a:ext cx="10071100" cy="935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altLang="x-none" sz="4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Conclusion</a:t>
            </a:r>
            <a:r>
              <a:rPr lang="en-US" altLang="x-none" sz="4800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lang="hr-HR" altLang="x-none" sz="4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</a:t>
            </a:r>
            <a:r>
              <a:rPr lang="hr-HR" sz="48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future </a:t>
            </a: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work</a:t>
            </a:r>
            <a:endParaRPr lang="en-US" altLang="x-none" sz="4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-2191"/>
          <a:stretch/>
        </p:blipFill>
        <p:spPr>
          <a:xfrm>
            <a:off x="23055943" y="21607123"/>
            <a:ext cx="5294505" cy="3699420"/>
          </a:xfrm>
          <a:prstGeom prst="rect">
            <a:avLst/>
          </a:prstGeom>
          <a:ln w="5080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  <a:scene3d>
            <a:camera prst="orthographicFront"/>
            <a:lightRig rig="threePt" dir="t"/>
          </a:scene3d>
          <a:sp3d contourW="127000">
            <a:contourClr>
              <a:srgbClr val="001B50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5202" r="-68" b="6778"/>
          <a:stretch/>
        </p:blipFill>
        <p:spPr>
          <a:xfrm>
            <a:off x="23055942" y="30627440"/>
            <a:ext cx="5212133" cy="46040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contourW="127000">
            <a:contourClr>
              <a:srgbClr val="001B50"/>
            </a:contourClr>
          </a:sp3d>
        </p:spPr>
      </p:pic>
      <p:sp>
        <p:nvSpPr>
          <p:cNvPr id="20496" name="TextBox 1"/>
          <p:cNvSpPr txBox="1">
            <a:spLocks noChangeArrowheads="1"/>
          </p:cNvSpPr>
          <p:nvPr/>
        </p:nvSpPr>
        <p:spPr bwMode="auto">
          <a:xfrm>
            <a:off x="1798638" y="19075400"/>
            <a:ext cx="8585200" cy="14446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hr-HR" sz="3600">
                <a:solidFill>
                  <a:schemeClr val="bg2"/>
                </a:solidFill>
                <a:latin typeface="Trebuchet MS" pitchFamily="34" charset="0"/>
              </a:rPr>
              <a:t>Validation of coordinates for the entorhinal cortex (EC)</a:t>
            </a:r>
            <a:endParaRPr lang="en-US" sz="36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2049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/>
          <a:stretch>
            <a:fillRect/>
          </a:stretch>
        </p:blipFill>
        <p:spPr>
          <a:xfrm>
            <a:off x="2847975" y="32883475"/>
            <a:ext cx="4670425" cy="3325813"/>
          </a:xfrm>
          <a:ln>
            <a:solidFill>
              <a:srgbClr val="335B74"/>
            </a:solidFill>
            <a:miter lim="800000"/>
            <a:headEnd/>
            <a:tailEnd/>
          </a:ln>
        </p:spPr>
      </p:pic>
      <p:pic>
        <p:nvPicPr>
          <p:cNvPr id="2049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371" r="1231" b="13681"/>
          <a:stretch>
            <a:fillRect/>
          </a:stretch>
        </p:blipFill>
        <p:spPr>
          <a:xfrm>
            <a:off x="7737475" y="32800925"/>
            <a:ext cx="2346325" cy="3387725"/>
          </a:xfrm>
        </p:spPr>
      </p:pic>
      <p:pic>
        <p:nvPicPr>
          <p:cNvPr id="20499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45" r="31889" b="40688"/>
          <a:stretch>
            <a:fillRect/>
          </a:stretch>
        </p:blipFill>
        <p:spPr>
          <a:xfrm>
            <a:off x="2879725" y="29776738"/>
            <a:ext cx="5403850" cy="1838325"/>
          </a:xfrm>
          <a:ln>
            <a:solidFill>
              <a:srgbClr val="335B74"/>
            </a:solidFill>
            <a:miter lim="800000"/>
            <a:headEnd/>
            <a:tailEnd/>
          </a:ln>
        </p:spPr>
      </p:pic>
      <p:sp>
        <p:nvSpPr>
          <p:cNvPr id="20500" name="Rectangle 6"/>
          <p:cNvSpPr>
            <a:spLocks noChangeArrowheads="1"/>
          </p:cNvSpPr>
          <p:nvPr/>
        </p:nvSpPr>
        <p:spPr bwMode="auto">
          <a:xfrm>
            <a:off x="11758613" y="19256375"/>
            <a:ext cx="872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sz="3600">
                <a:solidFill>
                  <a:schemeClr val="bg2"/>
                </a:solidFill>
                <a:latin typeface="Trebuchet MS" pitchFamily="34" charset="0"/>
              </a:rPr>
              <a:t>Validation of coordinates for </a:t>
            </a:r>
            <a:r>
              <a:rPr lang="hr-HR" sz="3600">
                <a:solidFill>
                  <a:schemeClr val="bg2"/>
                </a:solidFill>
                <a:latin typeface="Arial" pitchFamily="34" charset="0"/>
              </a:rPr>
              <a:t>locus coeruleus (LC)</a:t>
            </a:r>
            <a:endParaRPr lang="en-US" sz="360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2050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r="2576"/>
          <a:stretch>
            <a:fillRect/>
          </a:stretch>
        </p:blipFill>
        <p:spPr bwMode="auto">
          <a:xfrm>
            <a:off x="11999913" y="29832300"/>
            <a:ext cx="3217862" cy="2968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713" y="9840913"/>
            <a:ext cx="500538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4" name="Rectangle 18"/>
          <p:cNvSpPr>
            <a:spLocks noChangeArrowheads="1"/>
          </p:cNvSpPr>
          <p:nvPr/>
        </p:nvSpPr>
        <p:spPr bwMode="auto">
          <a:xfrm>
            <a:off x="13493356" y="15367066"/>
            <a:ext cx="41520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chemeClr val="bg2"/>
                </a:solidFill>
              </a:rPr>
              <a:t>Adopted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from</a:t>
            </a:r>
            <a:r>
              <a:rPr lang="hr-HR" dirty="0">
                <a:solidFill>
                  <a:schemeClr val="bg2"/>
                </a:solidFill>
              </a:rPr>
              <a:t> Šimić </a:t>
            </a:r>
            <a:r>
              <a:rPr lang="hr-HR" i="1" dirty="0" err="1">
                <a:solidFill>
                  <a:schemeClr val="bg2"/>
                </a:solidFill>
              </a:rPr>
              <a:t>et.al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dirty="0" smtClean="0">
                <a:solidFill>
                  <a:schemeClr val="bg2"/>
                </a:solidFill>
              </a:rPr>
              <a:t>2017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505" name="TextBox 19"/>
          <p:cNvSpPr txBox="1">
            <a:spLocks noChangeArrowheads="1"/>
          </p:cNvSpPr>
          <p:nvPr/>
        </p:nvSpPr>
        <p:spPr bwMode="auto">
          <a:xfrm>
            <a:off x="21340763" y="9602788"/>
            <a:ext cx="8645525" cy="3783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defTabSz="3425825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3425825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3425825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3425825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3425825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3425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3425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3425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34258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ts val="1438"/>
              </a:spcBef>
            </a:pP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To test the pathogenic spread hypothesis in wild type rats by injecting a single dose of soluble oligomeric forms of human tau protein (hTau)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in the entorhinal cortex and locus coeruleus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 and to assess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whether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such a neuron-to-neuron physical spread of protein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aggregates is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required for pathogenesis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.</a:t>
            </a:r>
            <a:endParaRPr lang="en-US" sz="320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1235988" y="8431213"/>
            <a:ext cx="8743950" cy="903287"/>
          </a:xfrm>
          <a:prstGeom prst="roundRect">
            <a:avLst/>
          </a:prstGeom>
          <a:noFill/>
          <a:ln>
            <a:solidFill>
              <a:srgbClr val="117E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7" name="Text Box 351"/>
          <p:cNvSpPr txBox="1">
            <a:spLocks noChangeArrowheads="1"/>
          </p:cNvSpPr>
          <p:nvPr/>
        </p:nvSpPr>
        <p:spPr bwMode="auto">
          <a:xfrm>
            <a:off x="21407438" y="8459788"/>
            <a:ext cx="83661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220" tIns="35609" rIns="71220" bIns="35609">
            <a:spAutoFit/>
          </a:bodyPr>
          <a:lstStyle>
            <a:lvl1pPr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12788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r-HR" sz="4800">
                <a:latin typeface="Trebuchet MS" pitchFamily="34" charset="0"/>
              </a:rPr>
              <a:t>Objective</a:t>
            </a:r>
            <a:endParaRPr lang="en-US" sz="4800">
              <a:latin typeface="Trebuchet MS" pitchFamily="34" charset="0"/>
            </a:endParaRPr>
          </a:p>
        </p:txBody>
      </p:sp>
      <p:sp>
        <p:nvSpPr>
          <p:cNvPr id="20508" name="TextBox 22"/>
          <p:cNvSpPr txBox="1">
            <a:spLocks noChangeArrowheads="1"/>
          </p:cNvSpPr>
          <p:nvPr/>
        </p:nvSpPr>
        <p:spPr bwMode="auto">
          <a:xfrm>
            <a:off x="21340763" y="13952538"/>
            <a:ext cx="8750300" cy="2305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In this protocol, we describe stereotaxic surgery optimized for delivery of tau monomers and oligomers into the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locus coeruleus 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and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entorhinal cortex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.</a:t>
            </a:r>
          </a:p>
        </p:txBody>
      </p:sp>
      <p:sp>
        <p:nvSpPr>
          <p:cNvPr id="20509" name="TextBox 23"/>
          <p:cNvSpPr txBox="1">
            <a:spLocks noChangeArrowheads="1"/>
          </p:cNvSpPr>
          <p:nvPr/>
        </p:nvSpPr>
        <p:spPr bwMode="auto">
          <a:xfrm>
            <a:off x="2605088" y="39425563"/>
            <a:ext cx="17527587" cy="27987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Key technical requirements had to be fulfilled before and during the procedure so that the target structure is attained with maximal precision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. T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he stereotaxic coordinates need to be validated relative to age, sex, strain, and the topography of the vascular system of the rat.</a:t>
            </a:r>
            <a:r>
              <a:rPr lang="hr-HR" sz="3200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2"/>
                </a:solidFill>
                <a:latin typeface="Trebuchet MS" pitchFamily="34" charset="0"/>
              </a:rPr>
              <a:t>In conclusion, we hope that our approach will improve the understanding of the development of tau pathology in rodent experimental models of neurodegenerative diseases. </a:t>
            </a:r>
          </a:p>
        </p:txBody>
      </p:sp>
      <p:sp>
        <p:nvSpPr>
          <p:cNvPr id="20510" name="TextBox 29"/>
          <p:cNvSpPr txBox="1">
            <a:spLocks noChangeArrowheads="1"/>
          </p:cNvSpPr>
          <p:nvPr/>
        </p:nvSpPr>
        <p:spPr bwMode="auto">
          <a:xfrm>
            <a:off x="21718588" y="19075400"/>
            <a:ext cx="7831137" cy="1628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Figure 1.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 Verif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i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cation of coordinates for the entorhinal cortex (EC) in the rat using 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cresyl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 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violet</a:t>
            </a:r>
            <a:endParaRPr lang="en-US" sz="2800">
              <a:solidFill>
                <a:srgbClr val="335B74"/>
              </a:solidFill>
              <a:latin typeface="Trebuchet MS" pitchFamily="34" charset="0"/>
            </a:endParaRPr>
          </a:p>
        </p:txBody>
      </p:sp>
      <p:sp>
        <p:nvSpPr>
          <p:cNvPr id="20511" name="TextBox 49"/>
          <p:cNvSpPr txBox="1">
            <a:spLocks noChangeArrowheads="1"/>
          </p:cNvSpPr>
          <p:nvPr/>
        </p:nvSpPr>
        <p:spPr bwMode="auto">
          <a:xfrm>
            <a:off x="21856700" y="28681363"/>
            <a:ext cx="7916863" cy="11985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Figure 2.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 Verif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i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cation of coordinates for the 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locus coeruleus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 in the rat using 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cresyl</a:t>
            </a:r>
            <a:r>
              <a:rPr lang="en-US" sz="2800">
                <a:solidFill>
                  <a:srgbClr val="335B74"/>
                </a:solidFill>
                <a:latin typeface="Trebuchet MS" pitchFamily="34" charset="0"/>
              </a:rPr>
              <a:t> </a:t>
            </a:r>
            <a:r>
              <a:rPr lang="hr-HR" sz="2800">
                <a:solidFill>
                  <a:srgbClr val="335B74"/>
                </a:solidFill>
                <a:latin typeface="Trebuchet MS" pitchFamily="34" charset="0"/>
              </a:rPr>
              <a:t>violet</a:t>
            </a:r>
            <a:endParaRPr lang="en-US" sz="2800">
              <a:solidFill>
                <a:srgbClr val="335B74"/>
              </a:solidFill>
              <a:latin typeface="Trebuchet MS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2799675" y="23580725"/>
            <a:ext cx="1262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4" name="TextBox 54"/>
          <p:cNvSpPr txBox="1">
            <a:spLocks noChangeArrowheads="1"/>
          </p:cNvSpPr>
          <p:nvPr/>
        </p:nvSpPr>
        <p:spPr bwMode="auto">
          <a:xfrm>
            <a:off x="28598035" y="32519286"/>
            <a:ext cx="1687512" cy="15827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 dirty="0" err="1">
                <a:solidFill>
                  <a:srgbClr val="335B74"/>
                </a:solidFill>
              </a:rPr>
              <a:t>t</a:t>
            </a:r>
            <a:r>
              <a:rPr lang="hr-HR" dirty="0" err="1" smtClean="0">
                <a:solidFill>
                  <a:srgbClr val="335B74"/>
                </a:solidFill>
              </a:rPr>
              <a:t>race</a:t>
            </a:r>
            <a:r>
              <a:rPr lang="hr-HR" dirty="0" smtClean="0">
                <a:solidFill>
                  <a:srgbClr val="335B74"/>
                </a:solidFill>
              </a:rPr>
              <a:t> </a:t>
            </a:r>
            <a:r>
              <a:rPr lang="hr-HR" dirty="0" err="1">
                <a:solidFill>
                  <a:srgbClr val="335B74"/>
                </a:solidFill>
              </a:rPr>
              <a:t>of</a:t>
            </a:r>
            <a:r>
              <a:rPr lang="hr-HR" dirty="0">
                <a:solidFill>
                  <a:srgbClr val="335B74"/>
                </a:solidFill>
              </a:rPr>
              <a:t> </a:t>
            </a:r>
            <a:r>
              <a:rPr lang="hr-HR" dirty="0" err="1" smtClean="0">
                <a:solidFill>
                  <a:srgbClr val="335B74"/>
                </a:solidFill>
              </a:rPr>
              <a:t>cresyl</a:t>
            </a:r>
            <a:r>
              <a:rPr lang="hr-HR" dirty="0" smtClean="0">
                <a:solidFill>
                  <a:srgbClr val="335B74"/>
                </a:solidFill>
              </a:rPr>
              <a:t>-</a:t>
            </a:r>
            <a:r>
              <a:rPr lang="en-US" dirty="0" smtClean="0">
                <a:solidFill>
                  <a:srgbClr val="335B74"/>
                </a:solidFill>
              </a:rPr>
              <a:t> </a:t>
            </a:r>
            <a:r>
              <a:rPr lang="hr-HR" dirty="0" err="1">
                <a:solidFill>
                  <a:srgbClr val="335B74"/>
                </a:solidFill>
              </a:rPr>
              <a:t>violet</a:t>
            </a:r>
            <a:endParaRPr lang="en-US" dirty="0">
              <a:solidFill>
                <a:srgbClr val="335B74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147713" y="33308925"/>
            <a:ext cx="2341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6" name="Rectangle 40"/>
          <p:cNvSpPr>
            <a:spLocks noChangeArrowheads="1"/>
          </p:cNvSpPr>
          <p:nvPr/>
        </p:nvSpPr>
        <p:spPr bwMode="auto">
          <a:xfrm>
            <a:off x="35934650" y="31354713"/>
            <a:ext cx="5719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17EA7"/>
                </a:solidFill>
              </a:rPr>
              <a:t>Stabilize the </a:t>
            </a:r>
            <a:r>
              <a:rPr lang="hr-HR">
                <a:solidFill>
                  <a:srgbClr val="117EA7"/>
                </a:solidFill>
              </a:rPr>
              <a:t>rat</a:t>
            </a:r>
            <a:r>
              <a:rPr lang="en-US">
                <a:solidFill>
                  <a:srgbClr val="117EA7"/>
                </a:solidFill>
              </a:rPr>
              <a:t> in the stereotaxic apparatus</a:t>
            </a:r>
          </a:p>
        </p:txBody>
      </p:sp>
      <p:pic>
        <p:nvPicPr>
          <p:cNvPr id="2051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228" r="-7864" b="14351"/>
          <a:stretch>
            <a:fillRect/>
          </a:stretch>
        </p:blipFill>
        <p:spPr>
          <a:xfrm>
            <a:off x="11999913" y="33650238"/>
            <a:ext cx="2911475" cy="2981325"/>
          </a:xfrm>
        </p:spPr>
      </p:pic>
      <p:sp>
        <p:nvSpPr>
          <p:cNvPr id="20518" name="Rectangle 61"/>
          <p:cNvSpPr>
            <a:spLocks noChangeArrowheads="1"/>
          </p:cNvSpPr>
          <p:nvPr/>
        </p:nvSpPr>
        <p:spPr bwMode="auto">
          <a:xfrm>
            <a:off x="37250688" y="32808863"/>
            <a:ext cx="2206625" cy="50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117EA7"/>
                </a:solidFill>
              </a:rPr>
              <a:t>Anesthetic gas</a:t>
            </a:r>
          </a:p>
        </p:txBody>
      </p:sp>
      <p:cxnSp>
        <p:nvCxnSpPr>
          <p:cNvPr id="44" name="Straight Arrow Connector 43"/>
          <p:cNvCxnSpPr>
            <a:stCxn id="20518" idx="3"/>
          </p:cNvCxnSpPr>
          <p:nvPr/>
        </p:nvCxnSpPr>
        <p:spPr>
          <a:xfrm flipV="1">
            <a:off x="39457313" y="33062863"/>
            <a:ext cx="1038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0" name="Rectangle 65"/>
          <p:cNvSpPr>
            <a:spLocks noChangeArrowheads="1"/>
          </p:cNvSpPr>
          <p:nvPr/>
        </p:nvSpPr>
        <p:spPr bwMode="auto">
          <a:xfrm>
            <a:off x="35180588" y="37433250"/>
            <a:ext cx="3079750" cy="50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hr-HR" b="1">
                <a:solidFill>
                  <a:srgbClr val="117EA7"/>
                </a:solidFill>
              </a:rPr>
              <a:t>Gas anesthesia mask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880350" y="30276800"/>
            <a:ext cx="673100" cy="35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2" name="Rectangle 68"/>
          <p:cNvSpPr>
            <a:spLocks noChangeArrowheads="1"/>
          </p:cNvSpPr>
          <p:nvPr/>
        </p:nvSpPr>
        <p:spPr bwMode="auto">
          <a:xfrm>
            <a:off x="38133338" y="34390013"/>
            <a:ext cx="1322387" cy="50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hr-HR" b="1">
                <a:solidFill>
                  <a:srgbClr val="117EA7"/>
                </a:solidFill>
              </a:rPr>
              <a:t>Ear bars</a:t>
            </a:r>
          </a:p>
        </p:txBody>
      </p:sp>
      <p:sp>
        <p:nvSpPr>
          <p:cNvPr id="20523" name="TextBox 52"/>
          <p:cNvSpPr txBox="1">
            <a:spLocks noChangeArrowheads="1"/>
          </p:cNvSpPr>
          <p:nvPr/>
        </p:nvSpPr>
        <p:spPr bwMode="auto">
          <a:xfrm>
            <a:off x="34358263" y="35264725"/>
            <a:ext cx="6904037" cy="752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>
                <a:solidFill>
                  <a:schemeClr val="bg2"/>
                </a:solidFill>
              </a:rPr>
              <a:t>Visualization of bregma and lambda landmarks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524" name="TextBox 53"/>
          <p:cNvSpPr txBox="1">
            <a:spLocks noChangeArrowheads="1"/>
          </p:cNvSpPr>
          <p:nvPr/>
        </p:nvSpPr>
        <p:spPr bwMode="auto">
          <a:xfrm>
            <a:off x="2139950" y="20850225"/>
            <a:ext cx="8243888" cy="15827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marL="514350" indent="-5143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Corbel" pitchFamily="34" charset="0"/>
              <a:buAutoNum type="arabicPeriod"/>
            </a:pP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Stereotaxic coordinates for the entorhinal cortex determined from the 2004 </a:t>
            </a:r>
            <a:r>
              <a:rPr lang="en-US">
                <a:solidFill>
                  <a:srgbClr val="335B74"/>
                </a:solidFill>
                <a:latin typeface="Trebuchet MS" pitchFamily="34" charset="0"/>
              </a:rPr>
              <a:t>stereotaxic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 rat brain atlas of 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	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Paxinos and Watson</a:t>
            </a:r>
          </a:p>
        </p:txBody>
      </p:sp>
      <p:sp>
        <p:nvSpPr>
          <p:cNvPr id="20525" name="TextBox 57"/>
          <p:cNvSpPr txBox="1">
            <a:spLocks noChangeArrowheads="1"/>
          </p:cNvSpPr>
          <p:nvPr/>
        </p:nvSpPr>
        <p:spPr bwMode="auto">
          <a:xfrm>
            <a:off x="2139950" y="27051000"/>
            <a:ext cx="8002588" cy="24145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marL="514350" indent="-5143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Corbel" pitchFamily="34" charset="0"/>
              <a:buAutoNum type="arabicPeriod" startAt="2"/>
            </a:pP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For targeting 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the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ventral </a:t>
            </a:r>
            <a:r>
              <a:rPr lang="en-US" i="1">
                <a:solidFill>
                  <a:schemeClr val="bg2"/>
                </a:solidFill>
                <a:latin typeface="Trebuchet MS" pitchFamily="34" charset="0"/>
              </a:rPr>
              <a:t>entorhinal cortex,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which is not visible form the surface of the opened skull, it is necessary to use a 14° inclination of the microinjection unit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hr-HR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in mediolateral 	direction</a:t>
            </a:r>
            <a:endParaRPr lang="en-US">
              <a:solidFill>
                <a:srgbClr val="117EA7"/>
              </a:solidFill>
              <a:latin typeface="Trebuchet MS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6588" y="20443825"/>
            <a:ext cx="7486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1999913" y="20443825"/>
            <a:ext cx="7485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8" name="TextBox 20"/>
          <p:cNvSpPr txBox="1">
            <a:spLocks noChangeArrowheads="1"/>
          </p:cNvSpPr>
          <p:nvPr/>
        </p:nvSpPr>
        <p:spPr bwMode="auto">
          <a:xfrm>
            <a:off x="8553450" y="29693393"/>
            <a:ext cx="1860550" cy="11668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 dirty="0" err="1">
                <a:solidFill>
                  <a:schemeClr val="bg2"/>
                </a:solidFill>
              </a:rPr>
              <a:t>t</a:t>
            </a:r>
            <a:r>
              <a:rPr lang="hr-HR" dirty="0" err="1" smtClean="0">
                <a:solidFill>
                  <a:schemeClr val="bg2"/>
                </a:solidFill>
              </a:rPr>
              <a:t>emporal</a:t>
            </a:r>
            <a:r>
              <a:rPr lang="hr-HR" dirty="0" smtClean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crest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529" name="Rectangle 21"/>
          <p:cNvSpPr>
            <a:spLocks noChangeArrowheads="1"/>
          </p:cNvSpPr>
          <p:nvPr/>
        </p:nvSpPr>
        <p:spPr bwMode="auto">
          <a:xfrm>
            <a:off x="2705100" y="26504900"/>
            <a:ext cx="479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bg2"/>
                </a:solidFill>
              </a:rPr>
              <a:t>Adopted from Paxinos and Watson, 2004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0530" name="Rectangle 59"/>
          <p:cNvSpPr>
            <a:spLocks noChangeArrowheads="1"/>
          </p:cNvSpPr>
          <p:nvPr/>
        </p:nvSpPr>
        <p:spPr bwMode="auto">
          <a:xfrm>
            <a:off x="2851150" y="31684913"/>
            <a:ext cx="479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bg2"/>
                </a:solidFill>
              </a:rPr>
              <a:t>Adopted from Paxinos and Watson, 2004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0531" name="TextBox 62"/>
          <p:cNvSpPr txBox="1">
            <a:spLocks noChangeArrowheads="1"/>
          </p:cNvSpPr>
          <p:nvPr/>
        </p:nvSpPr>
        <p:spPr bwMode="auto">
          <a:xfrm>
            <a:off x="11264900" y="20929600"/>
            <a:ext cx="8832850" cy="15827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marL="514350" indent="-5143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Corbel" pitchFamily="34" charset="0"/>
              <a:buAutoNum type="arabicPeriod"/>
            </a:pP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Stereotaxic coordinates for 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locus coeruleus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determined from the </a:t>
            </a:r>
            <a:r>
              <a:rPr lang="en-US">
                <a:solidFill>
                  <a:srgbClr val="335B74"/>
                </a:solidFill>
                <a:latin typeface="Trebuchet MS" pitchFamily="34" charset="0"/>
              </a:rPr>
              <a:t>2004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 stereotaxic rat brain atlas of Paxinos and Watson</a:t>
            </a:r>
          </a:p>
        </p:txBody>
      </p:sp>
      <p:pic>
        <p:nvPicPr>
          <p:cNvPr id="20532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13" y="22647275"/>
            <a:ext cx="5237162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3" name="Rectangle 25"/>
          <p:cNvSpPr>
            <a:spLocks noChangeArrowheads="1"/>
          </p:cNvSpPr>
          <p:nvPr/>
        </p:nvSpPr>
        <p:spPr bwMode="auto">
          <a:xfrm>
            <a:off x="8276416" y="24281917"/>
            <a:ext cx="1877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chemeClr val="bg2"/>
                </a:solidFill>
              </a:rPr>
              <a:t>s</a:t>
            </a:r>
            <a:r>
              <a:rPr lang="hr-HR" dirty="0" err="1" smtClean="0">
                <a:solidFill>
                  <a:schemeClr val="bg2"/>
                </a:solidFill>
              </a:rPr>
              <a:t>tructure</a:t>
            </a:r>
            <a:r>
              <a:rPr lang="hr-HR" dirty="0" smtClean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size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1.0 x 0.8 mm</a:t>
            </a:r>
          </a:p>
        </p:txBody>
      </p:sp>
      <p:sp>
        <p:nvSpPr>
          <p:cNvPr id="20534" name="Rectangle 30"/>
          <p:cNvSpPr>
            <a:spLocks noChangeArrowheads="1"/>
          </p:cNvSpPr>
          <p:nvPr/>
        </p:nvSpPr>
        <p:spPr bwMode="auto">
          <a:xfrm>
            <a:off x="17528429" y="24185826"/>
            <a:ext cx="1877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hr-HR" dirty="0" err="1" smtClean="0">
                <a:solidFill>
                  <a:schemeClr val="bg2"/>
                </a:solidFill>
              </a:rPr>
              <a:t>structure</a:t>
            </a:r>
            <a:r>
              <a:rPr lang="hr-HR" dirty="0" smtClean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size</a:t>
            </a:r>
            <a:endParaRPr lang="hr-HR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0.8 x 0.3 mm</a:t>
            </a:r>
          </a:p>
        </p:txBody>
      </p:sp>
      <p:sp>
        <p:nvSpPr>
          <p:cNvPr id="20535" name="TextBox 66"/>
          <p:cNvSpPr txBox="1">
            <a:spLocks noChangeArrowheads="1"/>
          </p:cNvSpPr>
          <p:nvPr/>
        </p:nvSpPr>
        <p:spPr bwMode="auto">
          <a:xfrm>
            <a:off x="11345863" y="26946225"/>
            <a:ext cx="9099550" cy="28305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marL="514350" indent="-5143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Corbel" pitchFamily="34" charset="0"/>
              <a:buAutoNum type="arabicPeriod" startAt="2"/>
            </a:pPr>
            <a:r>
              <a:rPr lang="hr-HR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To </a:t>
            </a:r>
            <a:r>
              <a:rPr lang="en-GB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target</a:t>
            </a:r>
            <a:r>
              <a:rPr lang="hr-HR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the</a:t>
            </a:r>
            <a:r>
              <a:rPr lang="hr-HR">
                <a:solidFill>
                  <a:schemeClr val="bg2"/>
                </a:solidFill>
                <a:latin typeface="Trebuchet MS" pitchFamily="34" charset="0"/>
                <a:cs typeface="Calibri" pitchFamily="34" charset="0"/>
              </a:rPr>
              <a:t> locus coeruleus, which is close to the midline, it is necessary to calculate an appropriate angle to avoid the 	transverse venous sinus.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The obstacle that this blood vessel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presents can be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bypassed by a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forward inclination of the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head at an angle of about15°</a:t>
            </a:r>
          </a:p>
        </p:txBody>
      </p:sp>
      <p:sp>
        <p:nvSpPr>
          <p:cNvPr id="20536" name="Rectangle 67"/>
          <p:cNvSpPr>
            <a:spLocks noChangeArrowheads="1"/>
          </p:cNvSpPr>
          <p:nvPr/>
        </p:nvSpPr>
        <p:spPr bwMode="auto">
          <a:xfrm>
            <a:off x="11999913" y="26527125"/>
            <a:ext cx="479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>
                <a:solidFill>
                  <a:schemeClr val="bg2"/>
                </a:solidFill>
              </a:rPr>
              <a:t>Adopted from Paxinos and Watson, 2004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0537" name="Rectangle 69"/>
          <p:cNvSpPr>
            <a:spLocks noChangeArrowheads="1"/>
          </p:cNvSpPr>
          <p:nvPr/>
        </p:nvSpPr>
        <p:spPr bwMode="auto">
          <a:xfrm>
            <a:off x="11999913" y="32962850"/>
            <a:ext cx="399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>
                <a:solidFill>
                  <a:srgbClr val="001B50"/>
                </a:solidFill>
              </a:rPr>
              <a:t>Adopted from </a:t>
            </a:r>
            <a:r>
              <a:rPr lang="en-US" sz="2400">
                <a:solidFill>
                  <a:srgbClr val="001B50"/>
                </a:solidFill>
              </a:rPr>
              <a:t>B. Ferry et al.,</a:t>
            </a:r>
            <a:r>
              <a:rPr lang="hr-HR" sz="2400">
                <a:solidFill>
                  <a:srgbClr val="001B50"/>
                </a:solidFill>
              </a:rPr>
              <a:t> 2014</a:t>
            </a:r>
            <a:endParaRPr lang="en-US" sz="2400">
              <a:solidFill>
                <a:srgbClr val="001B5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1393150" y="17441863"/>
            <a:ext cx="8855075" cy="1014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2931" eaLnBrk="0" hangingPunct="0">
              <a:spcBef>
                <a:spcPct val="50000"/>
              </a:spcBef>
              <a:defRPr/>
            </a:pPr>
            <a:r>
              <a:rPr lang="hr-HR" sz="4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Results</a:t>
            </a:r>
            <a:endParaRPr lang="en-US" sz="4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39" name="Picture 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-2242" b="2"/>
          <a:stretch>
            <a:fillRect/>
          </a:stretch>
        </p:blipFill>
        <p:spPr bwMode="auto">
          <a:xfrm>
            <a:off x="15305088" y="29848175"/>
            <a:ext cx="5140325" cy="2959100"/>
          </a:xfrm>
          <a:prstGeom prst="rect">
            <a:avLst/>
          </a:prstGeom>
          <a:noFill/>
          <a:ln w="9525">
            <a:solidFill>
              <a:srgbClr val="335B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0" name="Rectangle 77"/>
          <p:cNvSpPr>
            <a:spLocks noChangeArrowheads="1"/>
          </p:cNvSpPr>
          <p:nvPr/>
        </p:nvSpPr>
        <p:spPr bwMode="auto">
          <a:xfrm>
            <a:off x="18337213" y="31349950"/>
            <a:ext cx="2647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pca</a:t>
            </a:r>
            <a:r>
              <a:rPr lang="hr-HR" sz="1400">
                <a:solidFill>
                  <a:srgbClr val="001B50"/>
                </a:solidFill>
                <a:latin typeface="Arial" pitchFamily="34" charset="0"/>
              </a:rPr>
              <a:t> -</a:t>
            </a:r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pericallosal artery</a:t>
            </a:r>
            <a:endParaRPr lang="hr-HR" sz="1400">
              <a:solidFill>
                <a:srgbClr val="001B50"/>
              </a:solidFill>
              <a:latin typeface="Arial" pitchFamily="34" charset="0"/>
            </a:endParaRPr>
          </a:p>
          <a:p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aca </a:t>
            </a:r>
            <a:r>
              <a:rPr lang="hr-HR" sz="1400">
                <a:solidFill>
                  <a:srgbClr val="001B50"/>
                </a:solidFill>
                <a:latin typeface="Arial" pitchFamily="34" charset="0"/>
              </a:rPr>
              <a:t>-</a:t>
            </a:r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anterior cerebral artery</a:t>
            </a:r>
            <a:endParaRPr lang="hr-HR" sz="1400">
              <a:solidFill>
                <a:srgbClr val="001B50"/>
              </a:solidFill>
              <a:latin typeface="Arial" pitchFamily="34" charset="0"/>
            </a:endParaRPr>
          </a:p>
          <a:p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icv </a:t>
            </a:r>
            <a:r>
              <a:rPr lang="hr-HR" sz="1400">
                <a:solidFill>
                  <a:srgbClr val="001B50"/>
                </a:solidFill>
                <a:latin typeface="Arial" pitchFamily="34" charset="0"/>
              </a:rPr>
              <a:t>-</a:t>
            </a:r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internal</a:t>
            </a:r>
            <a:r>
              <a:rPr lang="hr-HR" sz="1400">
                <a:solidFill>
                  <a:srgbClr val="001B50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cerebral vein</a:t>
            </a:r>
            <a:endParaRPr lang="hr-HR" sz="1400">
              <a:solidFill>
                <a:srgbClr val="001B50"/>
              </a:solidFill>
              <a:latin typeface="Arial" pitchFamily="34" charset="0"/>
            </a:endParaRPr>
          </a:p>
          <a:p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gcv</a:t>
            </a:r>
            <a:r>
              <a:rPr lang="hr-HR" sz="1400">
                <a:solidFill>
                  <a:srgbClr val="001B50"/>
                </a:solidFill>
                <a:latin typeface="Arial" pitchFamily="34" charset="0"/>
              </a:rPr>
              <a:t> -</a:t>
            </a:r>
            <a:r>
              <a:rPr lang="en-US" sz="1400">
                <a:solidFill>
                  <a:srgbClr val="001B50"/>
                </a:solidFill>
                <a:latin typeface="Arial" pitchFamily="34" charset="0"/>
              </a:rPr>
              <a:t>great cerebral vein</a:t>
            </a:r>
            <a:endParaRPr lang="hr-HR" sz="1400">
              <a:solidFill>
                <a:srgbClr val="001B50"/>
              </a:solidFill>
              <a:latin typeface="Arial" pitchFamily="34" charset="0"/>
            </a:endParaRPr>
          </a:p>
          <a:p>
            <a:r>
              <a:rPr lang="hr-HR" sz="1400">
                <a:solidFill>
                  <a:srgbClr val="C00000"/>
                </a:solidFill>
                <a:latin typeface="Trebuchet MS" pitchFamily="34" charset="0"/>
              </a:rPr>
              <a:t>s</a:t>
            </a:r>
            <a:r>
              <a:rPr lang="en-US" sz="1400">
                <a:solidFill>
                  <a:srgbClr val="C00000"/>
                </a:solidFill>
                <a:latin typeface="Trebuchet MS" pitchFamily="34" charset="0"/>
              </a:rPr>
              <a:t>ss</a:t>
            </a:r>
            <a:r>
              <a:rPr lang="hr-HR" sz="1400">
                <a:solidFill>
                  <a:srgbClr val="C00000"/>
                </a:solidFill>
                <a:latin typeface="Trebuchet MS" pitchFamily="34" charset="0"/>
              </a:rPr>
              <a:t> -</a:t>
            </a:r>
            <a:r>
              <a:rPr lang="en-US" sz="1400">
                <a:solidFill>
                  <a:srgbClr val="C00000"/>
                </a:solidFill>
                <a:latin typeface="Trebuchet MS" pitchFamily="34" charset="0"/>
              </a:rPr>
              <a:t> superior sagittal sinus</a:t>
            </a:r>
          </a:p>
        </p:txBody>
      </p:sp>
      <p:pic>
        <p:nvPicPr>
          <p:cNvPr id="20541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2647275"/>
            <a:ext cx="5222875" cy="3775075"/>
          </a:xfrm>
          <a:prstGeom prst="rect">
            <a:avLst/>
          </a:prstGeom>
          <a:noFill/>
          <a:ln w="9525">
            <a:solidFill>
              <a:srgbClr val="335B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2" name="TextBox 80"/>
          <p:cNvSpPr txBox="1">
            <a:spLocks noChangeArrowheads="1"/>
          </p:cNvSpPr>
          <p:nvPr/>
        </p:nvSpPr>
        <p:spPr bwMode="auto">
          <a:xfrm>
            <a:off x="22833013" y="25596850"/>
            <a:ext cx="7096125" cy="1628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Validated coordinates 	AP -7.20 mm</a:t>
            </a:r>
          </a:p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				ML 3.8 mm</a:t>
            </a:r>
          </a:p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				DV 8.3 mm</a:t>
            </a:r>
            <a:endParaRPr lang="en-US">
              <a:solidFill>
                <a:srgbClr val="335B74"/>
              </a:solidFill>
              <a:latin typeface="Trebuchet MS" pitchFamily="34" charset="0"/>
            </a:endParaRPr>
          </a:p>
        </p:txBody>
      </p:sp>
      <p:sp>
        <p:nvSpPr>
          <p:cNvPr id="20543" name="TextBox 81"/>
          <p:cNvSpPr txBox="1">
            <a:spLocks noChangeArrowheads="1"/>
          </p:cNvSpPr>
          <p:nvPr/>
        </p:nvSpPr>
        <p:spPr bwMode="auto">
          <a:xfrm>
            <a:off x="22799675" y="35598100"/>
            <a:ext cx="6716713" cy="15827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Validated coordinates 	AP –3.4 mm</a:t>
            </a:r>
          </a:p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				ML 1.1 mm</a:t>
            </a:r>
          </a:p>
          <a:p>
            <a:pPr eaLnBrk="1" hangingPunct="1"/>
            <a:r>
              <a:rPr lang="hr-HR">
                <a:solidFill>
                  <a:srgbClr val="335B74"/>
                </a:solidFill>
                <a:latin typeface="Trebuchet MS" pitchFamily="34" charset="0"/>
              </a:rPr>
              <a:t>				DV 5.1 mm</a:t>
            </a:r>
            <a:endParaRPr lang="en-US">
              <a:solidFill>
                <a:srgbClr val="335B74"/>
              </a:solidFill>
              <a:latin typeface="Trebuchet MS" pitchFamily="34" charset="0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22953663" y="36147375"/>
            <a:ext cx="3194050" cy="1166813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166598" tIns="166598" rIns="166598" bIns="166598">
            <a:spAutoFit/>
          </a:bodyPr>
          <a:lstStyle/>
          <a:p>
            <a:pPr>
              <a:defRPr/>
            </a:pPr>
            <a:r>
              <a:rPr lang="hr-HR" dirty="0" err="1">
                <a:solidFill>
                  <a:srgbClr val="335B74"/>
                </a:solidFill>
                <a:latin typeface="Trebuchet MS" panose="020B0603020202020204" pitchFamily="34" charset="0"/>
                <a:ea typeface="+mn-ea"/>
              </a:rPr>
              <a:t>relative</a:t>
            </a:r>
            <a:r>
              <a:rPr lang="hr-HR" dirty="0">
                <a:solidFill>
                  <a:srgbClr val="335B74"/>
                </a:solidFill>
                <a:latin typeface="Trebuchet MS" panose="020B0603020202020204" pitchFamily="34" charset="0"/>
                <a:ea typeface="+mn-ea"/>
              </a:rPr>
              <a:t> to </a:t>
            </a:r>
            <a:r>
              <a:rPr lang="hr-HR" dirty="0" err="1">
                <a:solidFill>
                  <a:srgbClr val="335B74"/>
                </a:solidFill>
                <a:latin typeface="Trebuchet MS" panose="020B0603020202020204" pitchFamily="34" charset="0"/>
                <a:ea typeface="+mn-ea"/>
              </a:rPr>
              <a:t>Paxinos</a:t>
            </a:r>
            <a:r>
              <a:rPr lang="hr-HR" dirty="0">
                <a:solidFill>
                  <a:srgbClr val="335B74"/>
                </a:solidFill>
                <a:latin typeface="Trebuchet MS" panose="020B0603020202020204" pitchFamily="34" charset="0"/>
                <a:ea typeface="+mn-ea"/>
              </a:rPr>
              <a:t> lambda</a:t>
            </a:r>
            <a:endParaRPr lang="en-US" dirty="0" err="1">
              <a:solidFill>
                <a:schemeClr val="bg2"/>
              </a:solidFill>
              <a:ea typeface="+mn-ea"/>
            </a:endParaRPr>
          </a:p>
        </p:txBody>
      </p:sp>
      <p:sp>
        <p:nvSpPr>
          <p:cNvPr id="20545" name="TextBox 50"/>
          <p:cNvSpPr txBox="1">
            <a:spLocks noChangeArrowheads="1"/>
          </p:cNvSpPr>
          <p:nvPr/>
        </p:nvSpPr>
        <p:spPr bwMode="auto">
          <a:xfrm>
            <a:off x="8283575" y="23126700"/>
            <a:ext cx="2100263" cy="11811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70700" y="33018413"/>
            <a:ext cx="0" cy="2301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9954179">
            <a:off x="6489700" y="34418588"/>
            <a:ext cx="387350" cy="185737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8" name="Rectangle 79"/>
          <p:cNvSpPr>
            <a:spLocks noChangeArrowheads="1"/>
          </p:cNvSpPr>
          <p:nvPr/>
        </p:nvSpPr>
        <p:spPr bwMode="auto">
          <a:xfrm>
            <a:off x="6465888" y="33767713"/>
            <a:ext cx="80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E03224"/>
                </a:solidFill>
                <a:latin typeface="Helvetica" charset="0"/>
              </a:rPr>
              <a:t>1</a:t>
            </a:r>
            <a:r>
              <a:rPr lang="hr-HR" sz="2000">
                <a:solidFill>
                  <a:srgbClr val="E03224"/>
                </a:solidFill>
                <a:latin typeface="Helvetica" charset="0"/>
              </a:rPr>
              <a:t>4</a:t>
            </a:r>
            <a:r>
              <a:rPr lang="en-US" sz="2000">
                <a:solidFill>
                  <a:srgbClr val="E03224"/>
                </a:solidFill>
                <a:latin typeface="Helvetica" charset="0"/>
              </a:rPr>
              <a:t>°</a:t>
            </a:r>
            <a:endParaRPr lang="en-US" sz="2000"/>
          </a:p>
        </p:txBody>
      </p:sp>
      <p:cxnSp>
        <p:nvCxnSpPr>
          <p:cNvPr id="84" name="Straight Connector 83"/>
          <p:cNvCxnSpPr/>
          <p:nvPr/>
        </p:nvCxnSpPr>
        <p:spPr>
          <a:xfrm>
            <a:off x="6223000" y="33062863"/>
            <a:ext cx="647700" cy="2257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0" name="TextBox 84"/>
          <p:cNvSpPr txBox="1">
            <a:spLocks noChangeArrowheads="1"/>
          </p:cNvSpPr>
          <p:nvPr/>
        </p:nvSpPr>
        <p:spPr bwMode="auto">
          <a:xfrm>
            <a:off x="14912523" y="34154253"/>
            <a:ext cx="5573713" cy="7524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6598" tIns="166598" rIns="166598" bIns="166598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forward inclination of the</a:t>
            </a:r>
            <a:r>
              <a:rPr lang="hr-HR">
                <a:solidFill>
                  <a:schemeClr val="bg2"/>
                </a:solidFill>
                <a:latin typeface="Trebuchet MS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rebuchet MS" pitchFamily="34" charset="0"/>
              </a:rPr>
              <a:t>head</a:t>
            </a:r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13928725" y="34544000"/>
            <a:ext cx="982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orbel tex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orbel tex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orbel tex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5082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quity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rbel tex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lIns="166598" tIns="166598" rIns="166598" bIns="166598">
        <a:spAutoFit/>
      </a:bodyPr>
      <a:lstStyle>
        <a:defPPr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11976</TotalTime>
  <Words>686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Custom Design</vt:lpstr>
      <vt:lpstr>1_Custom Design</vt:lpstr>
      <vt:lpstr>2_Custom Design</vt:lpstr>
      <vt:lpstr>Equity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72x36 Poster Template</dc:title>
  <dc:subject>Free PowerPoint poster templates</dc:subject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Goran Simic</cp:lastModifiedBy>
  <cp:revision>534</cp:revision>
  <dcterms:created xsi:type="dcterms:W3CDTF">2005-05-18T01:24:28Z</dcterms:created>
  <dcterms:modified xsi:type="dcterms:W3CDTF">2017-09-22T12:59:21Z</dcterms:modified>
  <cp:category>Powerpoint poster templates</cp:category>
</cp:coreProperties>
</file>