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1" r:id="rId6"/>
    <p:sldId id="270" r:id="rId7"/>
    <p:sldId id="277" r:id="rId8"/>
    <p:sldId id="274" r:id="rId9"/>
    <p:sldId id="276" r:id="rId10"/>
    <p:sldId id="271" r:id="rId11"/>
    <p:sldId id="284" r:id="rId12"/>
    <p:sldId id="286" r:id="rId13"/>
    <p:sldId id="285" r:id="rId14"/>
    <p:sldId id="279" r:id="rId15"/>
    <p:sldId id="280" r:id="rId16"/>
    <p:sldId id="281" r:id="rId17"/>
    <p:sldId id="282" r:id="rId18"/>
    <p:sldId id="283" r:id="rId19"/>
    <p:sldId id="287" r:id="rId20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82"/>
    <a:srgbClr val="003974"/>
    <a:srgbClr val="5CC201"/>
    <a:srgbClr val="63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73" autoAdjust="0"/>
    <p:restoredTop sz="94660" autoAdjust="0"/>
  </p:normalViewPr>
  <p:slideViewPr>
    <p:cSldViewPr snapToGrid="0">
      <p:cViewPr>
        <p:scale>
          <a:sx n="78" d="100"/>
          <a:sy n="78" d="100"/>
        </p:scale>
        <p:origin x="-850" y="-3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552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8150" y="2099079"/>
            <a:ext cx="7772400" cy="1053389"/>
          </a:xfrm>
        </p:spPr>
        <p:txBody>
          <a:bodyPr anchor="b">
            <a:normAutofit/>
          </a:bodyPr>
          <a:lstStyle>
            <a:lvl1pPr algn="l"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KATEDRE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67771"/>
            <a:ext cx="7772400" cy="592531"/>
          </a:xfrm>
        </p:spPr>
        <p:txBody>
          <a:bodyPr>
            <a:noAutofit/>
          </a:bodyPr>
          <a:lstStyle>
            <a:lvl1pPr marL="0" indent="0" algn="l">
              <a:buNone/>
              <a:defRPr sz="4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 smtClean="0"/>
              <a:t>Naziv prezentacije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8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1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1880-B75E-42A9-8D9A-64134B1C44CE}" type="datetimeFigureOut">
              <a:rPr lang="hr-HR" smtClean="0"/>
              <a:pPr/>
              <a:t>5.6.2017.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B2FE-0A2C-4188-A74B-F39C96DEE4F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804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6718" y="1699148"/>
            <a:ext cx="7546931" cy="373709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Naslov</a:t>
            </a:r>
            <a:endParaRPr lang="en-US" dirty="0"/>
          </a:p>
        </p:txBody>
      </p:sp>
      <p:pic>
        <p:nvPicPr>
          <p:cNvPr id="9" name="Picture 8" descr="logo do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" y="0"/>
            <a:ext cx="9143978" cy="117113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9244" y="2242158"/>
            <a:ext cx="7540668" cy="407096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ta-IN" dirty="0" smtClean="0"/>
              <a:t>SUBTITLE</a:t>
            </a:r>
          </a:p>
          <a:p>
            <a:pPr lvl="1"/>
            <a:r>
              <a:rPr lang="ta-IN" dirty="0" smtClean="0"/>
              <a:t>Second level</a:t>
            </a:r>
          </a:p>
          <a:p>
            <a:pPr lvl="2"/>
            <a:r>
              <a:rPr lang="ta-IN" dirty="0" smtClean="0"/>
              <a:t>Third level</a:t>
            </a:r>
          </a:p>
          <a:p>
            <a:pPr lvl="3"/>
            <a:r>
              <a:rPr lang="ta-IN" dirty="0" smtClean="0"/>
              <a:t>Fourth level</a:t>
            </a:r>
          </a:p>
          <a:p>
            <a:pPr lvl="4"/>
            <a:r>
              <a:rPr lang="ta-IN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1880-B75E-42A9-8D9A-64134B1C44CE}" type="datetimeFigureOut">
              <a:rPr lang="hr-HR" smtClean="0"/>
              <a:pPr/>
              <a:t>5.6.2017.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B2FE-0A2C-4188-A74B-F39C96DEE4F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808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1880-B75E-42A9-8D9A-64134B1C44CE}" type="datetimeFigureOut">
              <a:rPr lang="hr-HR" smtClean="0"/>
              <a:pPr/>
              <a:t>5.6.2017.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B2FE-0A2C-4188-A74B-F39C96DEE4F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67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1880-B75E-42A9-8D9A-64134B1C44CE}" type="datetimeFigureOut">
              <a:rPr lang="hr-HR" smtClean="0"/>
              <a:pPr/>
              <a:t>5.6.2017.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B2FE-0A2C-4188-A74B-F39C96DEE4F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367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1880-B75E-42A9-8D9A-64134B1C44CE}" type="datetimeFigureOut">
              <a:rPr lang="hr-HR" smtClean="0"/>
              <a:pPr/>
              <a:t>5.6.2017.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B2FE-0A2C-4188-A74B-F39C96DEE4F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955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1880-B75E-42A9-8D9A-64134B1C44CE}" type="datetimeFigureOut">
              <a:rPr lang="hr-HR" smtClean="0"/>
              <a:pPr/>
              <a:t>5.6.2017.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B2FE-0A2C-4188-A74B-F39C96DEE4F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058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1880-B75E-42A9-8D9A-64134B1C44CE}" type="datetimeFigureOut">
              <a:rPr lang="hr-HR" smtClean="0"/>
              <a:pPr/>
              <a:t>5.6.2017.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B2FE-0A2C-4188-A74B-F39C96DEE4F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398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1880-B75E-42A9-8D9A-64134B1C44CE}" type="datetimeFigureOut">
              <a:rPr lang="hr-HR" smtClean="0"/>
              <a:pPr/>
              <a:t>5.6.2017.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B2FE-0A2C-4188-A74B-F39C96DEE4F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791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41880-B75E-42A9-8D9A-64134B1C44CE}" type="datetimeFigureOut">
              <a:rPr lang="hr-HR" smtClean="0"/>
              <a:pPr/>
              <a:t>5.6.2017.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9B2FE-0A2C-4188-A74B-F39C96DEE4F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808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journalfinder.elsevier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arodne-novine.nn.hr/clanci/sluzbeni/2017_03_28_652.html" TargetMode="External"/><Relationship Id="rId4" Type="http://schemas.openxmlformats.org/officeDocument/2006/relationships/hyperlink" Target="http://narodne-novine.nn.hr/clanci/sluzbeni/2013_03_26_447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276" y="2196186"/>
            <a:ext cx="7772400" cy="85367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Goran Šimić, Zavod za </a:t>
            </a:r>
            <a:r>
              <a:rPr lang="hr-HR" dirty="0" err="1" smtClean="0"/>
              <a:t>neuroznanost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Hrvatski institut za istraživanje mozga</a:t>
            </a:r>
            <a:br>
              <a:rPr lang="hr-HR" dirty="0" smtClean="0"/>
            </a:br>
            <a:r>
              <a:rPr lang="hr-HR" dirty="0" smtClean="0"/>
              <a:t>Medicinski fakultet Sveučilišta u Zagrebu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440" y="3167771"/>
            <a:ext cx="7772400" cy="592531"/>
          </a:xfrm>
        </p:spPr>
        <p:txBody>
          <a:bodyPr/>
          <a:lstStyle/>
          <a:p>
            <a:r>
              <a:rPr lang="hr-HR" dirty="0" smtClean="0"/>
              <a:t>Autorstvo…i kako ga steći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69" y="2000250"/>
            <a:ext cx="212725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27" y="5588914"/>
            <a:ext cx="1170048" cy="101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413" y="5588915"/>
            <a:ext cx="983294" cy="10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245" y="5588915"/>
            <a:ext cx="1454237" cy="10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621071" y="5750875"/>
            <a:ext cx="24584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dirty="0" smtClean="0">
                <a:solidFill>
                  <a:schemeClr val="bg1"/>
                </a:solidFill>
                <a:latin typeface="+mj-lt"/>
              </a:rPr>
              <a:t>Projekt IP-2014-09-9730</a:t>
            </a:r>
          </a:p>
          <a:p>
            <a:r>
              <a:rPr lang="hr-HR" sz="1000" b="1" dirty="0" smtClean="0">
                <a:solidFill>
                  <a:schemeClr val="bg1"/>
                </a:solidFill>
                <a:latin typeface="+mj-lt"/>
              </a:rPr>
              <a:t>(2015-2019)</a:t>
            </a:r>
            <a:endParaRPr lang="hr-HR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4586605" y="6066757"/>
            <a:ext cx="20462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hr-HR" sz="1000" b="1" dirty="0" err="1">
                <a:solidFill>
                  <a:schemeClr val="bg1"/>
                </a:solidFill>
                <a:latin typeface="+mj-lt"/>
              </a:rPr>
              <a:t>Croatian</a:t>
            </a:r>
            <a:r>
              <a:rPr lang="hr-HR" sz="1000" b="1" dirty="0">
                <a:solidFill>
                  <a:schemeClr val="bg1"/>
                </a:solidFill>
                <a:latin typeface="+mj-lt"/>
              </a:rPr>
              <a:t> Science </a:t>
            </a:r>
            <a:r>
              <a:rPr lang="hr-HR" sz="1000" b="1" dirty="0" err="1">
                <a:solidFill>
                  <a:schemeClr val="bg1"/>
                </a:solidFill>
                <a:latin typeface="+mj-lt"/>
              </a:rPr>
              <a:t>Foundation</a:t>
            </a:r>
            <a:endParaRPr lang="hr-HR" sz="1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2" y="5588914"/>
            <a:ext cx="1007718" cy="101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18" y="1780788"/>
            <a:ext cx="7835589" cy="373709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roblemi povezani s autorstvom u novom pravilniku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9244" y="3123870"/>
            <a:ext cx="7540668" cy="3317737"/>
          </a:xfrm>
        </p:spPr>
        <p:txBody>
          <a:bodyPr/>
          <a:lstStyle/>
          <a:p>
            <a:r>
              <a:rPr lang="hr-HR" dirty="0" smtClean="0"/>
              <a:t>Članak 38, stavak 11:</a:t>
            </a:r>
          </a:p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/>
              <a:t>izbor</a:t>
            </a:r>
            <a:r>
              <a:rPr lang="en-US" dirty="0"/>
              <a:t> u </a:t>
            </a:r>
            <a:r>
              <a:rPr lang="en-US" dirty="0" err="1"/>
              <a:t>znanstveno</a:t>
            </a:r>
            <a:r>
              <a:rPr lang="en-US" dirty="0"/>
              <a:t> </a:t>
            </a:r>
            <a:r>
              <a:rPr lang="en-US" dirty="0" err="1"/>
              <a:t>zvanje</a:t>
            </a:r>
            <a:r>
              <a:rPr lang="en-US" dirty="0"/>
              <a:t> </a:t>
            </a:r>
            <a:r>
              <a:rPr lang="en-US" dirty="0" err="1"/>
              <a:t>višeg</a:t>
            </a:r>
            <a:r>
              <a:rPr lang="en-US" dirty="0"/>
              <a:t> </a:t>
            </a:r>
            <a:r>
              <a:rPr lang="en-US" dirty="0" err="1"/>
              <a:t>znanstvenog</a:t>
            </a:r>
            <a:r>
              <a:rPr lang="en-US" dirty="0"/>
              <a:t> </a:t>
            </a:r>
            <a:r>
              <a:rPr lang="en-US" dirty="0" err="1"/>
              <a:t>suradnika</a:t>
            </a:r>
            <a:r>
              <a:rPr lang="en-US" dirty="0"/>
              <a:t>, </a:t>
            </a:r>
            <a:r>
              <a:rPr lang="en-US" dirty="0" err="1"/>
              <a:t>znanstvenog</a:t>
            </a:r>
            <a:r>
              <a:rPr lang="en-US" dirty="0"/>
              <a:t> </a:t>
            </a:r>
            <a:r>
              <a:rPr lang="en-US" dirty="0" err="1"/>
              <a:t>savjetnika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znanstvenog</a:t>
            </a:r>
            <a:r>
              <a:rPr lang="en-US" dirty="0"/>
              <a:t> </a:t>
            </a:r>
            <a:r>
              <a:rPr lang="en-US" dirty="0" err="1"/>
              <a:t>savjetnika</a:t>
            </a:r>
            <a:r>
              <a:rPr lang="en-US" dirty="0"/>
              <a:t> u </a:t>
            </a:r>
            <a:r>
              <a:rPr lang="en-US" dirty="0" err="1"/>
              <a:t>trajnom</a:t>
            </a:r>
            <a:r>
              <a:rPr lang="en-US" dirty="0"/>
              <a:t> </a:t>
            </a:r>
            <a:r>
              <a:rPr lang="en-US" dirty="0" err="1"/>
              <a:t>zvanju</a:t>
            </a:r>
            <a:r>
              <a:rPr lang="en-US" dirty="0"/>
              <a:t> </a:t>
            </a:r>
            <a:r>
              <a:rPr lang="en-US" dirty="0" err="1"/>
              <a:t>pristupnik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autor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najmanje</a:t>
            </a:r>
            <a:r>
              <a:rPr lang="en-US" dirty="0"/>
              <a:t> </a:t>
            </a:r>
            <a:r>
              <a:rPr lang="en-US" dirty="0" err="1"/>
              <a:t>jednoj</a:t>
            </a:r>
            <a:r>
              <a:rPr lang="en-US" dirty="0"/>
              <a:t> </a:t>
            </a:r>
            <a:r>
              <a:rPr lang="en-US" dirty="0" err="1"/>
              <a:t>trećini</a:t>
            </a:r>
            <a:r>
              <a:rPr lang="en-US" dirty="0"/>
              <a:t> od </a:t>
            </a:r>
            <a:r>
              <a:rPr lang="en-US" dirty="0" err="1"/>
              <a:t>ukupnog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radova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izbor</a:t>
            </a:r>
            <a:r>
              <a:rPr lang="en-US" dirty="0"/>
              <a:t>. </a:t>
            </a:r>
            <a:r>
              <a:rPr lang="en-US" u="sng" dirty="0" err="1"/>
              <a:t>Glavni</a:t>
            </a:r>
            <a:r>
              <a:rPr lang="en-US" u="sng" dirty="0"/>
              <a:t> je </a:t>
            </a:r>
            <a:r>
              <a:rPr lang="en-US" u="sng" dirty="0" err="1"/>
              <a:t>autor</a:t>
            </a:r>
            <a:r>
              <a:rPr lang="en-US" u="sng" dirty="0"/>
              <a:t> </a:t>
            </a:r>
            <a:r>
              <a:rPr lang="en-US" u="sng" dirty="0" err="1"/>
              <a:t>onaj</a:t>
            </a:r>
            <a:r>
              <a:rPr lang="en-US" u="sng" dirty="0"/>
              <a:t> </a:t>
            </a:r>
            <a:r>
              <a:rPr lang="en-US" u="sng" dirty="0" err="1"/>
              <a:t>koji</a:t>
            </a:r>
            <a:r>
              <a:rPr lang="en-US" u="sng" dirty="0"/>
              <a:t> je </a:t>
            </a:r>
            <a:r>
              <a:rPr lang="en-US" u="sng" dirty="0" err="1"/>
              <a:t>nositelj</a:t>
            </a:r>
            <a:r>
              <a:rPr lang="en-US" u="sng" dirty="0"/>
              <a:t> </a:t>
            </a:r>
            <a:r>
              <a:rPr lang="en-US" u="sng" dirty="0" err="1"/>
              <a:t>problematike</a:t>
            </a:r>
            <a:r>
              <a:rPr lang="en-US" u="sng" dirty="0"/>
              <a:t> </a:t>
            </a:r>
            <a:r>
              <a:rPr lang="en-US" u="sng" dirty="0" err="1"/>
              <a:t>ili</a:t>
            </a:r>
            <a:r>
              <a:rPr lang="en-US" u="sng" dirty="0"/>
              <a:t> </a:t>
            </a:r>
            <a:r>
              <a:rPr lang="en-US" u="sng" dirty="0" err="1"/>
              <a:t>autor</a:t>
            </a:r>
            <a:r>
              <a:rPr lang="en-US" u="sng" dirty="0"/>
              <a:t> </a:t>
            </a:r>
            <a:r>
              <a:rPr lang="en-US" u="sng" dirty="0" err="1"/>
              <a:t>koji</a:t>
            </a:r>
            <a:r>
              <a:rPr lang="en-US" u="sng" dirty="0"/>
              <a:t> je </a:t>
            </a:r>
            <a:r>
              <a:rPr lang="en-US" u="sng" dirty="0" err="1"/>
              <a:t>najviše</a:t>
            </a:r>
            <a:r>
              <a:rPr lang="en-US" u="sng" dirty="0"/>
              <a:t> </a:t>
            </a:r>
            <a:r>
              <a:rPr lang="en-US" u="sng" dirty="0" err="1"/>
              <a:t>pridonio</a:t>
            </a:r>
            <a:r>
              <a:rPr lang="en-US" u="sng" dirty="0"/>
              <a:t> </a:t>
            </a:r>
            <a:r>
              <a:rPr lang="en-US" u="sng" dirty="0" err="1"/>
              <a:t>rješavanju</a:t>
            </a:r>
            <a:r>
              <a:rPr lang="en-US" u="sng" dirty="0"/>
              <a:t> </a:t>
            </a:r>
            <a:r>
              <a:rPr lang="en-US" u="sng" dirty="0" err="1"/>
              <a:t>konkretnog</a:t>
            </a:r>
            <a:r>
              <a:rPr lang="en-US" u="sng" dirty="0"/>
              <a:t> </a:t>
            </a:r>
            <a:r>
              <a:rPr lang="en-US" u="sng" dirty="0" err="1"/>
              <a:t>problema</a:t>
            </a:r>
            <a:r>
              <a:rPr lang="en-US" u="sng" dirty="0"/>
              <a:t>. U </a:t>
            </a:r>
            <a:r>
              <a:rPr lang="en-US" u="sng" dirty="0" err="1"/>
              <a:t>slučaju</a:t>
            </a:r>
            <a:r>
              <a:rPr lang="en-US" u="sng" dirty="0"/>
              <a:t> </a:t>
            </a:r>
            <a:r>
              <a:rPr lang="en-US" u="sng" dirty="0" err="1"/>
              <a:t>interdisciplinarnih</a:t>
            </a:r>
            <a:r>
              <a:rPr lang="en-US" u="sng" dirty="0"/>
              <a:t> </a:t>
            </a:r>
            <a:r>
              <a:rPr lang="en-US" u="sng" dirty="0" err="1"/>
              <a:t>radova</a:t>
            </a:r>
            <a:r>
              <a:rPr lang="en-US" u="sng" dirty="0"/>
              <a:t> </a:t>
            </a:r>
            <a:r>
              <a:rPr lang="en-US" u="sng" dirty="0" err="1"/>
              <a:t>glavnih</a:t>
            </a:r>
            <a:r>
              <a:rPr lang="en-US" u="sng" dirty="0"/>
              <a:t> </a:t>
            </a:r>
            <a:r>
              <a:rPr lang="en-US" u="sng" dirty="0" err="1"/>
              <a:t>autora</a:t>
            </a:r>
            <a:r>
              <a:rPr lang="en-US" u="sng" dirty="0"/>
              <a:t> </a:t>
            </a:r>
            <a:r>
              <a:rPr lang="en-US" u="sng" dirty="0" err="1"/>
              <a:t>može</a:t>
            </a:r>
            <a:r>
              <a:rPr lang="en-US" u="sng" dirty="0"/>
              <a:t> </a:t>
            </a:r>
            <a:r>
              <a:rPr lang="en-US" u="sng" dirty="0" err="1"/>
              <a:t>biti</a:t>
            </a:r>
            <a:r>
              <a:rPr lang="en-US" u="sng" dirty="0"/>
              <a:t> </a:t>
            </a:r>
            <a:r>
              <a:rPr lang="en-US" u="sng" dirty="0" err="1"/>
              <a:t>nekoliko</a:t>
            </a:r>
            <a:r>
              <a:rPr lang="en-US" u="sng" dirty="0"/>
              <a:t>, </a:t>
            </a:r>
            <a:r>
              <a:rPr lang="en-US" u="sng" dirty="0" err="1"/>
              <a:t>ali</a:t>
            </a:r>
            <a:r>
              <a:rPr lang="en-US" u="sng" dirty="0"/>
              <a:t> </a:t>
            </a:r>
            <a:r>
              <a:rPr lang="en-US" u="sng" dirty="0" err="1"/>
              <a:t>samo</a:t>
            </a:r>
            <a:r>
              <a:rPr lang="en-US" u="sng" dirty="0"/>
              <a:t> </a:t>
            </a:r>
            <a:r>
              <a:rPr lang="en-US" u="sng" dirty="0" err="1"/>
              <a:t>jedan</a:t>
            </a:r>
            <a:r>
              <a:rPr lang="en-US" u="sng" dirty="0"/>
              <a:t> </a:t>
            </a:r>
            <a:r>
              <a:rPr lang="en-US" u="sng" dirty="0" err="1"/>
              <a:t>za</a:t>
            </a:r>
            <a:r>
              <a:rPr lang="en-US" u="sng" dirty="0"/>
              <a:t> </a:t>
            </a:r>
            <a:r>
              <a:rPr lang="en-US" u="sng" dirty="0" err="1"/>
              <a:t>pojedino</a:t>
            </a:r>
            <a:r>
              <a:rPr lang="en-US" u="sng" dirty="0"/>
              <a:t> </a:t>
            </a:r>
            <a:r>
              <a:rPr lang="en-US" u="sng" dirty="0" err="1"/>
              <a:t>područje</a:t>
            </a:r>
            <a:r>
              <a:rPr lang="en-US" u="sng" dirty="0"/>
              <a:t>. </a:t>
            </a:r>
            <a:r>
              <a:rPr lang="en-US" u="sng" dirty="0" err="1"/>
              <a:t>Glavne</a:t>
            </a:r>
            <a:r>
              <a:rPr lang="en-US" u="sng" dirty="0"/>
              <a:t> </a:t>
            </a:r>
            <a:r>
              <a:rPr lang="en-US" u="sng" dirty="0" err="1"/>
              <a:t>autore</a:t>
            </a:r>
            <a:r>
              <a:rPr lang="en-US" u="sng" dirty="0"/>
              <a:t> </a:t>
            </a:r>
            <a:r>
              <a:rPr lang="en-US" u="sng" dirty="0" err="1"/>
              <a:t>utvrđuje</a:t>
            </a:r>
            <a:r>
              <a:rPr lang="en-US" u="sng" dirty="0"/>
              <a:t> </a:t>
            </a:r>
            <a:r>
              <a:rPr lang="en-US" u="sng" dirty="0" err="1"/>
              <a:t>stručno</a:t>
            </a:r>
            <a:r>
              <a:rPr lang="en-US" u="sng" dirty="0"/>
              <a:t> </a:t>
            </a:r>
            <a:r>
              <a:rPr lang="en-US" u="sng" dirty="0" err="1"/>
              <a:t>povjerenstvo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temelju</a:t>
            </a:r>
            <a:r>
              <a:rPr lang="en-US" u="sng" dirty="0"/>
              <a:t> </a:t>
            </a:r>
            <a:r>
              <a:rPr lang="en-US" u="sng" dirty="0" err="1"/>
              <a:t>podnesaka</a:t>
            </a:r>
            <a:r>
              <a:rPr lang="en-US" u="sng" dirty="0"/>
              <a:t> </a:t>
            </a:r>
            <a:r>
              <a:rPr lang="en-US" u="sng" dirty="0" err="1"/>
              <a:t>pristupnika</a:t>
            </a:r>
            <a:r>
              <a:rPr lang="en-US" u="sng" dirty="0"/>
              <a:t>, a </a:t>
            </a:r>
            <a:r>
              <a:rPr lang="en-US" u="sng" dirty="0" err="1"/>
              <a:t>potvrđuje</a:t>
            </a:r>
            <a:r>
              <a:rPr lang="en-US" u="sng" dirty="0"/>
              <a:t> </a:t>
            </a:r>
            <a:r>
              <a:rPr lang="en-US" u="sng" dirty="0" err="1"/>
              <a:t>Matični</a:t>
            </a:r>
            <a:r>
              <a:rPr lang="en-US" u="sng" dirty="0"/>
              <a:t> </a:t>
            </a:r>
            <a:r>
              <a:rPr lang="en-US" u="sng" dirty="0" err="1"/>
              <a:t>odbor</a:t>
            </a:r>
            <a:r>
              <a:rPr lang="en-US" u="sng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04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05" y="1504488"/>
            <a:ext cx="2867991" cy="1508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6" y="3166382"/>
            <a:ext cx="7827648" cy="34630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7057" y="2694214"/>
            <a:ext cx="129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Članak 32.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67444" y="4449537"/>
            <a:ext cx="2310492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7444" y="5029200"/>
            <a:ext cx="2547256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245179" y="5592536"/>
            <a:ext cx="2702378" cy="8164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1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05" y="1504488"/>
            <a:ext cx="2867991" cy="15081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7057" y="2694214"/>
            <a:ext cx="129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Članak 32.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4" y="3404484"/>
            <a:ext cx="8020932" cy="26406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81743" y="5004708"/>
            <a:ext cx="530678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706336" y="5478237"/>
            <a:ext cx="3698421" cy="8164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22128" y="4403345"/>
            <a:ext cx="7421481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3738" y="3842427"/>
            <a:ext cx="55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79118" y="1239248"/>
            <a:ext cx="7546931" cy="373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B8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Tumačenje članka 32. stavak 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135"/>
            <a:ext cx="9144000" cy="2944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7999" y="4378500"/>
            <a:ext cx="211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MZO RH 11.11.2016.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964136" y="2702412"/>
            <a:ext cx="2106385" cy="8164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7929" y="2952782"/>
            <a:ext cx="6183065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" y="4973057"/>
            <a:ext cx="9079593" cy="1816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69579" y="6465768"/>
            <a:ext cx="211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MZO RH 17.02.2017.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32" y="1405244"/>
            <a:ext cx="7649936" cy="373709"/>
          </a:xfrm>
        </p:spPr>
        <p:txBody>
          <a:bodyPr/>
          <a:lstStyle/>
          <a:p>
            <a:r>
              <a:rPr lang="hr-HR" sz="3200" dirty="0" smtClean="0"/>
              <a:t>Kako steći autorstvo (objaviti članak)?</a:t>
            </a:r>
            <a:endParaRPr lang="hr-HR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5363" y="1943106"/>
            <a:ext cx="83160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</a:t>
            </a:r>
            <a:r>
              <a:rPr lang="hr-HR" dirty="0" smtClean="0"/>
              <a:t>  1. </a:t>
            </a:r>
            <a:r>
              <a:rPr lang="hr-HR" u="sng" dirty="0" smtClean="0"/>
              <a:t>ne žurite se pretjerano </a:t>
            </a:r>
            <a:r>
              <a:rPr lang="hr-HR" dirty="0" smtClean="0"/>
              <a:t>(mnogi šalju rukopis preuranjeno kako bi dobili na vremenu i očekuju od recenzenata upute kako će ga popraviti); ponovno čitanje i rasprava s kolegama su esencijalni, a na taj način se smanjuje i stupanj odbijanja, pa je i razočarenje manje, </a:t>
            </a:r>
          </a:p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2. dobro razmislite koji bi bio </a:t>
            </a:r>
            <a:r>
              <a:rPr lang="hr-HR" u="sng" dirty="0" smtClean="0"/>
              <a:t>najprikladniji časopis</a:t>
            </a:r>
            <a:r>
              <a:rPr lang="hr-HR" dirty="0" smtClean="0"/>
              <a:t> za objavljivanje s obzirom na temu i sadržaj rukopisa (</a:t>
            </a:r>
            <a:r>
              <a:rPr lang="hr-HR" dirty="0" err="1" smtClean="0"/>
              <a:t>Elsevierov</a:t>
            </a:r>
            <a:r>
              <a:rPr lang="hr-HR" dirty="0" smtClean="0"/>
              <a:t> </a:t>
            </a:r>
            <a:r>
              <a:rPr lang="hr-HR" dirty="0" err="1" smtClean="0"/>
              <a:t>Journal</a:t>
            </a:r>
            <a:r>
              <a:rPr lang="hr-HR" dirty="0" smtClean="0"/>
              <a:t> </a:t>
            </a:r>
            <a:r>
              <a:rPr lang="hr-HR" dirty="0" err="1" smtClean="0"/>
              <a:t>Finder</a:t>
            </a:r>
            <a:r>
              <a:rPr lang="hr-HR" dirty="0"/>
              <a:t> </a:t>
            </a:r>
            <a:r>
              <a:rPr lang="hr-HR" dirty="0">
                <a:hlinkClick r:id="rId2"/>
              </a:rPr>
              <a:t>http://journalfinder.elsevier.com</a:t>
            </a:r>
            <a:r>
              <a:rPr lang="hr-HR" dirty="0" smtClean="0">
                <a:hlinkClick r:id="rId2"/>
              </a:rPr>
              <a:t>/</a:t>
            </a:r>
            <a:r>
              <a:rPr lang="hr-HR" dirty="0" smtClean="0"/>
              <a:t>):</a:t>
            </a:r>
          </a:p>
          <a:p>
            <a:endParaRPr lang="hr-HR" dirty="0"/>
          </a:p>
          <a:p>
            <a:r>
              <a:rPr lang="hr-HR" dirty="0" smtClean="0"/>
              <a:t>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03" y="4033158"/>
            <a:ext cx="5620476" cy="27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32" y="1405244"/>
            <a:ext cx="7649936" cy="373709"/>
          </a:xfrm>
        </p:spPr>
        <p:txBody>
          <a:bodyPr/>
          <a:lstStyle/>
          <a:p>
            <a:r>
              <a:rPr lang="hr-HR" sz="3200" dirty="0" smtClean="0"/>
              <a:t>Kako steći autorstvo (objaviti članak)?</a:t>
            </a:r>
            <a:endParaRPr lang="hr-HR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5363" y="1943106"/>
            <a:ext cx="83160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</a:t>
            </a:r>
            <a:r>
              <a:rPr lang="hr-HR" dirty="0" smtClean="0"/>
              <a:t>  </a:t>
            </a:r>
            <a:r>
              <a:rPr lang="hr-HR" dirty="0"/>
              <a:t>3</a:t>
            </a:r>
            <a:r>
              <a:rPr lang="hr-HR" dirty="0" smtClean="0"/>
              <a:t>. dobro pročitajte </a:t>
            </a:r>
            <a:r>
              <a:rPr lang="hr-HR" u="sng" dirty="0" smtClean="0"/>
              <a:t>svrhu i djelokrug (</a:t>
            </a:r>
            <a:r>
              <a:rPr lang="hr-HR" i="1" u="sng" dirty="0" err="1" smtClean="0"/>
              <a:t>aims</a:t>
            </a:r>
            <a:r>
              <a:rPr lang="hr-HR" i="1" u="sng" dirty="0" smtClean="0"/>
              <a:t> </a:t>
            </a:r>
            <a:r>
              <a:rPr lang="hr-HR" i="1" u="sng" dirty="0" err="1" smtClean="0"/>
              <a:t>and</a:t>
            </a:r>
            <a:r>
              <a:rPr lang="hr-HR" i="1" u="sng" dirty="0" smtClean="0"/>
              <a:t> </a:t>
            </a:r>
            <a:r>
              <a:rPr lang="hr-HR" i="1" u="sng" dirty="0" err="1" smtClean="0"/>
              <a:t>scope</a:t>
            </a:r>
            <a:r>
              <a:rPr lang="hr-HR" u="sng" dirty="0" smtClean="0"/>
              <a:t>)</a:t>
            </a:r>
            <a:r>
              <a:rPr lang="hr-HR" dirty="0" smtClean="0"/>
              <a:t> ciljanog časopisa kojeg ćete odabrati za predaju rukopisa, kao i eventualne posebne zahtjeve časopisa. Kod većine časopisa, možete uredniku poslati </a:t>
            </a:r>
            <a:r>
              <a:rPr lang="hr-HR" dirty="0" err="1" smtClean="0"/>
              <a:t>mailom</a:t>
            </a:r>
            <a:r>
              <a:rPr lang="hr-HR" dirty="0" smtClean="0"/>
              <a:t> i </a:t>
            </a:r>
            <a:r>
              <a:rPr lang="hr-HR" i="1" u="sng" dirty="0" err="1" smtClean="0"/>
              <a:t>presubmission</a:t>
            </a:r>
            <a:r>
              <a:rPr lang="hr-HR" i="1" u="sng" dirty="0" smtClean="0"/>
              <a:t> </a:t>
            </a:r>
            <a:r>
              <a:rPr lang="hr-HR" i="1" u="sng" dirty="0" err="1" smtClean="0"/>
              <a:t>inquiry</a:t>
            </a:r>
            <a:r>
              <a:rPr lang="hr-HR" dirty="0" smtClean="0"/>
              <a:t>, kako bi unaprijed dobili povratnu informaciju je li dotični časopis zainteresiran za vaš doprinos (na taj način ćete dodatno uštedjeti na vremenu),</a:t>
            </a:r>
          </a:p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</a:t>
            </a:r>
            <a:r>
              <a:rPr lang="hr-HR" dirty="0"/>
              <a:t>4</a:t>
            </a:r>
            <a:r>
              <a:rPr lang="hr-HR" dirty="0" smtClean="0"/>
              <a:t>. gotov rukopis dajte profesionalnom lektoru ili tvrtki radi jezične dorade - sveukupno se 30-50% svih rukopisa odbije zbog slabo sročenog teksta (</a:t>
            </a:r>
            <a:r>
              <a:rPr lang="hr-HR" i="1" dirty="0" err="1" smtClean="0"/>
              <a:t>poor</a:t>
            </a:r>
            <a:r>
              <a:rPr lang="hr-HR" i="1" dirty="0" smtClean="0"/>
              <a:t> </a:t>
            </a:r>
            <a:r>
              <a:rPr lang="hr-HR" i="1" dirty="0" err="1" smtClean="0"/>
              <a:t>language</a:t>
            </a:r>
            <a:r>
              <a:rPr lang="hr-HR" dirty="0" smtClean="0"/>
              <a:t>),</a:t>
            </a:r>
          </a:p>
          <a:p>
            <a:endParaRPr lang="hr-HR" dirty="0"/>
          </a:p>
          <a:p>
            <a:r>
              <a:rPr lang="hr-HR" dirty="0" smtClean="0"/>
              <a:t>   5. Sročite dobro popratno pismo (</a:t>
            </a:r>
            <a:r>
              <a:rPr lang="hr-HR" i="1" dirty="0" err="1" smtClean="0"/>
              <a:t>cover</a:t>
            </a:r>
            <a:r>
              <a:rPr lang="hr-HR" i="1" dirty="0" smtClean="0"/>
              <a:t> </a:t>
            </a:r>
            <a:r>
              <a:rPr lang="hr-HR" i="1" dirty="0" err="1" smtClean="0"/>
              <a:t>letter</a:t>
            </a:r>
            <a:r>
              <a:rPr lang="hr-HR" dirty="0" smtClean="0"/>
              <a:t>), s kratkim osvrtom na to zašto mislite da je vaš uradak važan,</a:t>
            </a:r>
          </a:p>
          <a:p>
            <a:endParaRPr lang="hr-HR" dirty="0"/>
          </a:p>
          <a:p>
            <a:r>
              <a:rPr lang="hr-HR" dirty="0" smtClean="0"/>
              <a:t>   6. Još pažljivije pročitajte i odgovorite na pitanja i probleme koje su naveli recenzenti, ali</a:t>
            </a:r>
          </a:p>
          <a:p>
            <a:endParaRPr lang="hr-HR" dirty="0" smtClean="0"/>
          </a:p>
          <a:p>
            <a:r>
              <a:rPr lang="hr-HR" dirty="0" smtClean="0"/>
              <a:t>   7. Bez svađe i uvredljivih tonova (</a:t>
            </a:r>
            <a:r>
              <a:rPr lang="hr-HR" i="1" dirty="0" err="1" smtClean="0"/>
              <a:t>politely</a:t>
            </a:r>
            <a:r>
              <a:rPr lang="hr-HR" dirty="0" smtClean="0"/>
              <a:t>):</a:t>
            </a:r>
          </a:p>
          <a:p>
            <a:endParaRPr lang="hr-HR" dirty="0"/>
          </a:p>
          <a:p>
            <a:r>
              <a:rPr lang="hr-HR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558" y="1666492"/>
            <a:ext cx="6754884" cy="373709"/>
          </a:xfrm>
        </p:spPr>
        <p:txBody>
          <a:bodyPr/>
          <a:lstStyle/>
          <a:p>
            <a:r>
              <a:rPr lang="hr-HR" dirty="0" smtClean="0"/>
              <a:t>Kako tumačiti odluku urednika (</a:t>
            </a:r>
            <a:r>
              <a:rPr lang="hr-HR" i="1" dirty="0" err="1" smtClean="0"/>
              <a:t>decision</a:t>
            </a:r>
            <a:r>
              <a:rPr lang="hr-HR" i="1" dirty="0" smtClean="0"/>
              <a:t> </a:t>
            </a:r>
            <a:r>
              <a:rPr lang="hr-HR" i="1" dirty="0" err="1" smtClean="0"/>
              <a:t>letter</a:t>
            </a:r>
            <a:r>
              <a:rPr lang="hr-HR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2460" y="2650358"/>
            <a:ext cx="9144000" cy="3938215"/>
          </a:xfrm>
        </p:spPr>
        <p:txBody>
          <a:bodyPr>
            <a:normAutofit/>
          </a:bodyPr>
          <a:lstStyle/>
          <a:p>
            <a:r>
              <a:rPr lang="en-US" b="1" i="1" dirty="0"/>
              <a:t>The paper is not acceptable in its present </a:t>
            </a:r>
            <a:r>
              <a:rPr lang="en-US" b="1" i="1" dirty="0" smtClean="0"/>
              <a:t>form</a:t>
            </a:r>
            <a:endParaRPr lang="hr-HR" b="1" i="1" dirty="0" smtClean="0"/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hr-HR" i="1" dirty="0" smtClean="0"/>
              <a:t>u pravilu znači da će članak biti prihvaćen ako se učine potrebne izmjene u okviru zadanog roka (obično 2-3 mjeseca)</a:t>
            </a:r>
          </a:p>
          <a:p>
            <a:r>
              <a:rPr lang="en-US" b="1" i="1" dirty="0"/>
              <a:t>The paper did not get a high enough </a:t>
            </a:r>
            <a:r>
              <a:rPr lang="en-US" b="1" i="1" dirty="0" smtClean="0"/>
              <a:t>priority</a:t>
            </a:r>
            <a:endParaRPr lang="hr-HR" b="1" i="1" dirty="0" smtClean="0"/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hr-HR" i="1" dirty="0" smtClean="0"/>
              <a:t>u pravilu dolazi brzo i znači da članak neće biti objavljen</a:t>
            </a:r>
          </a:p>
          <a:p>
            <a:r>
              <a:rPr lang="en-US" b="1" i="1" dirty="0"/>
              <a:t>The study is interesting but too </a:t>
            </a:r>
            <a:r>
              <a:rPr lang="en-US" b="1" i="1" dirty="0" smtClean="0"/>
              <a:t>preliminary</a:t>
            </a:r>
            <a:endParaRPr lang="hr-HR" b="1" i="1" dirty="0" smtClean="0"/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hr-HR" i="1" dirty="0"/>
              <a:t>u</a:t>
            </a:r>
            <a:r>
              <a:rPr lang="hr-HR" i="1" dirty="0" smtClean="0"/>
              <a:t>rednik smatra da autori nemaju dovoljno podataka za donošenje (statistički utemeljenih) čvrstih zaključaka</a:t>
            </a:r>
          </a:p>
          <a:p>
            <a:r>
              <a:rPr lang="en-US" b="1" i="1" dirty="0"/>
              <a:t>The work is more appropriate for a </a:t>
            </a:r>
            <a:r>
              <a:rPr lang="en-US" b="1" i="1" dirty="0" smtClean="0"/>
              <a:t>specialized</a:t>
            </a:r>
            <a:r>
              <a:rPr lang="hr-HR" b="1" i="1" dirty="0" smtClean="0"/>
              <a:t> j</a:t>
            </a:r>
            <a:r>
              <a:rPr lang="en-US" b="1" i="1" dirty="0" err="1" smtClean="0"/>
              <a:t>ournal</a:t>
            </a:r>
            <a:endParaRPr lang="hr-HR" b="1" i="1" dirty="0" smtClean="0"/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hr-HR" i="1" dirty="0" smtClean="0"/>
              <a:t>znači da urednik neće željeti razmotriti čak ni popravljenu verziju rukopisa 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znače i kako se nositi s kritikama recenzenata?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6953" y="2650358"/>
            <a:ext cx="9144000" cy="3938215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The study is descriptive</a:t>
            </a:r>
            <a:endParaRPr lang="hr-HR" b="1" i="1" dirty="0" smtClean="0"/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hr-HR" i="1" dirty="0" smtClean="0"/>
              <a:t>u pravilu znači da recenzent misli da rukopis služi samo za objavljivanje hrpe skupljenih podataka, bez jasne hipoteze i ciljeva prema kojima je istraživanje trebalo biti napravljeno</a:t>
            </a:r>
          </a:p>
          <a:p>
            <a:r>
              <a:rPr lang="en-US" b="1" i="1" dirty="0"/>
              <a:t>The study is incremental</a:t>
            </a:r>
            <a:endParaRPr lang="hr-HR" b="1" i="1" dirty="0" smtClean="0"/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hr-HR" i="1" dirty="0" smtClean="0"/>
              <a:t>znači da nema previše novoga u odnosu na ono što je poznato (odnosno da je možda dodana samo jedna sitnica ili mala razlika u odnosu na prethodnu/prethodne publikacije</a:t>
            </a:r>
          </a:p>
          <a:p>
            <a:r>
              <a:rPr lang="en-US" b="1" i="1" dirty="0"/>
              <a:t>The manuscript lacks important controls</a:t>
            </a:r>
            <a:endParaRPr lang="hr-HR" b="1" i="1" dirty="0" smtClean="0"/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hr-HR" i="1" dirty="0" smtClean="0"/>
              <a:t>kontrole su izostavljene najčešće zbog uštede na prostoru (ali se moraju dokumentirati)</a:t>
            </a:r>
          </a:p>
          <a:p>
            <a:r>
              <a:rPr lang="en-US" b="1" i="1" dirty="0"/>
              <a:t>The data are not convincing</a:t>
            </a:r>
            <a:endParaRPr lang="hr-HR" b="1" i="1" dirty="0" smtClean="0"/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hr-HR" i="1" dirty="0" smtClean="0"/>
              <a:t>podatci nisu dovoljno uvjerljivi da bi recenzent vjerovao napisanim zaključcima (je li statistička obrada bila adekvatna? jesu li fotografije oštre?) 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odgovoriti na kritike recenzenata?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6953" y="2478914"/>
            <a:ext cx="9144000" cy="4379086"/>
          </a:xfrm>
        </p:spPr>
        <p:txBody>
          <a:bodyPr>
            <a:normAutofit fontScale="92500" lnSpcReduction="10000"/>
          </a:bodyPr>
          <a:lstStyle/>
          <a:p>
            <a:r>
              <a:rPr lang="hr-HR" b="1" i="1" dirty="0" smtClean="0"/>
              <a:t>Najprije provjeriti:</a:t>
            </a:r>
          </a:p>
          <a:p>
            <a:pPr indent="-342900">
              <a:spcBef>
                <a:spcPts val="600"/>
              </a:spcBef>
              <a:buFontTx/>
              <a:buChar char="-"/>
            </a:pPr>
            <a:r>
              <a:rPr lang="hr-HR" dirty="0" smtClean="0"/>
              <a:t>Odgovaraju li naslov i sažetak glavnim rezultatima koji se žele objaviti?</a:t>
            </a:r>
          </a:p>
          <a:p>
            <a:pPr indent="-342900">
              <a:spcBef>
                <a:spcPts val="600"/>
              </a:spcBef>
              <a:buFontTx/>
              <a:buChar char="-"/>
            </a:pPr>
            <a:r>
              <a:rPr lang="hr-HR" dirty="0" smtClean="0"/>
              <a:t>Je li precizno navedeno što navedeno istraživanje razlikuje od prethodnih i po čemu?</a:t>
            </a:r>
          </a:p>
          <a:p>
            <a:pPr indent="-342900">
              <a:spcBef>
                <a:spcPts val="600"/>
              </a:spcBef>
              <a:buFontTx/>
              <a:buChar char="-"/>
            </a:pPr>
            <a:r>
              <a:rPr lang="hr-HR" dirty="0" smtClean="0"/>
              <a:t>Jesu li detaljno opisane kontrole i navedeni nedostatci istraživanja?</a:t>
            </a:r>
          </a:p>
          <a:p>
            <a:pPr indent="-342900">
              <a:spcBef>
                <a:spcPts val="600"/>
              </a:spcBef>
              <a:buFontTx/>
              <a:buChar char="-"/>
            </a:pPr>
            <a:r>
              <a:rPr lang="hr-HR" dirty="0" smtClean="0"/>
              <a:t>Sadrži li istraživanje dovoljan broj opažanja/podataka za „</a:t>
            </a:r>
            <a:r>
              <a:rPr lang="hr-HR" i="1" dirty="0" err="1" smtClean="0"/>
              <a:t>least</a:t>
            </a:r>
            <a:r>
              <a:rPr lang="hr-HR" i="1" dirty="0" smtClean="0"/>
              <a:t> </a:t>
            </a:r>
            <a:r>
              <a:rPr lang="hr-HR" i="1" dirty="0" err="1" smtClean="0"/>
              <a:t>publishable</a:t>
            </a:r>
            <a:r>
              <a:rPr lang="hr-HR" i="1" dirty="0" smtClean="0"/>
              <a:t> </a:t>
            </a:r>
            <a:r>
              <a:rPr lang="hr-HR" i="1" dirty="0" err="1" smtClean="0"/>
              <a:t>unit</a:t>
            </a:r>
            <a:r>
              <a:rPr lang="hr-HR" b="1" dirty="0" smtClean="0"/>
              <a:t>”</a:t>
            </a:r>
            <a:r>
              <a:rPr lang="hr-HR" dirty="0" smtClean="0"/>
              <a:t> tj. da još uvijek odaje dojam cjelovitog i sveobuhvatnog istraživanja?</a:t>
            </a:r>
          </a:p>
          <a:p>
            <a:pPr indent="-342900">
              <a:spcBef>
                <a:spcPts val="600"/>
              </a:spcBef>
              <a:buFontTx/>
              <a:buChar char="-"/>
            </a:pPr>
            <a:r>
              <a:rPr lang="hr-HR" dirty="0" smtClean="0"/>
              <a:t>Jesu li dovoljno i pravilno citirana dosadašnja istraživanja u području?</a:t>
            </a:r>
          </a:p>
          <a:p>
            <a:pPr indent="-342900">
              <a:spcBef>
                <a:spcPts val="600"/>
              </a:spcBef>
              <a:buFontTx/>
              <a:buChar char="-"/>
            </a:pPr>
            <a:r>
              <a:rPr lang="hr-HR" dirty="0" smtClean="0"/>
              <a:t>Jesu li predloženi recenzenti adekvatni (po području i stručnosti)?</a:t>
            </a:r>
          </a:p>
          <a:p>
            <a:pPr indent="-342900">
              <a:spcBef>
                <a:spcPts val="600"/>
              </a:spcBef>
              <a:buFontTx/>
              <a:buChar char="-"/>
            </a:pPr>
            <a:r>
              <a:rPr lang="hr-HR" dirty="0" smtClean="0"/>
              <a:t>Jesu li u zaključcima precijenjeni dosezi dobivenih rezultata?</a:t>
            </a:r>
          </a:p>
          <a:p>
            <a:r>
              <a:rPr lang="hr-HR" b="1" i="1" dirty="0" smtClean="0"/>
              <a:t>Zatim dobro pročitati i razmisliti o primjedbama, te odlučiti: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r-HR" dirty="0" smtClean="0"/>
              <a:t>Isplati li se i dalje boriti za objavljivanje u navedenom časopisu? Ako da, onda slijedi </a:t>
            </a:r>
            <a:r>
              <a:rPr lang="hr-HR" dirty="0" err="1" smtClean="0"/>
              <a:t>korespodencija</a:t>
            </a:r>
            <a:r>
              <a:rPr lang="hr-HR" dirty="0" smtClean="0"/>
              <a:t> s urednikom i uvjeravanje recenzenata u ispravnost vlastitih podataka, rezultata i interpretacija…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440" y="3167771"/>
            <a:ext cx="7772400" cy="592531"/>
          </a:xfrm>
        </p:spPr>
        <p:txBody>
          <a:bodyPr/>
          <a:lstStyle/>
          <a:p>
            <a:r>
              <a:rPr lang="hr-HR" dirty="0" smtClean="0"/>
              <a:t>Hvala na pažnji.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69" y="2000250"/>
            <a:ext cx="212725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27" y="5588914"/>
            <a:ext cx="1170048" cy="101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413" y="5588915"/>
            <a:ext cx="983294" cy="10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245" y="5588915"/>
            <a:ext cx="1454237" cy="10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621071" y="5750875"/>
            <a:ext cx="24584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dirty="0" smtClean="0">
                <a:solidFill>
                  <a:schemeClr val="bg1"/>
                </a:solidFill>
                <a:latin typeface="+mj-lt"/>
              </a:rPr>
              <a:t>Projekt IP-2014-09-9730</a:t>
            </a:r>
          </a:p>
          <a:p>
            <a:r>
              <a:rPr lang="hr-HR" sz="1000" b="1" dirty="0" smtClean="0">
                <a:solidFill>
                  <a:schemeClr val="bg1"/>
                </a:solidFill>
                <a:latin typeface="+mj-lt"/>
              </a:rPr>
              <a:t>(2015-2019)</a:t>
            </a:r>
            <a:endParaRPr lang="hr-HR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4586605" y="6066757"/>
            <a:ext cx="20462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hr-HR" sz="1000" b="1" dirty="0" err="1">
                <a:solidFill>
                  <a:schemeClr val="bg1"/>
                </a:solidFill>
                <a:latin typeface="+mj-lt"/>
              </a:rPr>
              <a:t>Croatian</a:t>
            </a:r>
            <a:r>
              <a:rPr lang="hr-HR" sz="1000" b="1" dirty="0">
                <a:solidFill>
                  <a:schemeClr val="bg1"/>
                </a:solidFill>
                <a:latin typeface="+mj-lt"/>
              </a:rPr>
              <a:t> Science </a:t>
            </a:r>
            <a:r>
              <a:rPr lang="hr-HR" sz="1000" b="1" dirty="0" err="1">
                <a:solidFill>
                  <a:schemeClr val="bg1"/>
                </a:solidFill>
                <a:latin typeface="+mj-lt"/>
              </a:rPr>
              <a:t>Foundation</a:t>
            </a:r>
            <a:endParaRPr lang="hr-HR" sz="1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2" y="5588914"/>
            <a:ext cx="1007718" cy="101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18" y="1699148"/>
            <a:ext cx="8317282" cy="373709"/>
          </a:xfrm>
        </p:spPr>
        <p:txBody>
          <a:bodyPr/>
          <a:lstStyle/>
          <a:p>
            <a:r>
              <a:rPr lang="hr-HR" dirty="0" smtClean="0"/>
              <a:t>Definicija autorstva prema ICMJE   </a:t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            (</a:t>
            </a:r>
            <a:r>
              <a:rPr lang="hr-HR" i="1" dirty="0" err="1" smtClean="0"/>
              <a:t>authorship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6525344"/>
            <a:ext cx="6516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http://www.bmj.com/about-bmj/resources-authors/article-submission/authorship-contributorship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363" y="2530914"/>
            <a:ext cx="83160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	</a:t>
            </a:r>
            <a:r>
              <a:rPr lang="hr-HR" dirty="0" smtClean="0"/>
              <a:t>1. Značajan doprinos u planiranju/dizajniranju rada ili u prikupljanju, analizi i  </a:t>
            </a:r>
          </a:p>
          <a:p>
            <a:r>
              <a:rPr lang="hr-HR" dirty="0"/>
              <a:t> </a:t>
            </a:r>
            <a:r>
              <a:rPr lang="hr-HR" dirty="0" smtClean="0"/>
              <a:t>      interpretaciji podataka, </a:t>
            </a:r>
          </a:p>
          <a:p>
            <a:endParaRPr lang="hr-HR" dirty="0" smtClean="0"/>
          </a:p>
          <a:p>
            <a:r>
              <a:rPr lang="hr-HR" dirty="0" smtClean="0"/>
              <a:t>	2. Skiciranje uratka ili kritičko revidiranje koje je bilo sadržajne, a ne </a:t>
            </a:r>
          </a:p>
          <a:p>
            <a:r>
              <a:rPr lang="hr-HR" dirty="0"/>
              <a:t> </a:t>
            </a:r>
            <a:r>
              <a:rPr lang="hr-HR" dirty="0" smtClean="0"/>
              <a:t>      „kozmetičke” naravi (</a:t>
            </a:r>
            <a:r>
              <a:rPr lang="hr-HR" i="1" dirty="0" err="1" smtClean="0"/>
              <a:t>important</a:t>
            </a:r>
            <a:r>
              <a:rPr lang="hr-HR" i="1" dirty="0" smtClean="0"/>
              <a:t> </a:t>
            </a:r>
            <a:r>
              <a:rPr lang="hr-HR" i="1" dirty="0" err="1" smtClean="0"/>
              <a:t>intellectual</a:t>
            </a:r>
            <a:r>
              <a:rPr lang="hr-HR" i="1" dirty="0" smtClean="0"/>
              <a:t> </a:t>
            </a:r>
            <a:r>
              <a:rPr lang="hr-HR" i="1" dirty="0" err="1" smtClean="0"/>
              <a:t>content</a:t>
            </a:r>
            <a:r>
              <a:rPr lang="hr-HR" dirty="0" smtClean="0"/>
              <a:t>),</a:t>
            </a:r>
          </a:p>
          <a:p>
            <a:endParaRPr lang="hr-HR" dirty="0"/>
          </a:p>
          <a:p>
            <a:r>
              <a:rPr lang="hr-HR" dirty="0" smtClean="0"/>
              <a:t>	3. Odobrenju konačne verzije članka koji će biti objavljen, te</a:t>
            </a:r>
          </a:p>
          <a:p>
            <a:endParaRPr lang="hr-HR" dirty="0" smtClean="0"/>
          </a:p>
          <a:p>
            <a:r>
              <a:rPr lang="hr-HR" dirty="0"/>
              <a:t>	</a:t>
            </a:r>
            <a:r>
              <a:rPr lang="hr-HR" dirty="0" smtClean="0"/>
              <a:t>4. Suglasnost o odgovornosti za sve aspekte rada koje je određeni autor </a:t>
            </a:r>
          </a:p>
          <a:p>
            <a:r>
              <a:rPr lang="hr-HR" dirty="0"/>
              <a:t> </a:t>
            </a:r>
            <a:r>
              <a:rPr lang="hr-HR" dirty="0" smtClean="0"/>
              <a:t>      napravio, a tiču se točnosti i integriteta u smislu da su istraženi i riješeni na </a:t>
            </a:r>
          </a:p>
          <a:p>
            <a:r>
              <a:rPr lang="hr-HR" dirty="0"/>
              <a:t> </a:t>
            </a:r>
            <a:r>
              <a:rPr lang="hr-HR" dirty="0" smtClean="0"/>
              <a:t>      odgovarajući način.</a:t>
            </a:r>
          </a:p>
          <a:p>
            <a:endParaRPr lang="hr-HR" dirty="0"/>
          </a:p>
          <a:p>
            <a:r>
              <a:rPr lang="hr-HR" dirty="0" smtClean="0"/>
              <a:t>	(5.) Svaki bi autor trebao znati prepoznati koji su koautori odgovorni za koje </a:t>
            </a:r>
          </a:p>
          <a:p>
            <a:r>
              <a:rPr lang="hr-HR" dirty="0"/>
              <a:t> </a:t>
            </a:r>
            <a:r>
              <a:rPr lang="hr-HR" dirty="0" smtClean="0"/>
              <a:t>      dijelove rada, te imati puno povjerenje u njihov integritet i doprinos.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59" y="1829774"/>
            <a:ext cx="8317282" cy="373709"/>
          </a:xfrm>
        </p:spPr>
        <p:txBody>
          <a:bodyPr/>
          <a:lstStyle/>
          <a:p>
            <a:r>
              <a:rPr lang="hr-HR" sz="3600" dirty="0" smtClean="0"/>
              <a:t>Definicija sudjelovanja u istraživanju</a:t>
            </a:r>
            <a:br>
              <a:rPr lang="hr-HR" sz="3600" dirty="0" smtClean="0"/>
            </a:br>
            <a:r>
              <a:rPr lang="hr-HR" sz="3600" dirty="0" smtClean="0"/>
              <a:t>		(</a:t>
            </a:r>
            <a:r>
              <a:rPr lang="hr-HR" sz="3600" i="1" dirty="0" err="1" smtClean="0"/>
              <a:t>contributorship</a:t>
            </a:r>
            <a:r>
              <a:rPr lang="hr-HR" sz="3600" dirty="0" smtClean="0"/>
              <a:t>)</a:t>
            </a:r>
            <a:endParaRPr lang="hr-HR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6525344"/>
            <a:ext cx="6516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http://www.bmj.com/about-bmj/resources-authors/article-submission/authorship-contributorship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0714" y="2857492"/>
            <a:ext cx="7658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 npr. </a:t>
            </a:r>
            <a:r>
              <a:rPr lang="hr-HR" i="1" dirty="0" smtClean="0"/>
              <a:t>British </a:t>
            </a:r>
            <a:r>
              <a:rPr lang="hr-HR" i="1" dirty="0" err="1" smtClean="0"/>
              <a:t>Medical</a:t>
            </a:r>
            <a:r>
              <a:rPr lang="hr-HR" i="1" dirty="0" smtClean="0"/>
              <a:t> </a:t>
            </a:r>
            <a:r>
              <a:rPr lang="hr-HR" i="1" dirty="0" err="1" smtClean="0"/>
              <a:t>Journal</a:t>
            </a:r>
            <a:r>
              <a:rPr lang="hr-HR" dirty="0" smtClean="0"/>
              <a:t> se pored autora članka (koji se već navode u naslovu) na kraju članka se traži popis </a:t>
            </a:r>
            <a:r>
              <a:rPr lang="hr-HR" u="sng" dirty="0" smtClean="0"/>
              <a:t>svih osoba</a:t>
            </a:r>
            <a:r>
              <a:rPr lang="hr-HR" dirty="0" smtClean="0"/>
              <a:t> koje su na bilo koji način doprinijele istraživanju, uključujući i studente, volontere, bolesnike, donatore, itd., kao i jamaca (</a:t>
            </a:r>
            <a:r>
              <a:rPr lang="hr-HR" i="1" dirty="0" err="1" smtClean="0"/>
              <a:t>guarantors</a:t>
            </a:r>
            <a:r>
              <a:rPr lang="hr-HR" dirty="0" smtClean="0"/>
              <a:t>) koji jamče tj. preuzimaju odgovornost za objavljeni uradak i kasniji eventualni pristup podatcima (obično se traži najmanje 5 godina od dana objavljivanja).</a:t>
            </a:r>
          </a:p>
          <a:p>
            <a:endParaRPr lang="hr-HR" dirty="0" smtClean="0"/>
          </a:p>
          <a:p>
            <a:r>
              <a:rPr lang="hr-HR" dirty="0" smtClean="0"/>
              <a:t>Isprva su se jamci tražili samo za izvorne članke, a u novije vrijeme i za druge vrste uradaka.</a:t>
            </a:r>
          </a:p>
          <a:p>
            <a:endParaRPr lang="hr-HR" dirty="0"/>
          </a:p>
          <a:p>
            <a:r>
              <a:rPr lang="hr-HR" dirty="0" smtClean="0"/>
              <a:t>Također se traži da istraživači sami između sebe odrede tko je, što je, kako  i koliko doprinio uratku.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Izmjene u autorstvu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6525344"/>
            <a:ext cx="6516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http://www.bmj.com/about-bmj/resources-authors/article-submission/authorship-contributorship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9086" y="2702379"/>
            <a:ext cx="77234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Bilo koja promjena u popisu autora i/ili suradnika u istraživanju koja se pojavila nakon inicijalne predaje rukopisa mora biti odobrena od svih koautora.</a:t>
            </a:r>
          </a:p>
          <a:p>
            <a:endParaRPr lang="hr-HR" dirty="0"/>
          </a:p>
          <a:p>
            <a:r>
              <a:rPr lang="hr-HR" dirty="0" smtClean="0"/>
              <a:t>To se odnosi i na dodavanje i na brisanje, kao i na bilo koju promjenu redoslijeda koautora rukopisa, kao i na promjenu opisa doprinosa pojedinih koautora.</a:t>
            </a:r>
          </a:p>
          <a:p>
            <a:endParaRPr lang="hr-HR" dirty="0"/>
          </a:p>
          <a:p>
            <a:r>
              <a:rPr lang="hr-HR" dirty="0" smtClean="0"/>
              <a:t>Svaka navedena promjena također treba biti detaljno obrazložena uredniku časopisa u koji je predan rukopis.</a:t>
            </a:r>
          </a:p>
          <a:p>
            <a:endParaRPr lang="hr-HR" dirty="0"/>
          </a:p>
          <a:p>
            <a:r>
              <a:rPr lang="hr-HR" dirty="0" smtClean="0"/>
              <a:t>Urednik zadržava pravo kontaktirati sve koautore, a kako bi ustanovio je li se svi slažu s kasnije predloženim promjenama.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Skupina istraživača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6525344"/>
            <a:ext cx="6516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http://www.bmj.com/about-bmj/resources-authors/article-submission/authorship-contributorship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4157" y="2824832"/>
            <a:ext cx="76757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Skupno (grupno) autorstvo (konzorciji, povjerenstva, studijske grupe, itd.) uključuje veliki broj autora, gdje se urednik časopisa i recenzenti mogu s pravom pitati ispunjavaju li baš svi koautori ICMJE definiciju autorstva.</a:t>
            </a:r>
          </a:p>
          <a:p>
            <a:endParaRPr lang="hr-HR" dirty="0"/>
          </a:p>
          <a:p>
            <a:r>
              <a:rPr lang="hr-HR" dirty="0" smtClean="0"/>
              <a:t>Jedna od preporuka (</a:t>
            </a:r>
            <a:r>
              <a:rPr lang="hr-HR" i="1" dirty="0" smtClean="0"/>
              <a:t>British </a:t>
            </a:r>
            <a:r>
              <a:rPr lang="hr-HR" i="1" dirty="0" err="1" smtClean="0"/>
              <a:t>Medical</a:t>
            </a:r>
            <a:r>
              <a:rPr lang="hr-HR" i="1" dirty="0" smtClean="0"/>
              <a:t> </a:t>
            </a:r>
            <a:r>
              <a:rPr lang="hr-HR" i="1" dirty="0" err="1" smtClean="0"/>
              <a:t>Journal</a:t>
            </a:r>
            <a:r>
              <a:rPr lang="hr-HR" dirty="0" smtClean="0"/>
              <a:t>) jest da bi se takve osobe zapravo trebale smatrati suradnicima (</a:t>
            </a:r>
            <a:r>
              <a:rPr lang="hr-HR" i="1" dirty="0" err="1" smtClean="0"/>
              <a:t>collaborators</a:t>
            </a:r>
            <a:r>
              <a:rPr lang="hr-HR" dirty="0" smtClean="0"/>
              <a:t>) tj. onima koje su doprinijele nastanku uratka, ali ne i koautorima.</a:t>
            </a:r>
          </a:p>
          <a:p>
            <a:endParaRPr lang="hr-HR" dirty="0" smtClean="0"/>
          </a:p>
          <a:p>
            <a:r>
              <a:rPr lang="hr-HR" dirty="0" smtClean="0"/>
              <a:t>Stoga bi njihova imena trebalo navesti u </a:t>
            </a:r>
            <a:r>
              <a:rPr lang="hr-HR" i="1" dirty="0" err="1" smtClean="0"/>
              <a:t>Acknowledgments</a:t>
            </a:r>
            <a:r>
              <a:rPr lang="hr-HR" dirty="0" smtClean="0"/>
              <a:t> na kraju članka, a ne ih se po(t)</a:t>
            </a:r>
            <a:r>
              <a:rPr lang="hr-HR" dirty="0" err="1" smtClean="0"/>
              <a:t>pisivati</a:t>
            </a:r>
            <a:r>
              <a:rPr lang="hr-HR" dirty="0" smtClean="0"/>
              <a:t> kao koautore.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15" y="2069626"/>
            <a:ext cx="7190370" cy="38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63" y="1169759"/>
            <a:ext cx="6216513" cy="292054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9465" y="2368620"/>
            <a:ext cx="6779377" cy="373709"/>
          </a:xfrm>
        </p:spPr>
        <p:txBody>
          <a:bodyPr/>
          <a:lstStyle/>
          <a:p>
            <a:r>
              <a:rPr lang="hr-HR" sz="2400" dirty="0" smtClean="0"/>
              <a:t>Stari pravilnik</a:t>
            </a:r>
            <a:br>
              <a:rPr lang="hr-HR" sz="2400" dirty="0" smtClean="0"/>
            </a:br>
            <a:r>
              <a:rPr lang="hr-HR" sz="2400" dirty="0" smtClean="0"/>
              <a:t>iz 2013. godine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23" y="4008664"/>
            <a:ext cx="6098721" cy="296287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2385" y="4940618"/>
            <a:ext cx="4102548" cy="213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B8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400" dirty="0" smtClean="0"/>
              <a:t>Novi pravilnik</a:t>
            </a:r>
          </a:p>
          <a:p>
            <a:r>
              <a:rPr lang="hr-HR" sz="2400" dirty="0" smtClean="0"/>
              <a:t>2017. godina</a:t>
            </a:r>
            <a:endParaRPr lang="hr-H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14347" y="2906489"/>
            <a:ext cx="2294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narodne-novine.nn.hr/clanci/sluzbeni/2013_03_26_447.html</a:t>
            </a:r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6186" y="5339452"/>
            <a:ext cx="2212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narodne-novine.nn.hr/clanci/sluzbeni/2017_03_28_652.html</a:t>
            </a:r>
            <a:r>
              <a:rPr lang="hr-H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7" y="1420605"/>
            <a:ext cx="7190370" cy="38780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65" y="5143525"/>
            <a:ext cx="9013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Neke novosti u odnosu na stari pravilnik:</a:t>
            </a:r>
          </a:p>
          <a:p>
            <a:r>
              <a:rPr lang="hr-HR" dirty="0" smtClean="0"/>
              <a:t>- </a:t>
            </a:r>
            <a:r>
              <a:rPr lang="hr-HR" dirty="0"/>
              <a:t>Uvodi se </a:t>
            </a:r>
            <a:r>
              <a:rPr lang="hr-HR" dirty="0" smtClean="0"/>
              <a:t>zvanje </a:t>
            </a:r>
            <a:r>
              <a:rPr lang="hr-HR" dirty="0"/>
              <a:t>znanstvenog savjetnika u trajnom zvanju,</a:t>
            </a:r>
          </a:p>
          <a:p>
            <a:r>
              <a:rPr lang="hr-HR" dirty="0" smtClean="0"/>
              <a:t>- Uvodi </a:t>
            </a:r>
            <a:r>
              <a:rPr lang="hr-HR" dirty="0"/>
              <a:t>se </a:t>
            </a:r>
            <a:r>
              <a:rPr lang="hr-HR" dirty="0" smtClean="0"/>
              <a:t>obveza da </a:t>
            </a:r>
            <a:r>
              <a:rPr lang="hr-HR" dirty="0"/>
              <a:t>na barem 1/3 radova </a:t>
            </a:r>
            <a:r>
              <a:rPr lang="hr-HR" dirty="0" smtClean="0"/>
              <a:t>pristupnik mora biti </a:t>
            </a:r>
            <a:r>
              <a:rPr lang="hr-HR" u="sng" dirty="0"/>
              <a:t>glavni autor</a:t>
            </a:r>
            <a:r>
              <a:rPr lang="hr-HR" dirty="0"/>
              <a:t>,</a:t>
            </a:r>
          </a:p>
          <a:p>
            <a:r>
              <a:rPr lang="hr-HR" dirty="0" smtClean="0"/>
              <a:t>- Uvodi </a:t>
            </a:r>
            <a:r>
              <a:rPr lang="hr-HR" dirty="0"/>
              <a:t>se </a:t>
            </a:r>
            <a:r>
              <a:rPr lang="hr-HR" dirty="0" smtClean="0"/>
              <a:t>obveza objavljivanja </a:t>
            </a:r>
            <a:r>
              <a:rPr lang="hr-HR" dirty="0"/>
              <a:t>od posljednjeg izbora (</a:t>
            </a:r>
            <a:r>
              <a:rPr lang="hr-HR" dirty="0" smtClean="0"/>
              <a:t>3/5/4),</a:t>
            </a:r>
            <a:endParaRPr lang="hr-HR" dirty="0"/>
          </a:p>
          <a:p>
            <a:r>
              <a:rPr lang="hr-HR" dirty="0" smtClean="0"/>
              <a:t>- Kvalitativni kriteriji mogu djelomično zamijeniti kvantitativne (za 1/3)</a:t>
            </a:r>
          </a:p>
          <a:p>
            <a:r>
              <a:rPr lang="hr-HR" i="1" dirty="0" smtClean="0"/>
              <a:t>- </a:t>
            </a:r>
            <a:r>
              <a:rPr lang="hr-HR" i="1" dirty="0" err="1" smtClean="0"/>
              <a:t>Case</a:t>
            </a:r>
            <a:r>
              <a:rPr lang="hr-HR" i="1" dirty="0" smtClean="0"/>
              <a:t> </a:t>
            </a:r>
            <a:r>
              <a:rPr lang="hr-HR" i="1" dirty="0" err="1"/>
              <a:t>reports</a:t>
            </a:r>
            <a:r>
              <a:rPr lang="hr-HR" dirty="0"/>
              <a:t> </a:t>
            </a:r>
            <a:r>
              <a:rPr lang="hr-HR" dirty="0" smtClean="0"/>
              <a:t>se računaju samo </a:t>
            </a:r>
            <a:r>
              <a:rPr lang="hr-HR" dirty="0"/>
              <a:t>ako su u Q1 i Q2 </a:t>
            </a:r>
            <a:r>
              <a:rPr lang="hr-HR" dirty="0" smtClean="0"/>
              <a:t>časopisima</a:t>
            </a:r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7" y="1420605"/>
            <a:ext cx="7190370" cy="38780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65" y="5159853"/>
            <a:ext cx="90133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Neke nelogičnosti u novom pravilniku:</a:t>
            </a:r>
          </a:p>
          <a:p>
            <a:r>
              <a:rPr lang="hr-HR" sz="1400" dirty="0" smtClean="0"/>
              <a:t>- istovjetno je ako je članak objavljen u časopisu koji se indeksira u </a:t>
            </a:r>
            <a:r>
              <a:rPr lang="hr-HR" sz="1400" i="1" dirty="0" err="1" smtClean="0"/>
              <a:t>WoS</a:t>
            </a:r>
            <a:r>
              <a:rPr lang="hr-HR" sz="1400" dirty="0" smtClean="0"/>
              <a:t>-u (</a:t>
            </a:r>
            <a:r>
              <a:rPr lang="hr-HR" sz="1100" dirty="0" smtClean="0"/>
              <a:t>~</a:t>
            </a:r>
            <a:r>
              <a:rPr lang="hr-HR" sz="1400" dirty="0" smtClean="0"/>
              <a:t>12000 časopisa), </a:t>
            </a:r>
            <a:r>
              <a:rPr lang="hr-HR" sz="1400" i="1" dirty="0" err="1" smtClean="0"/>
              <a:t>Scopus</a:t>
            </a:r>
            <a:r>
              <a:rPr lang="hr-HR" sz="1400" dirty="0" smtClean="0"/>
              <a:t>-u (22256 časopisa) ili </a:t>
            </a:r>
            <a:r>
              <a:rPr lang="hr-HR" sz="1400" i="1" dirty="0" err="1" smtClean="0"/>
              <a:t>Medline</a:t>
            </a:r>
            <a:r>
              <a:rPr lang="hr-HR" sz="1400" dirty="0" smtClean="0"/>
              <a:t>-u (2010. je pokrivao </a:t>
            </a:r>
            <a:r>
              <a:rPr lang="hr-HR" sz="1100" dirty="0"/>
              <a:t>~</a:t>
            </a:r>
            <a:r>
              <a:rPr lang="hr-HR" sz="1400" dirty="0"/>
              <a:t>5500</a:t>
            </a:r>
            <a:r>
              <a:rPr lang="hr-HR" sz="1400" dirty="0" smtClean="0"/>
              <a:t>), uključujući i </a:t>
            </a:r>
            <a:r>
              <a:rPr lang="hr-HR" sz="1400" dirty="0" err="1" smtClean="0"/>
              <a:t>kvartile</a:t>
            </a:r>
            <a:r>
              <a:rPr lang="hr-HR" sz="1400" dirty="0" smtClean="0"/>
              <a:t> koje proizlaze iz navedenih međunarodnih multidisciplinarnih baza podataka</a:t>
            </a:r>
            <a:endParaRPr lang="hr-HR" sz="1400" dirty="0"/>
          </a:p>
          <a:p>
            <a:r>
              <a:rPr lang="hr-HR" sz="1400" dirty="0" smtClean="0"/>
              <a:t>- b</a:t>
            </a:r>
            <a:r>
              <a:rPr lang="en-US" sz="1400" dirty="0" err="1" smtClean="0"/>
              <a:t>roj</a:t>
            </a:r>
            <a:r>
              <a:rPr lang="en-US" sz="1400" dirty="0" smtClean="0"/>
              <a:t> </a:t>
            </a:r>
            <a:r>
              <a:rPr lang="en-US" sz="1400" dirty="0" err="1"/>
              <a:t>radova</a:t>
            </a:r>
            <a:r>
              <a:rPr lang="en-US" sz="1400" dirty="0"/>
              <a:t> </a:t>
            </a:r>
            <a:r>
              <a:rPr lang="en-US" sz="1400" dirty="0" err="1"/>
              <a:t>pristupnika</a:t>
            </a:r>
            <a:r>
              <a:rPr lang="en-US" sz="1400" dirty="0"/>
              <a:t> </a:t>
            </a:r>
            <a:r>
              <a:rPr lang="en-US" sz="1400" dirty="0" err="1"/>
              <a:t>objavljenih</a:t>
            </a:r>
            <a:r>
              <a:rPr lang="en-US" sz="1400" dirty="0"/>
              <a:t> u </a:t>
            </a:r>
            <a:r>
              <a:rPr lang="en-US" sz="1400" dirty="0" err="1"/>
              <a:t>istom</a:t>
            </a:r>
            <a:r>
              <a:rPr lang="en-US" sz="1400" dirty="0"/>
              <a:t> </a:t>
            </a:r>
            <a:r>
              <a:rPr lang="en-US" sz="1400" dirty="0" err="1"/>
              <a:t>časopisu</a:t>
            </a:r>
            <a:r>
              <a:rPr lang="en-US" sz="1400" dirty="0"/>
              <a:t> ne </a:t>
            </a:r>
            <a:r>
              <a:rPr lang="en-US" sz="1400" dirty="0" err="1"/>
              <a:t>može</a:t>
            </a:r>
            <a:r>
              <a:rPr lang="en-US" sz="1400" dirty="0"/>
              <a:t> </a:t>
            </a:r>
            <a:r>
              <a:rPr lang="en-US" sz="1400" dirty="0" err="1"/>
              <a:t>biti</a:t>
            </a:r>
            <a:r>
              <a:rPr lang="en-US" sz="1400" dirty="0"/>
              <a:t> </a:t>
            </a:r>
            <a:r>
              <a:rPr lang="en-US" sz="1400" dirty="0" err="1"/>
              <a:t>veći</a:t>
            </a:r>
            <a:r>
              <a:rPr lang="en-US" sz="1400" dirty="0"/>
              <a:t> od 50% </a:t>
            </a:r>
            <a:r>
              <a:rPr lang="en-US" sz="1400" dirty="0" err="1"/>
              <a:t>znanstvenih</a:t>
            </a:r>
            <a:r>
              <a:rPr lang="en-US" sz="1400" dirty="0"/>
              <a:t> </a:t>
            </a:r>
            <a:r>
              <a:rPr lang="en-US" sz="1400" dirty="0" err="1"/>
              <a:t>radova</a:t>
            </a:r>
            <a:r>
              <a:rPr lang="en-US" sz="1400" dirty="0"/>
              <a:t> </a:t>
            </a:r>
            <a:r>
              <a:rPr lang="en-US" sz="1400" dirty="0" err="1"/>
              <a:t>koji</a:t>
            </a:r>
            <a:r>
              <a:rPr lang="en-US" sz="1400" dirty="0"/>
              <a:t> se </a:t>
            </a:r>
            <a:r>
              <a:rPr lang="en-US" sz="1400" dirty="0" err="1"/>
              <a:t>traže</a:t>
            </a:r>
            <a:r>
              <a:rPr lang="en-US" sz="1400" dirty="0"/>
              <a:t> </a:t>
            </a:r>
            <a:r>
              <a:rPr lang="en-US" sz="1400" dirty="0" err="1"/>
              <a:t>za</a:t>
            </a:r>
            <a:r>
              <a:rPr lang="en-US" sz="1400" dirty="0"/>
              <a:t> </a:t>
            </a:r>
            <a:r>
              <a:rPr lang="en-US" sz="1400" dirty="0" err="1"/>
              <a:t>izbor</a:t>
            </a:r>
            <a:r>
              <a:rPr lang="en-US" sz="1400" dirty="0"/>
              <a:t> u </a:t>
            </a:r>
            <a:r>
              <a:rPr lang="en-US" sz="1400" dirty="0" err="1"/>
              <a:t>određeno</a:t>
            </a:r>
            <a:r>
              <a:rPr lang="en-US" sz="1400" dirty="0"/>
              <a:t> </a:t>
            </a:r>
            <a:r>
              <a:rPr lang="en-US" sz="1400" dirty="0" err="1"/>
              <a:t>znanstvena</a:t>
            </a:r>
            <a:r>
              <a:rPr lang="en-US" sz="1400" dirty="0"/>
              <a:t> </a:t>
            </a:r>
            <a:r>
              <a:rPr lang="en-US" sz="1400" dirty="0" err="1" smtClean="0"/>
              <a:t>zvanja</a:t>
            </a:r>
            <a:r>
              <a:rPr lang="hr-HR" sz="1400" dirty="0" smtClean="0"/>
              <a:t> (osim za </a:t>
            </a:r>
            <a:r>
              <a:rPr lang="en-US" sz="1400" dirty="0" smtClean="0"/>
              <a:t>Q1 </a:t>
            </a:r>
            <a:r>
              <a:rPr lang="en-US" sz="1400" dirty="0" err="1"/>
              <a:t>i</a:t>
            </a:r>
            <a:r>
              <a:rPr lang="en-US" sz="1400" dirty="0"/>
              <a:t> Q2</a:t>
            </a:r>
            <a:r>
              <a:rPr lang="en-US" sz="1400" dirty="0" smtClean="0"/>
              <a:t>)</a:t>
            </a:r>
            <a:endParaRPr lang="hr-HR" sz="1400" dirty="0" smtClean="0"/>
          </a:p>
          <a:p>
            <a:r>
              <a:rPr lang="hr-HR" sz="1400" dirty="0" smtClean="0"/>
              <a:t>- ona 1/3 radova na kojima pristupnik mora biti glavni autor ne moraju biti oni isti radovi koji su </a:t>
            </a:r>
            <a:r>
              <a:rPr lang="hr-HR" sz="1400" dirty="0" smtClean="0"/>
              <a:t>trebaju biti Q1/Q2 </a:t>
            </a:r>
            <a:r>
              <a:rPr lang="hr-HR" sz="1400" dirty="0" smtClean="0"/>
              <a:t>(?!)</a:t>
            </a:r>
            <a:endParaRPr lang="hr-HR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35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 100 pp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93220AD5-BC8C-4E7A-BBCD-A8E85082E01D}" vid="{5E96539C-2EAC-45DA-9E41-84F2E4671A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MF 100 ppt</Template>
  <TotalTime>419</TotalTime>
  <Words>1273</Words>
  <Application>Microsoft Office PowerPoint</Application>
  <PresentationFormat>On-screen Show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MF 100 ppt</vt:lpstr>
      <vt:lpstr>Goran Šimić, Zavod za neuroznanost Hrvatski institut za istraživanje mozga Medicinski fakultet Sveučilišta u Zagrebu</vt:lpstr>
      <vt:lpstr>Definicija autorstva prema ICMJE                   (authorship)</vt:lpstr>
      <vt:lpstr>Definicija sudjelovanja u istraživanju   (contributorship)</vt:lpstr>
      <vt:lpstr>Izmjene u autorstvu</vt:lpstr>
      <vt:lpstr>Skupina istraživača</vt:lpstr>
      <vt:lpstr>PowerPoint Presentation</vt:lpstr>
      <vt:lpstr>Stari pravilnik iz 2013. godine</vt:lpstr>
      <vt:lpstr>PowerPoint Presentation</vt:lpstr>
      <vt:lpstr>PowerPoint Presentation</vt:lpstr>
      <vt:lpstr>Problemi povezani s autorstvom u novom pravilniku</vt:lpstr>
      <vt:lpstr>PowerPoint Presentation</vt:lpstr>
      <vt:lpstr>PowerPoint Presentation</vt:lpstr>
      <vt:lpstr>PowerPoint Presentation</vt:lpstr>
      <vt:lpstr>Kako steći autorstvo (objaviti članak)?</vt:lpstr>
      <vt:lpstr>Kako steći autorstvo (objaviti članak)?</vt:lpstr>
      <vt:lpstr>Kako tumačiti odluku urednika (decision letter)</vt:lpstr>
      <vt:lpstr>Što znače i kako se nositi s kritikama recenzenata?</vt:lpstr>
      <vt:lpstr>Kako odgovoriti na kritike recenzenata?</vt:lpstr>
      <vt:lpstr>PowerPoint Presentation</vt:lpstr>
    </vt:vector>
  </TitlesOfParts>
  <Company>HIIM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 Simic</dc:creator>
  <cp:lastModifiedBy>Goran Simic</cp:lastModifiedBy>
  <cp:revision>36</cp:revision>
  <dcterms:created xsi:type="dcterms:W3CDTF">2017-05-28T14:21:31Z</dcterms:created>
  <dcterms:modified xsi:type="dcterms:W3CDTF">2017-06-05T05:36:55Z</dcterms:modified>
</cp:coreProperties>
</file>