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30248225" cy="39611300"/>
  <p:notesSz cx="6858000" cy="9144000"/>
  <p:defaultTextStyle>
    <a:defPPr>
      <a:defRPr lang="x-none"/>
    </a:defPPr>
    <a:lvl1pPr marL="0" algn="l" defTabSz="3180283" rtl="0" eaLnBrk="1" latinLnBrk="0" hangingPunct="1">
      <a:defRPr sz="6300" kern="1200">
        <a:solidFill>
          <a:schemeClr val="tx1"/>
        </a:solidFill>
        <a:latin typeface="+mn-lt"/>
        <a:ea typeface="+mn-ea"/>
        <a:cs typeface="+mn-cs"/>
      </a:defRPr>
    </a:lvl1pPr>
    <a:lvl2pPr marL="1590142" algn="l" defTabSz="3180283" rtl="0" eaLnBrk="1" latinLnBrk="0" hangingPunct="1">
      <a:defRPr sz="6300" kern="1200">
        <a:solidFill>
          <a:schemeClr val="tx1"/>
        </a:solidFill>
        <a:latin typeface="+mn-lt"/>
        <a:ea typeface="+mn-ea"/>
        <a:cs typeface="+mn-cs"/>
      </a:defRPr>
    </a:lvl2pPr>
    <a:lvl3pPr marL="3180283" algn="l" defTabSz="3180283" rtl="0" eaLnBrk="1" latinLnBrk="0" hangingPunct="1">
      <a:defRPr sz="6300" kern="1200">
        <a:solidFill>
          <a:schemeClr val="tx1"/>
        </a:solidFill>
        <a:latin typeface="+mn-lt"/>
        <a:ea typeface="+mn-ea"/>
        <a:cs typeface="+mn-cs"/>
      </a:defRPr>
    </a:lvl3pPr>
    <a:lvl4pPr marL="4770425" algn="l" defTabSz="3180283" rtl="0" eaLnBrk="1" latinLnBrk="0" hangingPunct="1">
      <a:defRPr sz="6300" kern="1200">
        <a:solidFill>
          <a:schemeClr val="tx1"/>
        </a:solidFill>
        <a:latin typeface="+mn-lt"/>
        <a:ea typeface="+mn-ea"/>
        <a:cs typeface="+mn-cs"/>
      </a:defRPr>
    </a:lvl4pPr>
    <a:lvl5pPr marL="6360566" algn="l" defTabSz="3180283" rtl="0" eaLnBrk="1" latinLnBrk="0" hangingPunct="1">
      <a:defRPr sz="6300" kern="1200">
        <a:solidFill>
          <a:schemeClr val="tx1"/>
        </a:solidFill>
        <a:latin typeface="+mn-lt"/>
        <a:ea typeface="+mn-ea"/>
        <a:cs typeface="+mn-cs"/>
      </a:defRPr>
    </a:lvl5pPr>
    <a:lvl6pPr marL="7950708" algn="l" defTabSz="3180283" rtl="0" eaLnBrk="1" latinLnBrk="0" hangingPunct="1">
      <a:defRPr sz="6300" kern="1200">
        <a:solidFill>
          <a:schemeClr val="tx1"/>
        </a:solidFill>
        <a:latin typeface="+mn-lt"/>
        <a:ea typeface="+mn-ea"/>
        <a:cs typeface="+mn-cs"/>
      </a:defRPr>
    </a:lvl6pPr>
    <a:lvl7pPr marL="9540850" algn="l" defTabSz="3180283" rtl="0" eaLnBrk="1" latinLnBrk="0" hangingPunct="1">
      <a:defRPr sz="6300" kern="1200">
        <a:solidFill>
          <a:schemeClr val="tx1"/>
        </a:solidFill>
        <a:latin typeface="+mn-lt"/>
        <a:ea typeface="+mn-ea"/>
        <a:cs typeface="+mn-cs"/>
      </a:defRPr>
    </a:lvl7pPr>
    <a:lvl8pPr marL="11130991" algn="l" defTabSz="3180283" rtl="0" eaLnBrk="1" latinLnBrk="0" hangingPunct="1">
      <a:defRPr sz="6300" kern="1200">
        <a:solidFill>
          <a:schemeClr val="tx1"/>
        </a:solidFill>
        <a:latin typeface="+mn-lt"/>
        <a:ea typeface="+mn-ea"/>
        <a:cs typeface="+mn-cs"/>
      </a:defRPr>
    </a:lvl8pPr>
    <a:lvl9pPr marL="12721133" algn="l" defTabSz="3180283" rtl="0" eaLnBrk="1" latinLnBrk="0" hangingPunct="1">
      <a:defRPr sz="6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477">
          <p15:clr>
            <a:srgbClr val="A4A3A4"/>
          </p15:clr>
        </p15:guide>
        <p15:guide id="2" pos="95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8704" autoAdjust="0"/>
  </p:normalViewPr>
  <p:slideViewPr>
    <p:cSldViewPr snapToGrid="0" snapToObjects="1">
      <p:cViewPr>
        <p:scale>
          <a:sx n="83" d="100"/>
          <a:sy n="83" d="100"/>
        </p:scale>
        <p:origin x="-6907" y="-16594"/>
      </p:cViewPr>
      <p:guideLst>
        <p:guide orient="horz" pos="12477"/>
        <p:guide pos="952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orisnik\Documents\poslovno-HIIM-from%20Jan%202016\revision-OA-100kDa%20Tau%20paper-220618\viability-Mirjana\MTT_30nM%20OA%208h-vMB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807196681060002"/>
          <c:y val="0.14597675470214799"/>
          <c:w val="0.67356396579459799"/>
          <c:h val="0.6787226985980500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shade val="95000"/>
                  <a:satMod val="10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tx1">
                    <a:shade val="95000"/>
                    <a:satMod val="10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CD99-4CDA-8AC1-159004CC683E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tx1">
                    <a:shade val="95000"/>
                    <a:satMod val="10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CD99-4CDA-8AC1-159004CC683E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Sheet1!$O$14:$O$15</c:f>
                <c:numCache>
                  <c:formatCode>General</c:formatCode>
                  <c:ptCount val="2"/>
                  <c:pt idx="0">
                    <c:v>7.9119345999077062</c:v>
                  </c:pt>
                  <c:pt idx="1">
                    <c:v>5.4960973752930826</c:v>
                  </c:pt>
                </c:numCache>
              </c:numRef>
            </c:plus>
            <c:minus>
              <c:numRef>
                <c:f>Sheet1!$O$14:$O$15</c:f>
                <c:numCache>
                  <c:formatCode>General</c:formatCode>
                  <c:ptCount val="2"/>
                  <c:pt idx="0">
                    <c:v>7.9119345999077062</c:v>
                  </c:pt>
                  <c:pt idx="1">
                    <c:v>5.4960973752930826</c:v>
                  </c:pt>
                </c:numCache>
              </c:numRef>
            </c:minus>
            <c:spPr>
              <a:ln w="19050"/>
            </c:spPr>
          </c:errBars>
          <c:cat>
            <c:strRef>
              <c:f>Sheet1!$M$14:$M$15</c:f>
              <c:strCache>
                <c:ptCount val="2"/>
                <c:pt idx="0">
                  <c:v>control</c:v>
                </c:pt>
                <c:pt idx="1">
                  <c:v>OA (30 nM, 8h)</c:v>
                </c:pt>
              </c:strCache>
            </c:strRef>
          </c:cat>
          <c:val>
            <c:numRef>
              <c:f>Sheet1!$N$14:$N$15</c:f>
              <c:numCache>
                <c:formatCode>General</c:formatCode>
                <c:ptCount val="2"/>
                <c:pt idx="0">
                  <c:v>100.0553097345133</c:v>
                </c:pt>
                <c:pt idx="1">
                  <c:v>106.52654867256641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D99-4CDA-8AC1-159004CC68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9"/>
        <c:overlap val="1"/>
        <c:axId val="2128591176"/>
        <c:axId val="2127742920"/>
      </c:barChart>
      <c:catAx>
        <c:axId val="21285911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2127742920"/>
        <c:crosses val="autoZero"/>
        <c:auto val="1"/>
        <c:lblAlgn val="ctr"/>
        <c:lblOffset val="100"/>
        <c:noMultiLvlLbl val="0"/>
      </c:catAx>
      <c:valAx>
        <c:axId val="2127742920"/>
        <c:scaling>
          <c:orientation val="minMax"/>
          <c:min val="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20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hr-HR" sz="2000">
                    <a:latin typeface="Arial" panose="020B0604020202020204" pitchFamily="34" charset="0"/>
                    <a:cs typeface="Arial" panose="020B0604020202020204" pitchFamily="34" charset="0"/>
                  </a:rPr>
                  <a:t>viability (%)</a:t>
                </a:r>
              </a:p>
            </c:rich>
          </c:tx>
          <c:layout>
            <c:manualLayout>
              <c:xMode val="edge"/>
              <c:yMode val="edge"/>
              <c:x val="2.64407291926155E-2"/>
              <c:y val="0.2075295730779349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21285911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1029" y="6482686"/>
            <a:ext cx="22686169" cy="13790600"/>
          </a:xfrm>
        </p:spPr>
        <p:txBody>
          <a:bodyPr anchor="b"/>
          <a:lstStyle>
            <a:lvl1pPr algn="ctr">
              <a:defRPr sz="209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1029" y="20805105"/>
            <a:ext cx="22686169" cy="9563558"/>
          </a:xfrm>
        </p:spPr>
        <p:txBody>
          <a:bodyPr/>
          <a:lstStyle>
            <a:lvl1pPr marL="0" indent="0" algn="ctr">
              <a:buNone/>
              <a:defRPr sz="8300"/>
            </a:lvl1pPr>
            <a:lvl2pPr marL="1590142" indent="0" algn="ctr">
              <a:buNone/>
              <a:defRPr sz="7000"/>
            </a:lvl2pPr>
            <a:lvl3pPr marL="3180283" indent="0" algn="ctr">
              <a:buNone/>
              <a:defRPr sz="6300"/>
            </a:lvl3pPr>
            <a:lvl4pPr marL="4770425" indent="0" algn="ctr">
              <a:buNone/>
              <a:defRPr sz="5600"/>
            </a:lvl4pPr>
            <a:lvl5pPr marL="6360566" indent="0" algn="ctr">
              <a:buNone/>
              <a:defRPr sz="5600"/>
            </a:lvl5pPr>
            <a:lvl6pPr marL="7950708" indent="0" algn="ctr">
              <a:buNone/>
              <a:defRPr sz="5600"/>
            </a:lvl6pPr>
            <a:lvl7pPr marL="9540850" indent="0" algn="ctr">
              <a:buNone/>
              <a:defRPr sz="5600"/>
            </a:lvl7pPr>
            <a:lvl8pPr marL="11130991" indent="0" algn="ctr">
              <a:buNone/>
              <a:defRPr sz="5600"/>
            </a:lvl8pPr>
            <a:lvl9pPr marL="12721133" indent="0" algn="ctr">
              <a:buNone/>
              <a:defRPr sz="5600"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3D6A3-37B3-4FD1-A5B8-5EAF1AF6C7D4}" type="datetimeFigureOut">
              <a:rPr lang="hr-HR" smtClean="0"/>
              <a:t>8.10.2018.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B658-B880-4043-816A-483D8AC3BC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1239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3D6A3-37B3-4FD1-A5B8-5EAF1AF6C7D4}" type="datetimeFigureOut">
              <a:rPr lang="hr-HR" smtClean="0"/>
              <a:t>8.10.2018.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B658-B880-4043-816A-483D8AC3BC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12354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46386" y="2108935"/>
            <a:ext cx="6522274" cy="3356874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79565" y="2108935"/>
            <a:ext cx="19188718" cy="3356874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3D6A3-37B3-4FD1-A5B8-5EAF1AF6C7D4}" type="datetimeFigureOut">
              <a:rPr lang="hr-HR" smtClean="0"/>
              <a:t>8.10.2018.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B658-B880-4043-816A-483D8AC3BC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9787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3D6A3-37B3-4FD1-A5B8-5EAF1AF6C7D4}" type="datetimeFigureOut">
              <a:rPr lang="hr-HR" smtClean="0"/>
              <a:t>8.10.2018.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B658-B880-4043-816A-483D8AC3BC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59950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811" y="9875323"/>
            <a:ext cx="26089094" cy="16477198"/>
          </a:xfrm>
        </p:spPr>
        <p:txBody>
          <a:bodyPr anchor="b"/>
          <a:lstStyle>
            <a:lvl1pPr>
              <a:defRPr sz="209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3811" y="26508402"/>
            <a:ext cx="26089094" cy="8664969"/>
          </a:xfrm>
        </p:spPr>
        <p:txBody>
          <a:bodyPr/>
          <a:lstStyle>
            <a:lvl1pPr marL="0" indent="0">
              <a:buNone/>
              <a:defRPr sz="8300">
                <a:solidFill>
                  <a:schemeClr val="tx1">
                    <a:tint val="75000"/>
                  </a:schemeClr>
                </a:solidFill>
              </a:defRPr>
            </a:lvl1pPr>
            <a:lvl2pPr marL="1590142" indent="0">
              <a:buNone/>
              <a:defRPr sz="7000">
                <a:solidFill>
                  <a:schemeClr val="tx1">
                    <a:tint val="75000"/>
                  </a:schemeClr>
                </a:solidFill>
              </a:defRPr>
            </a:lvl2pPr>
            <a:lvl3pPr marL="3180283" indent="0">
              <a:buNone/>
              <a:defRPr sz="6300">
                <a:solidFill>
                  <a:schemeClr val="tx1">
                    <a:tint val="75000"/>
                  </a:schemeClr>
                </a:solidFill>
              </a:defRPr>
            </a:lvl3pPr>
            <a:lvl4pPr marL="4770425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4pPr>
            <a:lvl5pPr marL="6360566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5pPr>
            <a:lvl6pPr marL="7950708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6pPr>
            <a:lvl7pPr marL="9540850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7pPr>
            <a:lvl8pPr marL="11130991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8pPr>
            <a:lvl9pPr marL="12721133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3D6A3-37B3-4FD1-A5B8-5EAF1AF6C7D4}" type="datetimeFigureOut">
              <a:rPr lang="hr-HR" smtClean="0"/>
              <a:t>8.10.2018.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B658-B880-4043-816A-483D8AC3BC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63438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79565" y="10544675"/>
            <a:ext cx="12855496" cy="251330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13164" y="10544675"/>
            <a:ext cx="12855496" cy="251330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3D6A3-37B3-4FD1-A5B8-5EAF1AF6C7D4}" type="datetimeFigureOut">
              <a:rPr lang="hr-HR" smtClean="0"/>
              <a:t>8.10.2018.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B658-B880-4043-816A-483D8AC3BC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331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3505" y="2108939"/>
            <a:ext cx="26089094" cy="76563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3506" y="9710273"/>
            <a:ext cx="12796416" cy="4758854"/>
          </a:xfrm>
        </p:spPr>
        <p:txBody>
          <a:bodyPr anchor="b"/>
          <a:lstStyle>
            <a:lvl1pPr marL="0" indent="0">
              <a:buNone/>
              <a:defRPr sz="8300" b="1"/>
            </a:lvl1pPr>
            <a:lvl2pPr marL="1590142" indent="0">
              <a:buNone/>
              <a:defRPr sz="7000" b="1"/>
            </a:lvl2pPr>
            <a:lvl3pPr marL="3180283" indent="0">
              <a:buNone/>
              <a:defRPr sz="6300" b="1"/>
            </a:lvl3pPr>
            <a:lvl4pPr marL="4770425" indent="0">
              <a:buNone/>
              <a:defRPr sz="5600" b="1"/>
            </a:lvl4pPr>
            <a:lvl5pPr marL="6360566" indent="0">
              <a:buNone/>
              <a:defRPr sz="5600" b="1"/>
            </a:lvl5pPr>
            <a:lvl6pPr marL="7950708" indent="0">
              <a:buNone/>
              <a:defRPr sz="5600" b="1"/>
            </a:lvl6pPr>
            <a:lvl7pPr marL="9540850" indent="0">
              <a:buNone/>
              <a:defRPr sz="5600" b="1"/>
            </a:lvl7pPr>
            <a:lvl8pPr marL="11130991" indent="0">
              <a:buNone/>
              <a:defRPr sz="5600" b="1"/>
            </a:lvl8pPr>
            <a:lvl9pPr marL="12721133" indent="0">
              <a:buNone/>
              <a:defRPr sz="5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3506" y="14469128"/>
            <a:ext cx="12796416" cy="212819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13165" y="9710273"/>
            <a:ext cx="12859435" cy="4758854"/>
          </a:xfrm>
        </p:spPr>
        <p:txBody>
          <a:bodyPr anchor="b"/>
          <a:lstStyle>
            <a:lvl1pPr marL="0" indent="0">
              <a:buNone/>
              <a:defRPr sz="8300" b="1"/>
            </a:lvl1pPr>
            <a:lvl2pPr marL="1590142" indent="0">
              <a:buNone/>
              <a:defRPr sz="7000" b="1"/>
            </a:lvl2pPr>
            <a:lvl3pPr marL="3180283" indent="0">
              <a:buNone/>
              <a:defRPr sz="6300" b="1"/>
            </a:lvl3pPr>
            <a:lvl4pPr marL="4770425" indent="0">
              <a:buNone/>
              <a:defRPr sz="5600" b="1"/>
            </a:lvl4pPr>
            <a:lvl5pPr marL="6360566" indent="0">
              <a:buNone/>
              <a:defRPr sz="5600" b="1"/>
            </a:lvl5pPr>
            <a:lvl6pPr marL="7950708" indent="0">
              <a:buNone/>
              <a:defRPr sz="5600" b="1"/>
            </a:lvl6pPr>
            <a:lvl7pPr marL="9540850" indent="0">
              <a:buNone/>
              <a:defRPr sz="5600" b="1"/>
            </a:lvl7pPr>
            <a:lvl8pPr marL="11130991" indent="0">
              <a:buNone/>
              <a:defRPr sz="5600" b="1"/>
            </a:lvl8pPr>
            <a:lvl9pPr marL="12721133" indent="0">
              <a:buNone/>
              <a:defRPr sz="5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13165" y="14469128"/>
            <a:ext cx="12859435" cy="212819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3D6A3-37B3-4FD1-A5B8-5EAF1AF6C7D4}" type="datetimeFigureOut">
              <a:rPr lang="hr-HR" smtClean="0"/>
              <a:t>8.10.2018.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B658-B880-4043-816A-483D8AC3BC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6531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3D6A3-37B3-4FD1-A5B8-5EAF1AF6C7D4}" type="datetimeFigureOut">
              <a:rPr lang="hr-HR" smtClean="0"/>
              <a:t>8.10.2018.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B658-B880-4043-816A-483D8AC3BC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104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3D6A3-37B3-4FD1-A5B8-5EAF1AF6C7D4}" type="datetimeFigureOut">
              <a:rPr lang="hr-HR" smtClean="0"/>
              <a:t>8.10.2018.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B658-B880-4043-816A-483D8AC3BC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973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3508" y="2640755"/>
            <a:ext cx="9755839" cy="9242636"/>
          </a:xfrm>
        </p:spPr>
        <p:txBody>
          <a:bodyPr anchor="b"/>
          <a:lstStyle>
            <a:lvl1pPr>
              <a:defRPr sz="111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59435" y="5703297"/>
            <a:ext cx="15313164" cy="28149697"/>
          </a:xfrm>
        </p:spPr>
        <p:txBody>
          <a:bodyPr/>
          <a:lstStyle>
            <a:lvl1pPr>
              <a:defRPr sz="11100"/>
            </a:lvl1pPr>
            <a:lvl2pPr>
              <a:defRPr sz="9700"/>
            </a:lvl2pPr>
            <a:lvl3pPr>
              <a:defRPr sz="8300"/>
            </a:lvl3pPr>
            <a:lvl4pPr>
              <a:defRPr sz="7000"/>
            </a:lvl4pPr>
            <a:lvl5pPr>
              <a:defRPr sz="7000"/>
            </a:lvl5pPr>
            <a:lvl6pPr>
              <a:defRPr sz="7000"/>
            </a:lvl6pPr>
            <a:lvl7pPr>
              <a:defRPr sz="7000"/>
            </a:lvl7pPr>
            <a:lvl8pPr>
              <a:defRPr sz="7000"/>
            </a:lvl8pPr>
            <a:lvl9pPr>
              <a:defRPr sz="7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3508" y="11883390"/>
            <a:ext cx="9755839" cy="22015450"/>
          </a:xfrm>
        </p:spPr>
        <p:txBody>
          <a:bodyPr/>
          <a:lstStyle>
            <a:lvl1pPr marL="0" indent="0">
              <a:buNone/>
              <a:defRPr sz="5600"/>
            </a:lvl1pPr>
            <a:lvl2pPr marL="1590142" indent="0">
              <a:buNone/>
              <a:defRPr sz="4900"/>
            </a:lvl2pPr>
            <a:lvl3pPr marL="3180283" indent="0">
              <a:buNone/>
              <a:defRPr sz="4200"/>
            </a:lvl3pPr>
            <a:lvl4pPr marL="4770425" indent="0">
              <a:buNone/>
              <a:defRPr sz="3500"/>
            </a:lvl4pPr>
            <a:lvl5pPr marL="6360566" indent="0">
              <a:buNone/>
              <a:defRPr sz="3500"/>
            </a:lvl5pPr>
            <a:lvl6pPr marL="7950708" indent="0">
              <a:buNone/>
              <a:defRPr sz="3500"/>
            </a:lvl6pPr>
            <a:lvl7pPr marL="9540850" indent="0">
              <a:buNone/>
              <a:defRPr sz="3500"/>
            </a:lvl7pPr>
            <a:lvl8pPr marL="11130991" indent="0">
              <a:buNone/>
              <a:defRPr sz="3500"/>
            </a:lvl8pPr>
            <a:lvl9pPr marL="12721133" indent="0">
              <a:buNone/>
              <a:defRPr sz="3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3D6A3-37B3-4FD1-A5B8-5EAF1AF6C7D4}" type="datetimeFigureOut">
              <a:rPr lang="hr-HR" smtClean="0"/>
              <a:t>8.10.2018.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B658-B880-4043-816A-483D8AC3BC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50438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3508" y="2640755"/>
            <a:ext cx="9755839" cy="9242636"/>
          </a:xfrm>
        </p:spPr>
        <p:txBody>
          <a:bodyPr anchor="b"/>
          <a:lstStyle>
            <a:lvl1pPr>
              <a:defRPr sz="111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859435" y="5703297"/>
            <a:ext cx="15313164" cy="28149697"/>
          </a:xfrm>
        </p:spPr>
        <p:txBody>
          <a:bodyPr/>
          <a:lstStyle>
            <a:lvl1pPr marL="0" indent="0">
              <a:buNone/>
              <a:defRPr sz="11100"/>
            </a:lvl1pPr>
            <a:lvl2pPr marL="1590142" indent="0">
              <a:buNone/>
              <a:defRPr sz="9700"/>
            </a:lvl2pPr>
            <a:lvl3pPr marL="3180283" indent="0">
              <a:buNone/>
              <a:defRPr sz="8300"/>
            </a:lvl3pPr>
            <a:lvl4pPr marL="4770425" indent="0">
              <a:buNone/>
              <a:defRPr sz="7000"/>
            </a:lvl4pPr>
            <a:lvl5pPr marL="6360566" indent="0">
              <a:buNone/>
              <a:defRPr sz="7000"/>
            </a:lvl5pPr>
            <a:lvl6pPr marL="7950708" indent="0">
              <a:buNone/>
              <a:defRPr sz="7000"/>
            </a:lvl6pPr>
            <a:lvl7pPr marL="9540850" indent="0">
              <a:buNone/>
              <a:defRPr sz="7000"/>
            </a:lvl7pPr>
            <a:lvl8pPr marL="11130991" indent="0">
              <a:buNone/>
              <a:defRPr sz="7000"/>
            </a:lvl8pPr>
            <a:lvl9pPr marL="12721133" indent="0">
              <a:buNone/>
              <a:defRPr sz="7000"/>
            </a:lvl9pPr>
          </a:lstStyle>
          <a:p>
            <a:r>
              <a:rPr lang="en-US" smtClean="0"/>
              <a:t>Drag picture to placeholder or click icon to add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3508" y="11883390"/>
            <a:ext cx="9755839" cy="22015450"/>
          </a:xfrm>
        </p:spPr>
        <p:txBody>
          <a:bodyPr/>
          <a:lstStyle>
            <a:lvl1pPr marL="0" indent="0">
              <a:buNone/>
              <a:defRPr sz="5600"/>
            </a:lvl1pPr>
            <a:lvl2pPr marL="1590142" indent="0">
              <a:buNone/>
              <a:defRPr sz="4900"/>
            </a:lvl2pPr>
            <a:lvl3pPr marL="3180283" indent="0">
              <a:buNone/>
              <a:defRPr sz="4200"/>
            </a:lvl3pPr>
            <a:lvl4pPr marL="4770425" indent="0">
              <a:buNone/>
              <a:defRPr sz="3500"/>
            </a:lvl4pPr>
            <a:lvl5pPr marL="6360566" indent="0">
              <a:buNone/>
              <a:defRPr sz="3500"/>
            </a:lvl5pPr>
            <a:lvl6pPr marL="7950708" indent="0">
              <a:buNone/>
              <a:defRPr sz="3500"/>
            </a:lvl6pPr>
            <a:lvl7pPr marL="9540850" indent="0">
              <a:buNone/>
              <a:defRPr sz="3500"/>
            </a:lvl7pPr>
            <a:lvl8pPr marL="11130991" indent="0">
              <a:buNone/>
              <a:defRPr sz="3500"/>
            </a:lvl8pPr>
            <a:lvl9pPr marL="12721133" indent="0">
              <a:buNone/>
              <a:defRPr sz="3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3D6A3-37B3-4FD1-A5B8-5EAF1AF6C7D4}" type="datetimeFigureOut">
              <a:rPr lang="hr-HR" smtClean="0"/>
              <a:t>8.10.2018.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3B658-B880-4043-816A-483D8AC3BC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9473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9566" y="2108939"/>
            <a:ext cx="26089094" cy="7656353"/>
          </a:xfrm>
          <a:prstGeom prst="rect">
            <a:avLst/>
          </a:prstGeom>
        </p:spPr>
        <p:txBody>
          <a:bodyPr vert="horz" lIns="318028" tIns="159014" rIns="318028" bIns="1590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9566" y="10544675"/>
            <a:ext cx="26089094" cy="25133006"/>
          </a:xfrm>
          <a:prstGeom prst="rect">
            <a:avLst/>
          </a:prstGeom>
        </p:spPr>
        <p:txBody>
          <a:bodyPr vert="horz" lIns="318028" tIns="159014" rIns="318028" bIns="159014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79566" y="36713810"/>
            <a:ext cx="6805851" cy="2108935"/>
          </a:xfrm>
          <a:prstGeom prst="rect">
            <a:avLst/>
          </a:prstGeom>
        </p:spPr>
        <p:txBody>
          <a:bodyPr vert="horz" lIns="318028" tIns="159014" rIns="318028" bIns="159014" rtlCol="0" anchor="ctr"/>
          <a:lstStyle>
            <a:lvl1pPr algn="l">
              <a:defRPr sz="4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3D6A3-37B3-4FD1-A5B8-5EAF1AF6C7D4}" type="datetimeFigureOut">
              <a:rPr lang="hr-HR" smtClean="0"/>
              <a:t>8.10.2018.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19725" y="36713810"/>
            <a:ext cx="10208776" cy="2108935"/>
          </a:xfrm>
          <a:prstGeom prst="rect">
            <a:avLst/>
          </a:prstGeom>
        </p:spPr>
        <p:txBody>
          <a:bodyPr vert="horz" lIns="318028" tIns="159014" rIns="318028" bIns="159014" rtlCol="0" anchor="ctr"/>
          <a:lstStyle>
            <a:lvl1pPr algn="ctr">
              <a:defRPr sz="4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62810" y="36713810"/>
            <a:ext cx="6805851" cy="2108935"/>
          </a:xfrm>
          <a:prstGeom prst="rect">
            <a:avLst/>
          </a:prstGeom>
        </p:spPr>
        <p:txBody>
          <a:bodyPr vert="horz" lIns="318028" tIns="159014" rIns="318028" bIns="159014" rtlCol="0" anchor="ctr"/>
          <a:lstStyle>
            <a:lvl1pPr algn="r">
              <a:defRPr sz="4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3B658-B880-4043-816A-483D8AC3BC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69998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3180283" rtl="0" eaLnBrk="1" latinLnBrk="0" hangingPunct="1">
        <a:lnSpc>
          <a:spcPct val="90000"/>
        </a:lnSpc>
        <a:spcBef>
          <a:spcPct val="0"/>
        </a:spcBef>
        <a:buNone/>
        <a:defRPr sz="1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95071" indent="-795071" algn="l" defTabSz="3180283" rtl="0" eaLnBrk="1" latinLnBrk="0" hangingPunct="1">
        <a:lnSpc>
          <a:spcPct val="90000"/>
        </a:lnSpc>
        <a:spcBef>
          <a:spcPts val="3478"/>
        </a:spcBef>
        <a:buFont typeface="Arial" panose="020B0604020202020204" pitchFamily="34" charset="0"/>
        <a:buChar char="•"/>
        <a:defRPr sz="9700" kern="1200">
          <a:solidFill>
            <a:schemeClr val="tx1"/>
          </a:solidFill>
          <a:latin typeface="+mn-lt"/>
          <a:ea typeface="+mn-ea"/>
          <a:cs typeface="+mn-cs"/>
        </a:defRPr>
      </a:lvl1pPr>
      <a:lvl2pPr marL="2385212" indent="-795071" algn="l" defTabSz="3180283" rtl="0" eaLnBrk="1" latinLnBrk="0" hangingPunct="1">
        <a:lnSpc>
          <a:spcPct val="90000"/>
        </a:lnSpc>
        <a:spcBef>
          <a:spcPts val="1739"/>
        </a:spcBef>
        <a:buFont typeface="Arial" panose="020B0604020202020204" pitchFamily="34" charset="0"/>
        <a:buChar char="•"/>
        <a:defRPr sz="8300" kern="1200">
          <a:solidFill>
            <a:schemeClr val="tx1"/>
          </a:solidFill>
          <a:latin typeface="+mn-lt"/>
          <a:ea typeface="+mn-ea"/>
          <a:cs typeface="+mn-cs"/>
        </a:defRPr>
      </a:lvl2pPr>
      <a:lvl3pPr marL="3975354" indent="-795071" algn="l" defTabSz="3180283" rtl="0" eaLnBrk="1" latinLnBrk="0" hangingPunct="1">
        <a:lnSpc>
          <a:spcPct val="90000"/>
        </a:lnSpc>
        <a:spcBef>
          <a:spcPts val="1739"/>
        </a:spcBef>
        <a:buFont typeface="Arial" panose="020B0604020202020204" pitchFamily="34" charset="0"/>
        <a:buChar char="•"/>
        <a:defRPr sz="7000" kern="1200">
          <a:solidFill>
            <a:schemeClr val="tx1"/>
          </a:solidFill>
          <a:latin typeface="+mn-lt"/>
          <a:ea typeface="+mn-ea"/>
          <a:cs typeface="+mn-cs"/>
        </a:defRPr>
      </a:lvl3pPr>
      <a:lvl4pPr marL="5565496" indent="-795071" algn="l" defTabSz="3180283" rtl="0" eaLnBrk="1" latinLnBrk="0" hangingPunct="1">
        <a:lnSpc>
          <a:spcPct val="90000"/>
        </a:lnSpc>
        <a:spcBef>
          <a:spcPts val="1739"/>
        </a:spcBef>
        <a:buFont typeface="Arial" panose="020B0604020202020204" pitchFamily="34" charset="0"/>
        <a:buChar char="•"/>
        <a:defRPr sz="6300" kern="1200">
          <a:solidFill>
            <a:schemeClr val="tx1"/>
          </a:solidFill>
          <a:latin typeface="+mn-lt"/>
          <a:ea typeface="+mn-ea"/>
          <a:cs typeface="+mn-cs"/>
        </a:defRPr>
      </a:lvl4pPr>
      <a:lvl5pPr marL="7155637" indent="-795071" algn="l" defTabSz="3180283" rtl="0" eaLnBrk="1" latinLnBrk="0" hangingPunct="1">
        <a:lnSpc>
          <a:spcPct val="90000"/>
        </a:lnSpc>
        <a:spcBef>
          <a:spcPts val="1739"/>
        </a:spcBef>
        <a:buFont typeface="Arial" panose="020B0604020202020204" pitchFamily="34" charset="0"/>
        <a:buChar char="•"/>
        <a:defRPr sz="6300" kern="1200">
          <a:solidFill>
            <a:schemeClr val="tx1"/>
          </a:solidFill>
          <a:latin typeface="+mn-lt"/>
          <a:ea typeface="+mn-ea"/>
          <a:cs typeface="+mn-cs"/>
        </a:defRPr>
      </a:lvl5pPr>
      <a:lvl6pPr marL="8745779" indent="-795071" algn="l" defTabSz="3180283" rtl="0" eaLnBrk="1" latinLnBrk="0" hangingPunct="1">
        <a:lnSpc>
          <a:spcPct val="90000"/>
        </a:lnSpc>
        <a:spcBef>
          <a:spcPts val="1739"/>
        </a:spcBef>
        <a:buFont typeface="Arial" panose="020B0604020202020204" pitchFamily="34" charset="0"/>
        <a:buChar char="•"/>
        <a:defRPr sz="6300" kern="1200">
          <a:solidFill>
            <a:schemeClr val="tx1"/>
          </a:solidFill>
          <a:latin typeface="+mn-lt"/>
          <a:ea typeface="+mn-ea"/>
          <a:cs typeface="+mn-cs"/>
        </a:defRPr>
      </a:lvl6pPr>
      <a:lvl7pPr marL="10335920" indent="-795071" algn="l" defTabSz="3180283" rtl="0" eaLnBrk="1" latinLnBrk="0" hangingPunct="1">
        <a:lnSpc>
          <a:spcPct val="90000"/>
        </a:lnSpc>
        <a:spcBef>
          <a:spcPts val="1739"/>
        </a:spcBef>
        <a:buFont typeface="Arial" panose="020B0604020202020204" pitchFamily="34" charset="0"/>
        <a:buChar char="•"/>
        <a:defRPr sz="6300" kern="1200">
          <a:solidFill>
            <a:schemeClr val="tx1"/>
          </a:solidFill>
          <a:latin typeface="+mn-lt"/>
          <a:ea typeface="+mn-ea"/>
          <a:cs typeface="+mn-cs"/>
        </a:defRPr>
      </a:lvl7pPr>
      <a:lvl8pPr marL="11926062" indent="-795071" algn="l" defTabSz="3180283" rtl="0" eaLnBrk="1" latinLnBrk="0" hangingPunct="1">
        <a:lnSpc>
          <a:spcPct val="90000"/>
        </a:lnSpc>
        <a:spcBef>
          <a:spcPts val="1739"/>
        </a:spcBef>
        <a:buFont typeface="Arial" panose="020B0604020202020204" pitchFamily="34" charset="0"/>
        <a:buChar char="•"/>
        <a:defRPr sz="6300" kern="1200">
          <a:solidFill>
            <a:schemeClr val="tx1"/>
          </a:solidFill>
          <a:latin typeface="+mn-lt"/>
          <a:ea typeface="+mn-ea"/>
          <a:cs typeface="+mn-cs"/>
        </a:defRPr>
      </a:lvl8pPr>
      <a:lvl9pPr marL="13516204" indent="-795071" algn="l" defTabSz="3180283" rtl="0" eaLnBrk="1" latinLnBrk="0" hangingPunct="1">
        <a:lnSpc>
          <a:spcPct val="90000"/>
        </a:lnSpc>
        <a:spcBef>
          <a:spcPts val="1739"/>
        </a:spcBef>
        <a:buFont typeface="Arial" panose="020B0604020202020204" pitchFamily="34" charset="0"/>
        <a:buChar char="•"/>
        <a:defRPr sz="6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3180283" rtl="0" eaLnBrk="1" latinLnBrk="0" hangingPunct="1">
        <a:defRPr sz="6300" kern="1200">
          <a:solidFill>
            <a:schemeClr val="tx1"/>
          </a:solidFill>
          <a:latin typeface="+mn-lt"/>
          <a:ea typeface="+mn-ea"/>
          <a:cs typeface="+mn-cs"/>
        </a:defRPr>
      </a:lvl1pPr>
      <a:lvl2pPr marL="1590142" algn="l" defTabSz="3180283" rtl="0" eaLnBrk="1" latinLnBrk="0" hangingPunct="1">
        <a:defRPr sz="6300" kern="1200">
          <a:solidFill>
            <a:schemeClr val="tx1"/>
          </a:solidFill>
          <a:latin typeface="+mn-lt"/>
          <a:ea typeface="+mn-ea"/>
          <a:cs typeface="+mn-cs"/>
        </a:defRPr>
      </a:lvl2pPr>
      <a:lvl3pPr marL="3180283" algn="l" defTabSz="3180283" rtl="0" eaLnBrk="1" latinLnBrk="0" hangingPunct="1">
        <a:defRPr sz="6300" kern="1200">
          <a:solidFill>
            <a:schemeClr val="tx1"/>
          </a:solidFill>
          <a:latin typeface="+mn-lt"/>
          <a:ea typeface="+mn-ea"/>
          <a:cs typeface="+mn-cs"/>
        </a:defRPr>
      </a:lvl3pPr>
      <a:lvl4pPr marL="4770425" algn="l" defTabSz="3180283" rtl="0" eaLnBrk="1" latinLnBrk="0" hangingPunct="1">
        <a:defRPr sz="6300" kern="1200">
          <a:solidFill>
            <a:schemeClr val="tx1"/>
          </a:solidFill>
          <a:latin typeface="+mn-lt"/>
          <a:ea typeface="+mn-ea"/>
          <a:cs typeface="+mn-cs"/>
        </a:defRPr>
      </a:lvl4pPr>
      <a:lvl5pPr marL="6360566" algn="l" defTabSz="3180283" rtl="0" eaLnBrk="1" latinLnBrk="0" hangingPunct="1">
        <a:defRPr sz="6300" kern="1200">
          <a:solidFill>
            <a:schemeClr val="tx1"/>
          </a:solidFill>
          <a:latin typeface="+mn-lt"/>
          <a:ea typeface="+mn-ea"/>
          <a:cs typeface="+mn-cs"/>
        </a:defRPr>
      </a:lvl5pPr>
      <a:lvl6pPr marL="7950708" algn="l" defTabSz="3180283" rtl="0" eaLnBrk="1" latinLnBrk="0" hangingPunct="1">
        <a:defRPr sz="6300" kern="1200">
          <a:solidFill>
            <a:schemeClr val="tx1"/>
          </a:solidFill>
          <a:latin typeface="+mn-lt"/>
          <a:ea typeface="+mn-ea"/>
          <a:cs typeface="+mn-cs"/>
        </a:defRPr>
      </a:lvl6pPr>
      <a:lvl7pPr marL="9540850" algn="l" defTabSz="3180283" rtl="0" eaLnBrk="1" latinLnBrk="0" hangingPunct="1">
        <a:defRPr sz="6300" kern="1200">
          <a:solidFill>
            <a:schemeClr val="tx1"/>
          </a:solidFill>
          <a:latin typeface="+mn-lt"/>
          <a:ea typeface="+mn-ea"/>
          <a:cs typeface="+mn-cs"/>
        </a:defRPr>
      </a:lvl7pPr>
      <a:lvl8pPr marL="11130991" algn="l" defTabSz="3180283" rtl="0" eaLnBrk="1" latinLnBrk="0" hangingPunct="1">
        <a:defRPr sz="6300" kern="1200">
          <a:solidFill>
            <a:schemeClr val="tx1"/>
          </a:solidFill>
          <a:latin typeface="+mn-lt"/>
          <a:ea typeface="+mn-ea"/>
          <a:cs typeface="+mn-cs"/>
        </a:defRPr>
      </a:lvl8pPr>
      <a:lvl9pPr marL="12721133" algn="l" defTabSz="3180283" rtl="0" eaLnBrk="1" latinLnBrk="0" hangingPunct="1">
        <a:defRPr sz="6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18" Type="http://schemas.openxmlformats.org/officeDocument/2006/relationships/image" Target="../media/image15.tiff"/><Relationship Id="rId26" Type="http://schemas.openxmlformats.org/officeDocument/2006/relationships/image" Target="../media/image23.tiff"/><Relationship Id="rId3" Type="http://schemas.openxmlformats.org/officeDocument/2006/relationships/image" Target="../media/image1.tiff"/><Relationship Id="rId21" Type="http://schemas.openxmlformats.org/officeDocument/2006/relationships/image" Target="../media/image18.tiff"/><Relationship Id="rId34" Type="http://schemas.openxmlformats.org/officeDocument/2006/relationships/image" Target="../media/image30.tiff"/><Relationship Id="rId7" Type="http://schemas.openxmlformats.org/officeDocument/2006/relationships/image" Target="../media/image5.png"/><Relationship Id="rId12" Type="http://schemas.openxmlformats.org/officeDocument/2006/relationships/image" Target="../media/image9.tiff"/><Relationship Id="rId17" Type="http://schemas.openxmlformats.org/officeDocument/2006/relationships/image" Target="../media/image14.tiff"/><Relationship Id="rId25" Type="http://schemas.openxmlformats.org/officeDocument/2006/relationships/image" Target="../media/image22.tiff"/><Relationship Id="rId33" Type="http://schemas.openxmlformats.org/officeDocument/2006/relationships/image" Target="../media/image29.tiff"/><Relationship Id="rId2" Type="http://schemas.openxmlformats.org/officeDocument/2006/relationships/hyperlink" Target="mailto:gsimic@hiim.hr" TargetMode="External"/><Relationship Id="rId16" Type="http://schemas.openxmlformats.org/officeDocument/2006/relationships/image" Target="../media/image13.png"/><Relationship Id="rId20" Type="http://schemas.openxmlformats.org/officeDocument/2006/relationships/image" Target="../media/image17.tiff"/><Relationship Id="rId29" Type="http://schemas.openxmlformats.org/officeDocument/2006/relationships/image" Target="../media/image25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11" Type="http://schemas.openxmlformats.org/officeDocument/2006/relationships/image" Target="../media/image8.tiff"/><Relationship Id="rId24" Type="http://schemas.openxmlformats.org/officeDocument/2006/relationships/image" Target="../media/image21.tiff"/><Relationship Id="rId32" Type="http://schemas.openxmlformats.org/officeDocument/2006/relationships/image" Target="../media/image28.tiff"/><Relationship Id="rId5" Type="http://schemas.openxmlformats.org/officeDocument/2006/relationships/image" Target="../media/image3.tiff"/><Relationship Id="rId15" Type="http://schemas.openxmlformats.org/officeDocument/2006/relationships/image" Target="../media/image12.tiff"/><Relationship Id="rId23" Type="http://schemas.openxmlformats.org/officeDocument/2006/relationships/image" Target="../media/image20.tiff"/><Relationship Id="rId28" Type="http://schemas.openxmlformats.org/officeDocument/2006/relationships/chart" Target="../charts/chart1.xml"/><Relationship Id="rId36" Type="http://schemas.openxmlformats.org/officeDocument/2006/relationships/image" Target="../media/image32.tiff"/><Relationship Id="rId10" Type="http://schemas.openxmlformats.org/officeDocument/2006/relationships/image" Target="../media/image7.tiff"/><Relationship Id="rId19" Type="http://schemas.openxmlformats.org/officeDocument/2006/relationships/image" Target="../media/image16.tiff"/><Relationship Id="rId31" Type="http://schemas.openxmlformats.org/officeDocument/2006/relationships/image" Target="../media/image27.tiff"/><Relationship Id="rId4" Type="http://schemas.openxmlformats.org/officeDocument/2006/relationships/image" Target="../media/image2.png"/><Relationship Id="rId9" Type="http://schemas.openxmlformats.org/officeDocument/2006/relationships/image" Target="../media/image6.tiff"/><Relationship Id="rId14" Type="http://schemas.openxmlformats.org/officeDocument/2006/relationships/image" Target="../media/image11.png"/><Relationship Id="rId22" Type="http://schemas.openxmlformats.org/officeDocument/2006/relationships/image" Target="../media/image19.tiff"/><Relationship Id="rId27" Type="http://schemas.openxmlformats.org/officeDocument/2006/relationships/image" Target="../media/image24.tiff"/><Relationship Id="rId30" Type="http://schemas.openxmlformats.org/officeDocument/2006/relationships/image" Target="../media/image26.tiff"/><Relationship Id="rId35" Type="http://schemas.openxmlformats.org/officeDocument/2006/relationships/image" Target="../media/image3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TextBox 1185"/>
          <p:cNvSpPr txBox="1"/>
          <p:nvPr/>
        </p:nvSpPr>
        <p:spPr>
          <a:xfrm>
            <a:off x="462564" y="259544"/>
            <a:ext cx="284421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Arial"/>
                <a:ea typeface="Calibri"/>
              </a:rPr>
              <a:t>Protein phosphatase inhibition by </a:t>
            </a:r>
            <a:r>
              <a:rPr lang="en-US" sz="6000" b="1" dirty="0" err="1" smtClean="0">
                <a:latin typeface="Arial"/>
                <a:ea typeface="Calibri"/>
              </a:rPr>
              <a:t>okadaic</a:t>
            </a:r>
            <a:r>
              <a:rPr lang="en-US" sz="6000" b="1" dirty="0" smtClean="0">
                <a:latin typeface="Arial"/>
                <a:ea typeface="Calibri"/>
              </a:rPr>
              <a:t> acid treatment of </a:t>
            </a:r>
            <a:r>
              <a:rPr lang="en-US" sz="6000" b="1" dirty="0" err="1" smtClean="0">
                <a:latin typeface="Arial"/>
                <a:ea typeface="Calibri"/>
              </a:rPr>
              <a:t>neuroblastoma</a:t>
            </a:r>
            <a:r>
              <a:rPr lang="en-US" sz="6000" b="1" dirty="0">
                <a:latin typeface="Arial"/>
                <a:ea typeface="Calibri"/>
              </a:rPr>
              <a:t> </a:t>
            </a:r>
            <a:r>
              <a:rPr lang="en-US" sz="6000" b="1" dirty="0" smtClean="0">
                <a:latin typeface="Arial"/>
                <a:ea typeface="Calibri"/>
              </a:rPr>
              <a:t>SH-SY5Y cells induces expression of high molecular weight </a:t>
            </a:r>
            <a:r>
              <a:rPr lang="en-US" sz="6000" b="1" dirty="0" err="1" smtClean="0">
                <a:latin typeface="Arial"/>
                <a:ea typeface="Calibri"/>
              </a:rPr>
              <a:t>phospho</a:t>
            </a:r>
            <a:r>
              <a:rPr lang="en-US" sz="6000" b="1" dirty="0" smtClean="0">
                <a:latin typeface="Arial"/>
                <a:ea typeface="Calibri"/>
              </a:rPr>
              <a:t>-tau-</a:t>
            </a:r>
            <a:r>
              <a:rPr lang="en-US" sz="6000" b="1" dirty="0" err="1" smtClean="0">
                <a:latin typeface="Arial"/>
                <a:ea typeface="Calibri"/>
              </a:rPr>
              <a:t>immunoreactive</a:t>
            </a:r>
            <a:r>
              <a:rPr lang="en-US" sz="6000" b="1" dirty="0" smtClean="0">
                <a:latin typeface="Arial"/>
                <a:ea typeface="Calibri"/>
              </a:rPr>
              <a:t> proteins </a:t>
            </a:r>
            <a:endParaRPr lang="en-US" sz="6000" b="1" dirty="0">
              <a:latin typeface="Arial"/>
              <a:ea typeface="Calibri"/>
            </a:endParaRPr>
          </a:p>
        </p:txBody>
      </p:sp>
      <p:sp>
        <p:nvSpPr>
          <p:cNvPr id="1187" name="TextBox 1186"/>
          <p:cNvSpPr txBox="1"/>
          <p:nvPr/>
        </p:nvSpPr>
        <p:spPr>
          <a:xfrm>
            <a:off x="3465929" y="3350432"/>
            <a:ext cx="224354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>
                <a:latin typeface="Arial" panose="020B0604020202020204" pitchFamily="34" charset="0"/>
                <a:cs typeface="Arial" panose="020B0604020202020204" pitchFamily="34" charset="0"/>
              </a:rPr>
              <a:t>        Mirta Boban, </a:t>
            </a:r>
            <a:r>
              <a:rPr lang="hr-H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Mirjana </a:t>
            </a:r>
            <a:r>
              <a:rPr lang="hr-HR" sz="4000" b="1" dirty="0">
                <a:latin typeface="Arial" panose="020B0604020202020204" pitchFamily="34" charset="0"/>
                <a:cs typeface="Arial" panose="020B0604020202020204" pitchFamily="34" charset="0"/>
              </a:rPr>
              <a:t>Babić Leko, Terezija </a:t>
            </a:r>
            <a:r>
              <a:rPr lang="hr-H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Miškić </a:t>
            </a:r>
            <a:r>
              <a:rPr lang="hr-HR" sz="4000" b="1" dirty="0">
                <a:latin typeface="Arial" panose="020B0604020202020204" pitchFamily="34" charset="0"/>
                <a:cs typeface="Arial" panose="020B0604020202020204" pitchFamily="34" charset="0"/>
              </a:rPr>
              <a:t>and Goran </a:t>
            </a:r>
            <a:r>
              <a:rPr lang="hr-H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Šimić*</a:t>
            </a:r>
            <a:r>
              <a:rPr lang="hr-HR" sz="4000" b="1" dirty="0">
                <a:latin typeface="Arial" panose="020B0604020202020204" pitchFamily="34" charset="0"/>
                <a:cs typeface="Arial" panose="020B0604020202020204" pitchFamily="34" charset="0"/>
              </a:rPr>
              <a:t>	                       </a:t>
            </a:r>
            <a:r>
              <a:rPr lang="hr-HR" sz="4000" dirty="0">
                <a:latin typeface="Arial" panose="020B0604020202020204" pitchFamily="34" charset="0"/>
                <a:cs typeface="Arial" panose="020B0604020202020204" pitchFamily="34" charset="0"/>
              </a:rPr>
              <a:t>Croatian Institute for Brain Research, University of Zagreb School of Medicine</a:t>
            </a:r>
          </a:p>
          <a:p>
            <a:pPr algn="ctr"/>
            <a:r>
              <a:rPr lang="hr-HR" sz="4000" dirty="0">
                <a:latin typeface="Arial" panose="020B0604020202020204" pitchFamily="34" charset="0"/>
                <a:cs typeface="Arial" panose="020B0604020202020204" pitchFamily="34" charset="0"/>
              </a:rPr>
              <a:t>Address: Šalata 12, 10000 Zagreb, Croatia, </a:t>
            </a:r>
            <a:r>
              <a:rPr lang="hr-H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*E</a:t>
            </a:r>
            <a:r>
              <a:rPr lang="hr-HR" sz="4000" dirty="0">
                <a:latin typeface="Arial" panose="020B0604020202020204" pitchFamily="34" charset="0"/>
                <a:cs typeface="Arial" panose="020B0604020202020204" pitchFamily="34" charset="0"/>
              </a:rPr>
              <a:t>-mail: </a:t>
            </a:r>
            <a:r>
              <a:rPr lang="hr-HR" sz="4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gsimic@hiim.hr</a:t>
            </a:r>
            <a:r>
              <a:rPr lang="hr-H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779" name="Group 1778"/>
          <p:cNvGrpSpPr/>
          <p:nvPr/>
        </p:nvGrpSpPr>
        <p:grpSpPr>
          <a:xfrm>
            <a:off x="14510428" y="21095600"/>
            <a:ext cx="15292027" cy="5305645"/>
            <a:chOff x="14468093" y="21180262"/>
            <a:chExt cx="15292027" cy="5305645"/>
          </a:xfrm>
        </p:grpSpPr>
        <p:grpSp>
          <p:nvGrpSpPr>
            <p:cNvPr id="1218" name="Group 1217"/>
            <p:cNvGrpSpPr/>
            <p:nvPr/>
          </p:nvGrpSpPr>
          <p:grpSpPr>
            <a:xfrm>
              <a:off x="14621007" y="22118233"/>
              <a:ext cx="6650037" cy="3290140"/>
              <a:chOff x="1194788" y="26184397"/>
              <a:chExt cx="6650037" cy="3290140"/>
            </a:xfrm>
          </p:grpSpPr>
          <p:grpSp>
            <p:nvGrpSpPr>
              <p:cNvPr id="1219" name="Group 1218"/>
              <p:cNvGrpSpPr/>
              <p:nvPr/>
            </p:nvGrpSpPr>
            <p:grpSpPr>
              <a:xfrm>
                <a:off x="1194788" y="27609979"/>
                <a:ext cx="3303268" cy="1766384"/>
                <a:chOff x="669814" y="1485540"/>
                <a:chExt cx="1651634" cy="883192"/>
              </a:xfrm>
            </p:grpSpPr>
            <p:pic>
              <p:nvPicPr>
                <p:cNvPr id="1250" name="Picture 1249"/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873" t="46612" r="47782" b="40285"/>
                <a:stretch/>
              </p:blipFill>
              <p:spPr>
                <a:xfrm>
                  <a:off x="1372214" y="1550126"/>
                  <a:ext cx="949234" cy="818606"/>
                </a:xfrm>
                <a:prstGeom prst="rect">
                  <a:avLst/>
                </a:prstGeom>
              </p:spPr>
            </p:pic>
            <p:grpSp>
              <p:nvGrpSpPr>
                <p:cNvPr id="1251" name="Group 1250"/>
                <p:cNvGrpSpPr/>
                <p:nvPr/>
              </p:nvGrpSpPr>
              <p:grpSpPr>
                <a:xfrm>
                  <a:off x="669814" y="1485540"/>
                  <a:ext cx="689512" cy="834109"/>
                  <a:chOff x="1187029" y="2073741"/>
                  <a:chExt cx="689512" cy="834109"/>
                </a:xfrm>
              </p:grpSpPr>
              <p:grpSp>
                <p:nvGrpSpPr>
                  <p:cNvPr id="1252" name="Group 24"/>
                  <p:cNvGrpSpPr/>
                  <p:nvPr/>
                </p:nvGrpSpPr>
                <p:grpSpPr>
                  <a:xfrm>
                    <a:off x="1187029" y="2073741"/>
                    <a:ext cx="485923" cy="834109"/>
                    <a:chOff x="2092021" y="3361409"/>
                    <a:chExt cx="485923" cy="635930"/>
                  </a:xfrm>
                </p:grpSpPr>
                <p:sp>
                  <p:nvSpPr>
                    <p:cNvPr id="1258" name="TextBox 1257"/>
                    <p:cNvSpPr txBox="1"/>
                    <p:nvPr/>
                  </p:nvSpPr>
                  <p:spPr>
                    <a:xfrm>
                      <a:off x="2092021" y="3361409"/>
                      <a:ext cx="485923" cy="175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>
                          <a:latin typeface="Arial"/>
                          <a:cs typeface="Arial"/>
                        </a:rPr>
                        <a:t>1</a:t>
                      </a:r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50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1259" name="TextBox 1258"/>
                    <p:cNvSpPr txBox="1"/>
                    <p:nvPr/>
                  </p:nvSpPr>
                  <p:spPr>
                    <a:xfrm>
                      <a:off x="2092021" y="3486936"/>
                      <a:ext cx="485923" cy="175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1</a:t>
                      </a:r>
                      <a:r>
                        <a:rPr lang="hr-HR" sz="2400" b="1" dirty="0">
                          <a:latin typeface="Arial"/>
                          <a:cs typeface="Arial"/>
                        </a:rPr>
                        <a:t>0</a:t>
                      </a:r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0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1260" name="TextBox 1259"/>
                    <p:cNvSpPr txBox="1"/>
                    <p:nvPr/>
                  </p:nvSpPr>
                  <p:spPr>
                    <a:xfrm>
                      <a:off x="2092021" y="3611891"/>
                      <a:ext cx="485923" cy="175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75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1261" name="TextBox 1260"/>
                    <p:cNvSpPr txBox="1"/>
                    <p:nvPr/>
                  </p:nvSpPr>
                  <p:spPr>
                    <a:xfrm>
                      <a:off x="2092021" y="3821351"/>
                      <a:ext cx="485923" cy="175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50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</p:grpSp>
              <p:grpSp>
                <p:nvGrpSpPr>
                  <p:cNvPr id="1253" name="Group 39"/>
                  <p:cNvGrpSpPr/>
                  <p:nvPr/>
                </p:nvGrpSpPr>
                <p:grpSpPr>
                  <a:xfrm>
                    <a:off x="1647941" y="2250853"/>
                    <a:ext cx="228600" cy="545271"/>
                    <a:chOff x="1059664" y="3713347"/>
                    <a:chExt cx="228600" cy="397389"/>
                  </a:xfrm>
                </p:grpSpPr>
                <p:cxnSp>
                  <p:nvCxnSpPr>
                    <p:cNvPr id="1254" name="Straight Connector 1253"/>
                    <p:cNvCxnSpPr/>
                    <p:nvPr/>
                  </p:nvCxnSpPr>
                  <p:spPr>
                    <a:xfrm>
                      <a:off x="1059664" y="3713347"/>
                      <a:ext cx="228600" cy="0"/>
                    </a:xfrm>
                    <a:prstGeom prst="line">
                      <a:avLst/>
                    </a:pr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55" name="Straight Connector 1254"/>
                    <p:cNvCxnSpPr/>
                    <p:nvPr/>
                  </p:nvCxnSpPr>
                  <p:spPr>
                    <a:xfrm>
                      <a:off x="1059664" y="3796256"/>
                      <a:ext cx="228600" cy="0"/>
                    </a:xfrm>
                    <a:prstGeom prst="line">
                      <a:avLst/>
                    </a:pr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56" name="Straight Connector 1255"/>
                    <p:cNvCxnSpPr/>
                    <p:nvPr/>
                  </p:nvCxnSpPr>
                  <p:spPr>
                    <a:xfrm>
                      <a:off x="1059664" y="3914828"/>
                      <a:ext cx="228600" cy="0"/>
                    </a:xfrm>
                    <a:prstGeom prst="line">
                      <a:avLst/>
                    </a:prstGeom>
                    <a:ln w="1047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57" name="Straight Connector 1256"/>
                    <p:cNvCxnSpPr/>
                    <p:nvPr/>
                  </p:nvCxnSpPr>
                  <p:spPr>
                    <a:xfrm>
                      <a:off x="1059664" y="4110736"/>
                      <a:ext cx="228600" cy="0"/>
                    </a:xfrm>
                    <a:prstGeom prst="line">
                      <a:avLst/>
                    </a:prstGeom>
                    <a:ln w="1047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220" name="Group 1219"/>
              <p:cNvGrpSpPr/>
              <p:nvPr/>
            </p:nvGrpSpPr>
            <p:grpSpPr>
              <a:xfrm>
                <a:off x="2552462" y="26184397"/>
                <a:ext cx="1945594" cy="1511994"/>
                <a:chOff x="3389575" y="36549"/>
                <a:chExt cx="972797" cy="755997"/>
              </a:xfrm>
            </p:grpSpPr>
            <p:sp>
              <p:nvSpPr>
                <p:cNvPr id="1243" name="TextBox 1242"/>
                <p:cNvSpPr txBox="1"/>
                <p:nvPr/>
              </p:nvSpPr>
              <p:spPr>
                <a:xfrm>
                  <a:off x="3621183" y="332339"/>
                  <a:ext cx="546362" cy="230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hr-HR" sz="2400" b="1" dirty="0" smtClean="0">
                      <a:latin typeface="Arial"/>
                      <a:cs typeface="Arial"/>
                    </a:rPr>
                    <a:t>OA</a:t>
                  </a:r>
                  <a:endParaRPr lang="en-US" sz="2400" b="1" dirty="0">
                    <a:latin typeface="Arial"/>
                    <a:cs typeface="Arial"/>
                  </a:endParaRPr>
                </a:p>
              </p:txBody>
            </p:sp>
            <p:grpSp>
              <p:nvGrpSpPr>
                <p:cNvPr id="1244" name="Group 1243"/>
                <p:cNvGrpSpPr/>
                <p:nvPr/>
              </p:nvGrpSpPr>
              <p:grpSpPr>
                <a:xfrm>
                  <a:off x="3389575" y="333022"/>
                  <a:ext cx="972797" cy="459524"/>
                  <a:chOff x="1836755" y="1503384"/>
                  <a:chExt cx="972796" cy="459524"/>
                </a:xfrm>
              </p:grpSpPr>
              <p:sp>
                <p:nvSpPr>
                  <p:cNvPr id="1246" name="TextBox 1245"/>
                  <p:cNvSpPr txBox="1"/>
                  <p:nvPr/>
                </p:nvSpPr>
                <p:spPr>
                  <a:xfrm>
                    <a:off x="1836755" y="1732075"/>
                    <a:ext cx="533400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 smtClean="0">
                        <a:latin typeface="Arial"/>
                        <a:cs typeface="Arial"/>
                      </a:rPr>
                      <a:t>-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247" name="TextBox 1246"/>
                  <p:cNvSpPr txBox="1"/>
                  <p:nvPr/>
                </p:nvSpPr>
                <p:spPr>
                  <a:xfrm>
                    <a:off x="2276151" y="1732075"/>
                    <a:ext cx="533400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 smtClean="0">
                        <a:latin typeface="Arial"/>
                        <a:cs typeface="Arial"/>
                      </a:rPr>
                      <a:t>+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  <p:cxnSp>
                <p:nvCxnSpPr>
                  <p:cNvPr id="1248" name="Straight Arrow Connector 1247"/>
                  <p:cNvCxnSpPr/>
                  <p:nvPr/>
                </p:nvCxnSpPr>
                <p:spPr>
                  <a:xfrm flipH="1">
                    <a:off x="1938455" y="1770599"/>
                    <a:ext cx="794280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9" name="Straight Arrow Connector 1248"/>
                  <p:cNvCxnSpPr/>
                  <p:nvPr/>
                </p:nvCxnSpPr>
                <p:spPr>
                  <a:xfrm flipH="1">
                    <a:off x="1938455" y="1503384"/>
                    <a:ext cx="794280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45" name="TextBox 1244"/>
                <p:cNvSpPr txBox="1"/>
                <p:nvPr/>
              </p:nvSpPr>
              <p:spPr>
                <a:xfrm>
                  <a:off x="3544982" y="36549"/>
                  <a:ext cx="664373" cy="230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hr-HR" sz="2400" b="1" dirty="0">
                      <a:latin typeface="Arial"/>
                      <a:cs typeface="Arial"/>
                    </a:rPr>
                    <a:t>Tau46</a:t>
                  </a:r>
                  <a:endParaRPr lang="en-US" sz="2400" b="1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1221" name="Group 1220"/>
              <p:cNvGrpSpPr/>
              <p:nvPr/>
            </p:nvGrpSpPr>
            <p:grpSpPr>
              <a:xfrm>
                <a:off x="4640307" y="26184397"/>
                <a:ext cx="3204518" cy="3290140"/>
                <a:chOff x="4999534" y="26184397"/>
                <a:chExt cx="3204518" cy="3290140"/>
              </a:xfrm>
            </p:grpSpPr>
            <p:grpSp>
              <p:nvGrpSpPr>
                <p:cNvPr id="1222" name="Group 1221"/>
                <p:cNvGrpSpPr/>
                <p:nvPr/>
              </p:nvGrpSpPr>
              <p:grpSpPr>
                <a:xfrm>
                  <a:off x="4999534" y="27532529"/>
                  <a:ext cx="3129300" cy="1942008"/>
                  <a:chOff x="2989932" y="1569252"/>
                  <a:chExt cx="1564650" cy="971004"/>
                </a:xfrm>
              </p:grpSpPr>
              <p:pic>
                <p:nvPicPr>
                  <p:cNvPr id="1231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/>
                  <a:srcRect l="69781" t="30417" r="10981" b="44099"/>
                  <a:stretch/>
                </p:blipFill>
                <p:spPr bwMode="auto">
                  <a:xfrm flipH="1">
                    <a:off x="3692433" y="1672045"/>
                    <a:ext cx="862149" cy="8447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232" name="Group 1231"/>
                  <p:cNvGrpSpPr/>
                  <p:nvPr/>
                </p:nvGrpSpPr>
                <p:grpSpPr>
                  <a:xfrm>
                    <a:off x="2989932" y="1569252"/>
                    <a:ext cx="699037" cy="971004"/>
                    <a:chOff x="1177504" y="1970854"/>
                    <a:chExt cx="699037" cy="971004"/>
                  </a:xfrm>
                </p:grpSpPr>
                <p:grpSp>
                  <p:nvGrpSpPr>
                    <p:cNvPr id="1233" name="Group 24"/>
                    <p:cNvGrpSpPr/>
                    <p:nvPr/>
                  </p:nvGrpSpPr>
                  <p:grpSpPr>
                    <a:xfrm>
                      <a:off x="1177504" y="1970854"/>
                      <a:ext cx="485923" cy="971004"/>
                      <a:chOff x="2082496" y="3282976"/>
                      <a:chExt cx="485923" cy="740302"/>
                    </a:xfrm>
                  </p:grpSpPr>
                  <p:sp>
                    <p:nvSpPr>
                      <p:cNvPr id="1239" name="TextBox 1238"/>
                      <p:cNvSpPr txBox="1"/>
                      <p:nvPr/>
                    </p:nvSpPr>
                    <p:spPr>
                      <a:xfrm>
                        <a:off x="2082496" y="3282976"/>
                        <a:ext cx="485923" cy="1759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r"/>
                        <a:r>
                          <a:rPr lang="hr-HR" sz="2400" b="1" dirty="0">
                            <a:latin typeface="Arial"/>
                            <a:cs typeface="Arial"/>
                          </a:rPr>
                          <a:t>1</a:t>
                        </a:r>
                        <a:r>
                          <a:rPr lang="hr-HR" sz="2400" b="1" dirty="0" smtClean="0">
                            <a:latin typeface="Arial"/>
                            <a:cs typeface="Arial"/>
                          </a:rPr>
                          <a:t>50</a:t>
                        </a:r>
                        <a:endParaRPr lang="en-US" sz="2400" b="1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1240" name="TextBox 1239"/>
                      <p:cNvSpPr txBox="1"/>
                      <p:nvPr/>
                    </p:nvSpPr>
                    <p:spPr>
                      <a:xfrm>
                        <a:off x="2082496" y="3453115"/>
                        <a:ext cx="485923" cy="1759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r"/>
                        <a:r>
                          <a:rPr lang="hr-HR" sz="2400" b="1" dirty="0" smtClean="0">
                            <a:latin typeface="Arial"/>
                            <a:cs typeface="Arial"/>
                          </a:rPr>
                          <a:t>1</a:t>
                        </a:r>
                        <a:r>
                          <a:rPr lang="hr-HR" sz="2400" b="1" dirty="0">
                            <a:latin typeface="Arial"/>
                            <a:cs typeface="Arial"/>
                          </a:rPr>
                          <a:t>0</a:t>
                        </a:r>
                        <a:r>
                          <a:rPr lang="hr-HR" sz="2400" b="1" dirty="0" smtClean="0">
                            <a:latin typeface="Arial"/>
                            <a:cs typeface="Arial"/>
                          </a:rPr>
                          <a:t>0</a:t>
                        </a:r>
                        <a:endParaRPr lang="en-US" sz="2400" b="1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1241" name="TextBox 1240"/>
                      <p:cNvSpPr txBox="1"/>
                      <p:nvPr/>
                    </p:nvSpPr>
                    <p:spPr>
                      <a:xfrm>
                        <a:off x="2082496" y="3604629"/>
                        <a:ext cx="485923" cy="1759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r"/>
                        <a:r>
                          <a:rPr lang="hr-HR" sz="2400" b="1" dirty="0" smtClean="0">
                            <a:latin typeface="Arial"/>
                            <a:cs typeface="Arial"/>
                          </a:rPr>
                          <a:t>75</a:t>
                        </a:r>
                        <a:endParaRPr lang="en-US" sz="2400" b="1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1242" name="TextBox 1241"/>
                      <p:cNvSpPr txBox="1"/>
                      <p:nvPr/>
                    </p:nvSpPr>
                    <p:spPr>
                      <a:xfrm>
                        <a:off x="2082496" y="3847289"/>
                        <a:ext cx="485923" cy="1759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r"/>
                        <a:r>
                          <a:rPr lang="hr-HR" sz="2400" b="1" dirty="0" smtClean="0">
                            <a:latin typeface="Arial"/>
                            <a:cs typeface="Arial"/>
                          </a:rPr>
                          <a:t>50</a:t>
                        </a:r>
                        <a:endParaRPr lang="en-US" sz="2400" b="1" dirty="0">
                          <a:latin typeface="Arial"/>
                          <a:cs typeface="Arial"/>
                        </a:endParaRPr>
                      </a:p>
                    </p:txBody>
                  </p:sp>
                </p:grpSp>
                <p:grpSp>
                  <p:nvGrpSpPr>
                    <p:cNvPr id="1234" name="Group 39"/>
                    <p:cNvGrpSpPr/>
                    <p:nvPr/>
                  </p:nvGrpSpPr>
                  <p:grpSpPr>
                    <a:xfrm>
                      <a:off x="1647941" y="2128952"/>
                      <a:ext cx="228600" cy="710739"/>
                      <a:chOff x="1059664" y="3624492"/>
                      <a:chExt cx="228600" cy="517979"/>
                    </a:xfrm>
                  </p:grpSpPr>
                  <p:cxnSp>
                    <p:nvCxnSpPr>
                      <p:cNvPr id="1235" name="Straight Connector 1234"/>
                      <p:cNvCxnSpPr/>
                      <p:nvPr/>
                    </p:nvCxnSpPr>
                    <p:spPr>
                      <a:xfrm>
                        <a:off x="1059664" y="3624492"/>
                        <a:ext cx="228600" cy="0"/>
                      </a:xfrm>
                      <a:prstGeom prst="line">
                        <a:avLst/>
                      </a:prstGeom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36" name="Straight Connector 1235"/>
                      <p:cNvCxnSpPr/>
                      <p:nvPr/>
                    </p:nvCxnSpPr>
                    <p:spPr>
                      <a:xfrm>
                        <a:off x="1059664" y="3770870"/>
                        <a:ext cx="228600" cy="0"/>
                      </a:xfrm>
                      <a:prstGeom prst="line">
                        <a:avLst/>
                      </a:prstGeom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37" name="Straight Connector 1236"/>
                      <p:cNvCxnSpPr/>
                      <p:nvPr/>
                    </p:nvCxnSpPr>
                    <p:spPr>
                      <a:xfrm>
                        <a:off x="1059664" y="3914828"/>
                        <a:ext cx="228600" cy="0"/>
                      </a:xfrm>
                      <a:prstGeom prst="line">
                        <a:avLst/>
                      </a:prstGeom>
                      <a:ln w="1047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38" name="Straight Connector 1237"/>
                      <p:cNvCxnSpPr/>
                      <p:nvPr/>
                    </p:nvCxnSpPr>
                    <p:spPr>
                      <a:xfrm>
                        <a:off x="1059664" y="4142471"/>
                        <a:ext cx="228600" cy="0"/>
                      </a:xfrm>
                      <a:prstGeom prst="line">
                        <a:avLst/>
                      </a:prstGeom>
                      <a:ln w="1047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grpSp>
              <p:nvGrpSpPr>
                <p:cNvPr id="1223" name="Group 1222"/>
                <p:cNvGrpSpPr/>
                <p:nvPr/>
              </p:nvGrpSpPr>
              <p:grpSpPr>
                <a:xfrm>
                  <a:off x="6258458" y="26184397"/>
                  <a:ext cx="1945594" cy="1511994"/>
                  <a:chOff x="3389575" y="36549"/>
                  <a:chExt cx="972797" cy="755997"/>
                </a:xfrm>
              </p:grpSpPr>
              <p:sp>
                <p:nvSpPr>
                  <p:cNvPr id="1224" name="TextBox 1223"/>
                  <p:cNvSpPr txBox="1"/>
                  <p:nvPr/>
                </p:nvSpPr>
                <p:spPr>
                  <a:xfrm>
                    <a:off x="3621183" y="332339"/>
                    <a:ext cx="546362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 smtClean="0">
                        <a:latin typeface="Arial"/>
                        <a:cs typeface="Arial"/>
                      </a:rPr>
                      <a:t>OA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  <p:grpSp>
                <p:nvGrpSpPr>
                  <p:cNvPr id="1225" name="Group 1224"/>
                  <p:cNvGrpSpPr/>
                  <p:nvPr/>
                </p:nvGrpSpPr>
                <p:grpSpPr>
                  <a:xfrm>
                    <a:off x="3389575" y="333022"/>
                    <a:ext cx="972797" cy="459524"/>
                    <a:chOff x="1836755" y="1503384"/>
                    <a:chExt cx="972796" cy="459524"/>
                  </a:xfrm>
                </p:grpSpPr>
                <p:sp>
                  <p:nvSpPr>
                    <p:cNvPr id="1227" name="TextBox 1226"/>
                    <p:cNvSpPr txBox="1"/>
                    <p:nvPr/>
                  </p:nvSpPr>
                  <p:spPr>
                    <a:xfrm>
                      <a:off x="1836755" y="1732075"/>
                      <a:ext cx="533400" cy="23083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-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1228" name="TextBox 1227"/>
                    <p:cNvSpPr txBox="1"/>
                    <p:nvPr/>
                  </p:nvSpPr>
                  <p:spPr>
                    <a:xfrm>
                      <a:off x="2276151" y="1732075"/>
                      <a:ext cx="533400" cy="23083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+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cxnSp>
                  <p:nvCxnSpPr>
                    <p:cNvPr id="1229" name="Straight Arrow Connector 1228"/>
                    <p:cNvCxnSpPr/>
                    <p:nvPr/>
                  </p:nvCxnSpPr>
                  <p:spPr>
                    <a:xfrm flipH="1">
                      <a:off x="1938455" y="1770599"/>
                      <a:ext cx="794280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30" name="Straight Arrow Connector 1229"/>
                    <p:cNvCxnSpPr/>
                    <p:nvPr/>
                  </p:nvCxnSpPr>
                  <p:spPr>
                    <a:xfrm flipH="1">
                      <a:off x="1938455" y="1503384"/>
                      <a:ext cx="794280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226" name="TextBox 1225"/>
                  <p:cNvSpPr txBox="1"/>
                  <p:nvPr/>
                </p:nvSpPr>
                <p:spPr>
                  <a:xfrm>
                    <a:off x="3544982" y="36549"/>
                    <a:ext cx="664373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>
                        <a:latin typeface="Arial"/>
                        <a:cs typeface="Arial"/>
                      </a:rPr>
                      <a:t>CP13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</p:grpSp>
          </p:grpSp>
        </p:grpSp>
        <p:grpSp>
          <p:nvGrpSpPr>
            <p:cNvPr id="1262" name="Group 1261"/>
            <p:cNvGrpSpPr/>
            <p:nvPr/>
          </p:nvGrpSpPr>
          <p:grpSpPr>
            <a:xfrm>
              <a:off x="22752093" y="21977121"/>
              <a:ext cx="4906268" cy="3912048"/>
              <a:chOff x="9453763" y="26150364"/>
              <a:chExt cx="4906268" cy="3912048"/>
            </a:xfrm>
          </p:grpSpPr>
          <p:grpSp>
            <p:nvGrpSpPr>
              <p:cNvPr id="1263" name="Group 1262"/>
              <p:cNvGrpSpPr/>
              <p:nvPr/>
            </p:nvGrpSpPr>
            <p:grpSpPr>
              <a:xfrm>
                <a:off x="9453763" y="26184397"/>
                <a:ext cx="2474420" cy="3862392"/>
                <a:chOff x="910442" y="2285056"/>
                <a:chExt cx="1237210" cy="1931196"/>
              </a:xfrm>
            </p:grpSpPr>
            <p:grpSp>
              <p:nvGrpSpPr>
                <p:cNvPr id="1284" name="Group 1283"/>
                <p:cNvGrpSpPr/>
                <p:nvPr/>
              </p:nvGrpSpPr>
              <p:grpSpPr>
                <a:xfrm>
                  <a:off x="910442" y="3051198"/>
                  <a:ext cx="685000" cy="1003335"/>
                  <a:chOff x="1191541" y="2002305"/>
                  <a:chExt cx="685000" cy="1003335"/>
                </a:xfrm>
              </p:grpSpPr>
              <p:grpSp>
                <p:nvGrpSpPr>
                  <p:cNvPr id="1293" name="Group 24"/>
                  <p:cNvGrpSpPr/>
                  <p:nvPr/>
                </p:nvGrpSpPr>
                <p:grpSpPr>
                  <a:xfrm>
                    <a:off x="1191541" y="2002305"/>
                    <a:ext cx="485923" cy="1003335"/>
                    <a:chOff x="2096533" y="3306946"/>
                    <a:chExt cx="485923" cy="764948"/>
                  </a:xfrm>
                </p:grpSpPr>
                <p:sp>
                  <p:nvSpPr>
                    <p:cNvPr id="1299" name="TextBox 1298"/>
                    <p:cNvSpPr txBox="1"/>
                    <p:nvPr/>
                  </p:nvSpPr>
                  <p:spPr>
                    <a:xfrm>
                      <a:off x="2096533" y="3306946"/>
                      <a:ext cx="485923" cy="175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>
                          <a:latin typeface="Arial"/>
                          <a:cs typeface="Arial"/>
                        </a:rPr>
                        <a:t>1</a:t>
                      </a:r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50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1300" name="TextBox 1299"/>
                    <p:cNvSpPr txBox="1"/>
                    <p:nvPr/>
                  </p:nvSpPr>
                  <p:spPr>
                    <a:xfrm>
                      <a:off x="2096533" y="3485588"/>
                      <a:ext cx="485923" cy="175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1</a:t>
                      </a:r>
                      <a:r>
                        <a:rPr lang="hr-HR" sz="2400" b="1" dirty="0">
                          <a:latin typeface="Arial"/>
                          <a:cs typeface="Arial"/>
                        </a:rPr>
                        <a:t>0</a:t>
                      </a:r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0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1301" name="TextBox 1300"/>
                    <p:cNvSpPr txBox="1"/>
                    <p:nvPr/>
                  </p:nvSpPr>
                  <p:spPr>
                    <a:xfrm>
                      <a:off x="2096533" y="3626698"/>
                      <a:ext cx="485923" cy="175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75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1302" name="TextBox 1301"/>
                    <p:cNvSpPr txBox="1"/>
                    <p:nvPr/>
                  </p:nvSpPr>
                  <p:spPr>
                    <a:xfrm>
                      <a:off x="2096533" y="3895906"/>
                      <a:ext cx="485923" cy="175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50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</p:grpSp>
              <p:grpSp>
                <p:nvGrpSpPr>
                  <p:cNvPr id="1294" name="Group 39"/>
                  <p:cNvGrpSpPr/>
                  <p:nvPr/>
                </p:nvGrpSpPr>
                <p:grpSpPr>
                  <a:xfrm>
                    <a:off x="1647941" y="2125150"/>
                    <a:ext cx="228600" cy="766750"/>
                    <a:chOff x="1059664" y="3621745"/>
                    <a:chExt cx="228600" cy="558803"/>
                  </a:xfrm>
                </p:grpSpPr>
                <p:cxnSp>
                  <p:nvCxnSpPr>
                    <p:cNvPr id="1295" name="Straight Connector 1294"/>
                    <p:cNvCxnSpPr/>
                    <p:nvPr/>
                  </p:nvCxnSpPr>
                  <p:spPr>
                    <a:xfrm>
                      <a:off x="1059664" y="3621745"/>
                      <a:ext cx="228600" cy="0"/>
                    </a:xfrm>
                    <a:prstGeom prst="line">
                      <a:avLst/>
                    </a:pr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96" name="Straight Connector 1295"/>
                    <p:cNvCxnSpPr/>
                    <p:nvPr/>
                  </p:nvCxnSpPr>
                  <p:spPr>
                    <a:xfrm>
                      <a:off x="1059664" y="3793508"/>
                      <a:ext cx="228600" cy="0"/>
                    </a:xfrm>
                    <a:prstGeom prst="line">
                      <a:avLst/>
                    </a:pr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97" name="Straight Connector 1296"/>
                    <p:cNvCxnSpPr/>
                    <p:nvPr/>
                  </p:nvCxnSpPr>
                  <p:spPr>
                    <a:xfrm>
                      <a:off x="1059664" y="3927522"/>
                      <a:ext cx="228600" cy="0"/>
                    </a:xfrm>
                    <a:prstGeom prst="line">
                      <a:avLst/>
                    </a:prstGeom>
                    <a:ln w="1047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98" name="Straight Connector 1297"/>
                    <p:cNvCxnSpPr/>
                    <p:nvPr/>
                  </p:nvCxnSpPr>
                  <p:spPr>
                    <a:xfrm>
                      <a:off x="1059664" y="4180548"/>
                      <a:ext cx="228600" cy="0"/>
                    </a:xfrm>
                    <a:prstGeom prst="line">
                      <a:avLst/>
                    </a:prstGeom>
                    <a:ln w="1047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285" name="Group 1284"/>
                <p:cNvGrpSpPr/>
                <p:nvPr/>
              </p:nvGrpSpPr>
              <p:grpSpPr>
                <a:xfrm>
                  <a:off x="1503719" y="2285056"/>
                  <a:ext cx="643933" cy="736272"/>
                  <a:chOff x="1880407" y="722439"/>
                  <a:chExt cx="643933" cy="736272"/>
                </a:xfrm>
              </p:grpSpPr>
              <p:sp>
                <p:nvSpPr>
                  <p:cNvPr id="1287" name="TextBox 1286"/>
                  <p:cNvSpPr txBox="1"/>
                  <p:nvPr/>
                </p:nvSpPr>
                <p:spPr>
                  <a:xfrm>
                    <a:off x="1930353" y="998504"/>
                    <a:ext cx="546362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 smtClean="0">
                        <a:latin typeface="Arial"/>
                        <a:cs typeface="Arial"/>
                      </a:rPr>
                      <a:t>OA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  <p:grpSp>
                <p:nvGrpSpPr>
                  <p:cNvPr id="1288" name="Group 1287"/>
                  <p:cNvGrpSpPr/>
                  <p:nvPr/>
                </p:nvGrpSpPr>
                <p:grpSpPr>
                  <a:xfrm>
                    <a:off x="1936834" y="990337"/>
                    <a:ext cx="533401" cy="468374"/>
                    <a:chOff x="2084592" y="1504059"/>
                    <a:chExt cx="533400" cy="468374"/>
                  </a:xfrm>
                </p:grpSpPr>
                <p:sp>
                  <p:nvSpPr>
                    <p:cNvPr id="1290" name="TextBox 1289"/>
                    <p:cNvSpPr txBox="1"/>
                    <p:nvPr/>
                  </p:nvSpPr>
                  <p:spPr>
                    <a:xfrm>
                      <a:off x="2084592" y="1741600"/>
                      <a:ext cx="533400" cy="23083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+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cxnSp>
                  <p:nvCxnSpPr>
                    <p:cNvPr id="1291" name="Straight Arrow Connector 1290"/>
                    <p:cNvCxnSpPr/>
                    <p:nvPr/>
                  </p:nvCxnSpPr>
                  <p:spPr>
                    <a:xfrm flipH="1">
                      <a:off x="2117292" y="1799174"/>
                      <a:ext cx="467999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92" name="Straight Arrow Connector 1291"/>
                    <p:cNvCxnSpPr/>
                    <p:nvPr/>
                  </p:nvCxnSpPr>
                  <p:spPr>
                    <a:xfrm flipH="1">
                      <a:off x="2117292" y="1504059"/>
                      <a:ext cx="467999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289" name="TextBox 1288"/>
                  <p:cNvSpPr txBox="1"/>
                  <p:nvPr/>
                </p:nvSpPr>
                <p:spPr>
                  <a:xfrm>
                    <a:off x="1880407" y="722439"/>
                    <a:ext cx="643933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 smtClean="0">
                        <a:latin typeface="Arial"/>
                        <a:cs typeface="Arial"/>
                      </a:rPr>
                      <a:t>CP27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</p:grpSp>
            <p:pic>
              <p:nvPicPr>
                <p:cNvPr id="1286" name="Picture 1285"/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119" t="39795" r="48884" b="42426"/>
                <a:stretch/>
              </p:blipFill>
              <p:spPr>
                <a:xfrm>
                  <a:off x="1604354" y="3024466"/>
                  <a:ext cx="450376" cy="1191786"/>
                </a:xfrm>
                <a:prstGeom prst="rect">
                  <a:avLst/>
                </a:prstGeom>
              </p:spPr>
            </p:pic>
          </p:grpSp>
          <p:grpSp>
            <p:nvGrpSpPr>
              <p:cNvPr id="1264" name="Group 1263"/>
              <p:cNvGrpSpPr/>
              <p:nvPr/>
            </p:nvGrpSpPr>
            <p:grpSpPr>
              <a:xfrm>
                <a:off x="11898681" y="26150364"/>
                <a:ext cx="2461350" cy="3912048"/>
                <a:chOff x="2612222" y="2285056"/>
                <a:chExt cx="1230675" cy="1956024"/>
              </a:xfrm>
            </p:grpSpPr>
            <p:pic>
              <p:nvPicPr>
                <p:cNvPr id="1265" name="Picture 1264"/>
                <p:cNvPicPr>
                  <a:picLocks noChangeAspect="1"/>
                </p:cNvPicPr>
                <p:nvPr/>
              </p:nvPicPr>
              <p:blipFill rotWithShape="1"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406" t="29102" r="57727" b="53007"/>
                <a:stretch/>
              </p:blipFill>
              <p:spPr>
                <a:xfrm>
                  <a:off x="3334198" y="3042027"/>
                  <a:ext cx="436728" cy="1199053"/>
                </a:xfrm>
                <a:prstGeom prst="rect">
                  <a:avLst/>
                </a:prstGeom>
              </p:spPr>
            </p:pic>
            <p:grpSp>
              <p:nvGrpSpPr>
                <p:cNvPr id="1266" name="Group 1265"/>
                <p:cNvGrpSpPr/>
                <p:nvPr/>
              </p:nvGrpSpPr>
              <p:grpSpPr>
                <a:xfrm>
                  <a:off x="2612222" y="3037546"/>
                  <a:ext cx="701042" cy="1016983"/>
                  <a:chOff x="1175499" y="1988653"/>
                  <a:chExt cx="701042" cy="1016983"/>
                </a:xfrm>
              </p:grpSpPr>
              <p:grpSp>
                <p:nvGrpSpPr>
                  <p:cNvPr id="1274" name="Group 24"/>
                  <p:cNvGrpSpPr/>
                  <p:nvPr/>
                </p:nvGrpSpPr>
                <p:grpSpPr>
                  <a:xfrm>
                    <a:off x="1175499" y="1988653"/>
                    <a:ext cx="485923" cy="1016983"/>
                    <a:chOff x="2080491" y="3296540"/>
                    <a:chExt cx="485923" cy="775354"/>
                  </a:xfrm>
                </p:grpSpPr>
                <p:sp>
                  <p:nvSpPr>
                    <p:cNvPr id="1280" name="TextBox 1279"/>
                    <p:cNvSpPr txBox="1"/>
                    <p:nvPr/>
                  </p:nvSpPr>
                  <p:spPr>
                    <a:xfrm>
                      <a:off x="2080491" y="3296540"/>
                      <a:ext cx="485923" cy="175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>
                          <a:latin typeface="Arial"/>
                          <a:cs typeface="Arial"/>
                        </a:rPr>
                        <a:t>1</a:t>
                      </a:r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50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1281" name="TextBox 1280"/>
                    <p:cNvSpPr txBox="1"/>
                    <p:nvPr/>
                  </p:nvSpPr>
                  <p:spPr>
                    <a:xfrm>
                      <a:off x="2080491" y="3480386"/>
                      <a:ext cx="485923" cy="175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1</a:t>
                      </a:r>
                      <a:r>
                        <a:rPr lang="hr-HR" sz="2400" b="1" dirty="0">
                          <a:latin typeface="Arial"/>
                          <a:cs typeface="Arial"/>
                        </a:rPr>
                        <a:t>0</a:t>
                      </a:r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0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1282" name="TextBox 1281"/>
                    <p:cNvSpPr txBox="1"/>
                    <p:nvPr/>
                  </p:nvSpPr>
                  <p:spPr>
                    <a:xfrm>
                      <a:off x="2080491" y="3626698"/>
                      <a:ext cx="485923" cy="175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75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1283" name="TextBox 1282"/>
                    <p:cNvSpPr txBox="1"/>
                    <p:nvPr/>
                  </p:nvSpPr>
                  <p:spPr>
                    <a:xfrm>
                      <a:off x="2080491" y="3895906"/>
                      <a:ext cx="485923" cy="175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50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</p:grpSp>
              <p:grpSp>
                <p:nvGrpSpPr>
                  <p:cNvPr id="1275" name="Group 39"/>
                  <p:cNvGrpSpPr/>
                  <p:nvPr/>
                </p:nvGrpSpPr>
                <p:grpSpPr>
                  <a:xfrm>
                    <a:off x="1647941" y="2111508"/>
                    <a:ext cx="228600" cy="780398"/>
                    <a:chOff x="1059664" y="3611799"/>
                    <a:chExt cx="228600" cy="568749"/>
                  </a:xfrm>
                </p:grpSpPr>
                <p:cxnSp>
                  <p:nvCxnSpPr>
                    <p:cNvPr id="1276" name="Straight Connector 1275"/>
                    <p:cNvCxnSpPr/>
                    <p:nvPr/>
                  </p:nvCxnSpPr>
                  <p:spPr>
                    <a:xfrm>
                      <a:off x="1059664" y="3611799"/>
                      <a:ext cx="228600" cy="0"/>
                    </a:xfrm>
                    <a:prstGeom prst="line">
                      <a:avLst/>
                    </a:pr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7" name="Straight Connector 1276"/>
                    <p:cNvCxnSpPr/>
                    <p:nvPr/>
                  </p:nvCxnSpPr>
                  <p:spPr>
                    <a:xfrm>
                      <a:off x="1059664" y="3788535"/>
                      <a:ext cx="228600" cy="0"/>
                    </a:xfrm>
                    <a:prstGeom prst="line">
                      <a:avLst/>
                    </a:pr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8" name="Straight Connector 1277"/>
                    <p:cNvCxnSpPr/>
                    <p:nvPr/>
                  </p:nvCxnSpPr>
                  <p:spPr>
                    <a:xfrm>
                      <a:off x="1059664" y="3927522"/>
                      <a:ext cx="228600" cy="0"/>
                    </a:xfrm>
                    <a:prstGeom prst="line">
                      <a:avLst/>
                    </a:prstGeom>
                    <a:ln w="1047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9" name="Straight Connector 1278"/>
                    <p:cNvCxnSpPr/>
                    <p:nvPr/>
                  </p:nvCxnSpPr>
                  <p:spPr>
                    <a:xfrm>
                      <a:off x="1059664" y="4180548"/>
                      <a:ext cx="228600" cy="0"/>
                    </a:xfrm>
                    <a:prstGeom prst="line">
                      <a:avLst/>
                    </a:prstGeom>
                    <a:ln w="1047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267" name="Group 1266"/>
                <p:cNvGrpSpPr/>
                <p:nvPr/>
              </p:nvGrpSpPr>
              <p:grpSpPr>
                <a:xfrm>
                  <a:off x="3198964" y="2285056"/>
                  <a:ext cx="643933" cy="736272"/>
                  <a:chOff x="1880407" y="722439"/>
                  <a:chExt cx="643933" cy="736272"/>
                </a:xfrm>
              </p:grpSpPr>
              <p:sp>
                <p:nvSpPr>
                  <p:cNvPr id="1268" name="TextBox 1267"/>
                  <p:cNvSpPr txBox="1"/>
                  <p:nvPr/>
                </p:nvSpPr>
                <p:spPr>
                  <a:xfrm>
                    <a:off x="1930353" y="998504"/>
                    <a:ext cx="546362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 smtClean="0">
                        <a:latin typeface="Arial"/>
                        <a:cs typeface="Arial"/>
                      </a:rPr>
                      <a:t>OA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  <p:grpSp>
                <p:nvGrpSpPr>
                  <p:cNvPr id="1269" name="Group 1268"/>
                  <p:cNvGrpSpPr/>
                  <p:nvPr/>
                </p:nvGrpSpPr>
                <p:grpSpPr>
                  <a:xfrm>
                    <a:off x="1936834" y="990337"/>
                    <a:ext cx="533401" cy="468374"/>
                    <a:chOff x="2084592" y="1504059"/>
                    <a:chExt cx="533400" cy="468374"/>
                  </a:xfrm>
                </p:grpSpPr>
                <p:sp>
                  <p:nvSpPr>
                    <p:cNvPr id="1271" name="TextBox 1270"/>
                    <p:cNvSpPr txBox="1"/>
                    <p:nvPr/>
                  </p:nvSpPr>
                  <p:spPr>
                    <a:xfrm>
                      <a:off x="2084592" y="1741600"/>
                      <a:ext cx="533400" cy="23083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+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cxnSp>
                  <p:nvCxnSpPr>
                    <p:cNvPr id="1272" name="Straight Arrow Connector 1271"/>
                    <p:cNvCxnSpPr/>
                    <p:nvPr/>
                  </p:nvCxnSpPr>
                  <p:spPr>
                    <a:xfrm flipH="1">
                      <a:off x="2117292" y="1799174"/>
                      <a:ext cx="467999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3" name="Straight Arrow Connector 1272"/>
                    <p:cNvCxnSpPr/>
                    <p:nvPr/>
                  </p:nvCxnSpPr>
                  <p:spPr>
                    <a:xfrm flipH="1">
                      <a:off x="2117292" y="1504059"/>
                      <a:ext cx="467999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270" name="TextBox 1269"/>
                  <p:cNvSpPr txBox="1"/>
                  <p:nvPr/>
                </p:nvSpPr>
                <p:spPr>
                  <a:xfrm>
                    <a:off x="1880407" y="722439"/>
                    <a:ext cx="643933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 smtClean="0">
                        <a:latin typeface="Arial"/>
                        <a:cs typeface="Arial"/>
                      </a:rPr>
                      <a:t>CP13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</p:grpSp>
          </p:grpSp>
        </p:grpSp>
        <p:sp>
          <p:nvSpPr>
            <p:cNvPr id="1303" name="TextBox 1302"/>
            <p:cNvSpPr txBox="1"/>
            <p:nvPr/>
          </p:nvSpPr>
          <p:spPr>
            <a:xfrm>
              <a:off x="15086101" y="21344231"/>
              <a:ext cx="112519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3200" b="1" dirty="0" smtClean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3200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HMW-TIPs is not detected by anti-total tau antibodies. </a:t>
              </a:r>
              <a:endParaRPr lang="hr-HR" sz="32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4" name="Rectangle 1303"/>
            <p:cNvSpPr/>
            <p:nvPr/>
          </p:nvSpPr>
          <p:spPr>
            <a:xfrm>
              <a:off x="14468093" y="21180262"/>
              <a:ext cx="15292027" cy="530564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1305" name="Group 1304"/>
          <p:cNvGrpSpPr/>
          <p:nvPr/>
        </p:nvGrpSpPr>
        <p:grpSpPr>
          <a:xfrm>
            <a:off x="475491" y="21094389"/>
            <a:ext cx="14053754" cy="5256843"/>
            <a:chOff x="979370" y="23676650"/>
            <a:chExt cx="14053754" cy="5256843"/>
          </a:xfrm>
        </p:grpSpPr>
        <p:pic>
          <p:nvPicPr>
            <p:cNvPr id="1306" name="Picture 1305"/>
            <p:cNvPicPr>
              <a:picLocks noChangeAspect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5140" y="24906456"/>
              <a:ext cx="4904156" cy="3678116"/>
            </a:xfrm>
            <a:prstGeom prst="rect">
              <a:avLst/>
            </a:prstGeom>
          </p:spPr>
        </p:pic>
        <p:grpSp>
          <p:nvGrpSpPr>
            <p:cNvPr id="1307" name="Group 1306"/>
            <p:cNvGrpSpPr/>
            <p:nvPr/>
          </p:nvGrpSpPr>
          <p:grpSpPr>
            <a:xfrm>
              <a:off x="5885730" y="24862898"/>
              <a:ext cx="9147394" cy="3323750"/>
              <a:chOff x="6026840" y="24862898"/>
              <a:chExt cx="9147394" cy="3323750"/>
            </a:xfrm>
          </p:grpSpPr>
          <p:grpSp>
            <p:nvGrpSpPr>
              <p:cNvPr id="1310" name="Group 1309"/>
              <p:cNvGrpSpPr/>
              <p:nvPr/>
            </p:nvGrpSpPr>
            <p:grpSpPr>
              <a:xfrm>
                <a:off x="6026840" y="24862898"/>
                <a:ext cx="4647368" cy="3323750"/>
                <a:chOff x="66538" y="3549647"/>
                <a:chExt cx="2323684" cy="1661875"/>
              </a:xfrm>
            </p:grpSpPr>
            <p:pic>
              <p:nvPicPr>
                <p:cNvPr id="1337" name="Picture 1336"/>
                <p:cNvPicPr>
                  <a:picLocks noChangeAspect="1"/>
                </p:cNvPicPr>
                <p:nvPr/>
              </p:nvPicPr>
              <p:blipFill rotWithShape="1">
                <a:blip r:embed="rId9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53" t="24156" r="56686" b="63271"/>
                <a:stretch/>
              </p:blipFill>
              <p:spPr>
                <a:xfrm>
                  <a:off x="768068" y="3862415"/>
                  <a:ext cx="886046" cy="950269"/>
                </a:xfrm>
                <a:prstGeom prst="rect">
                  <a:avLst/>
                </a:prstGeom>
              </p:spPr>
            </p:pic>
            <p:pic>
              <p:nvPicPr>
                <p:cNvPr id="1338" name="Picture 1337"/>
                <p:cNvPicPr>
                  <a:picLocks noChangeAspect="1"/>
                </p:cNvPicPr>
                <p:nvPr/>
              </p:nvPicPr>
              <p:blipFill rotWithShape="1">
                <a:blip r:embed="rId10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057" t="33672" r="52127" b="61712"/>
                <a:stretch/>
              </p:blipFill>
              <p:spPr>
                <a:xfrm>
                  <a:off x="768068" y="4865071"/>
                  <a:ext cx="886046" cy="346451"/>
                </a:xfrm>
                <a:prstGeom prst="rect">
                  <a:avLst/>
                </a:prstGeom>
              </p:spPr>
            </p:pic>
            <p:grpSp>
              <p:nvGrpSpPr>
                <p:cNvPr id="1339" name="Group 1338"/>
                <p:cNvGrpSpPr/>
                <p:nvPr/>
              </p:nvGrpSpPr>
              <p:grpSpPr>
                <a:xfrm>
                  <a:off x="66538" y="3902521"/>
                  <a:ext cx="693021" cy="1238466"/>
                  <a:chOff x="1740394" y="1698185"/>
                  <a:chExt cx="693021" cy="1238466"/>
                </a:xfrm>
              </p:grpSpPr>
              <p:grpSp>
                <p:nvGrpSpPr>
                  <p:cNvPr id="1348" name="Group 1347"/>
                  <p:cNvGrpSpPr/>
                  <p:nvPr/>
                </p:nvGrpSpPr>
                <p:grpSpPr>
                  <a:xfrm>
                    <a:off x="1740394" y="1698185"/>
                    <a:ext cx="693021" cy="904101"/>
                    <a:chOff x="1183520" y="1992894"/>
                    <a:chExt cx="693021" cy="904101"/>
                  </a:xfrm>
                </p:grpSpPr>
                <p:grpSp>
                  <p:nvGrpSpPr>
                    <p:cNvPr id="1352" name="Group 24"/>
                    <p:cNvGrpSpPr/>
                    <p:nvPr/>
                  </p:nvGrpSpPr>
                  <p:grpSpPr>
                    <a:xfrm>
                      <a:off x="1183520" y="1992894"/>
                      <a:ext cx="485923" cy="904101"/>
                      <a:chOff x="2088512" y="3299762"/>
                      <a:chExt cx="485923" cy="689291"/>
                    </a:xfrm>
                  </p:grpSpPr>
                  <p:sp>
                    <p:nvSpPr>
                      <p:cNvPr id="1358" name="TextBox 1357"/>
                      <p:cNvSpPr txBox="1"/>
                      <p:nvPr/>
                    </p:nvSpPr>
                    <p:spPr>
                      <a:xfrm>
                        <a:off x="2088512" y="3299762"/>
                        <a:ext cx="485923" cy="17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r"/>
                        <a:r>
                          <a:rPr lang="hr-HR" sz="2400" b="1" dirty="0">
                            <a:latin typeface="Arial"/>
                            <a:cs typeface="Arial"/>
                          </a:rPr>
                          <a:t>1</a:t>
                        </a:r>
                        <a:r>
                          <a:rPr lang="hr-HR" sz="2400" b="1" dirty="0" smtClean="0">
                            <a:latin typeface="Arial"/>
                            <a:cs typeface="Arial"/>
                          </a:rPr>
                          <a:t>50</a:t>
                        </a:r>
                        <a:endParaRPr lang="en-US" sz="2400" b="1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1359" name="TextBox 1358"/>
                      <p:cNvSpPr txBox="1"/>
                      <p:nvPr/>
                    </p:nvSpPr>
                    <p:spPr>
                      <a:xfrm>
                        <a:off x="2088512" y="3436314"/>
                        <a:ext cx="485923" cy="17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r"/>
                        <a:r>
                          <a:rPr lang="hr-HR" sz="2400" b="1" dirty="0" smtClean="0">
                            <a:latin typeface="Arial"/>
                            <a:cs typeface="Arial"/>
                          </a:rPr>
                          <a:t>1</a:t>
                        </a:r>
                        <a:r>
                          <a:rPr lang="hr-HR" sz="2400" b="1" dirty="0">
                            <a:latin typeface="Arial"/>
                            <a:cs typeface="Arial"/>
                          </a:rPr>
                          <a:t>0</a:t>
                        </a:r>
                        <a:r>
                          <a:rPr lang="hr-HR" sz="2400" b="1" dirty="0" smtClean="0">
                            <a:latin typeface="Arial"/>
                            <a:cs typeface="Arial"/>
                          </a:rPr>
                          <a:t>0</a:t>
                        </a:r>
                        <a:endParaRPr lang="en-US" sz="2400" b="1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1360" name="TextBox 1359"/>
                      <p:cNvSpPr txBox="1"/>
                      <p:nvPr/>
                    </p:nvSpPr>
                    <p:spPr>
                      <a:xfrm>
                        <a:off x="2088512" y="3571998"/>
                        <a:ext cx="485923" cy="17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r"/>
                        <a:r>
                          <a:rPr lang="hr-HR" sz="2400" b="1" dirty="0" smtClean="0">
                            <a:latin typeface="Arial"/>
                            <a:cs typeface="Arial"/>
                          </a:rPr>
                          <a:t>75</a:t>
                        </a:r>
                        <a:endParaRPr lang="en-US" sz="2400" b="1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1361" name="TextBox 1360"/>
                      <p:cNvSpPr txBox="1"/>
                      <p:nvPr/>
                    </p:nvSpPr>
                    <p:spPr>
                      <a:xfrm>
                        <a:off x="2088512" y="3813065"/>
                        <a:ext cx="485923" cy="17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r"/>
                        <a:r>
                          <a:rPr lang="hr-HR" sz="2400" b="1" dirty="0" smtClean="0">
                            <a:latin typeface="Arial"/>
                            <a:cs typeface="Arial"/>
                          </a:rPr>
                          <a:t>50</a:t>
                        </a:r>
                        <a:endParaRPr lang="en-US" sz="2400" b="1" dirty="0">
                          <a:latin typeface="Arial"/>
                          <a:cs typeface="Arial"/>
                        </a:endParaRPr>
                      </a:p>
                    </p:txBody>
                  </p:sp>
                </p:grpSp>
                <p:grpSp>
                  <p:nvGrpSpPr>
                    <p:cNvPr id="1353" name="Group 39"/>
                    <p:cNvGrpSpPr/>
                    <p:nvPr/>
                  </p:nvGrpSpPr>
                  <p:grpSpPr>
                    <a:xfrm>
                      <a:off x="1647941" y="2115679"/>
                      <a:ext cx="228600" cy="667512"/>
                      <a:chOff x="1059664" y="3614880"/>
                      <a:chExt cx="228600" cy="486484"/>
                    </a:xfrm>
                  </p:grpSpPr>
                  <p:cxnSp>
                    <p:nvCxnSpPr>
                      <p:cNvPr id="1354" name="Straight Connector 1353"/>
                      <p:cNvCxnSpPr/>
                      <p:nvPr/>
                    </p:nvCxnSpPr>
                    <p:spPr>
                      <a:xfrm>
                        <a:off x="1059664" y="3614880"/>
                        <a:ext cx="228600" cy="0"/>
                      </a:xfrm>
                      <a:prstGeom prst="line">
                        <a:avLst/>
                      </a:prstGeom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55" name="Straight Connector 1354"/>
                      <p:cNvCxnSpPr/>
                      <p:nvPr/>
                    </p:nvCxnSpPr>
                    <p:spPr>
                      <a:xfrm>
                        <a:off x="1059664" y="3746407"/>
                        <a:ext cx="228600" cy="0"/>
                      </a:xfrm>
                      <a:prstGeom prst="line">
                        <a:avLst/>
                      </a:prstGeom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56" name="Straight Connector 1355"/>
                      <p:cNvCxnSpPr/>
                      <p:nvPr/>
                    </p:nvCxnSpPr>
                    <p:spPr>
                      <a:xfrm>
                        <a:off x="1059664" y="3875236"/>
                        <a:ext cx="228600" cy="0"/>
                      </a:xfrm>
                      <a:prstGeom prst="line">
                        <a:avLst/>
                      </a:prstGeom>
                      <a:ln w="1047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57" name="Straight Connector 1356"/>
                      <p:cNvCxnSpPr/>
                      <p:nvPr/>
                    </p:nvCxnSpPr>
                    <p:spPr>
                      <a:xfrm>
                        <a:off x="1059664" y="4101364"/>
                        <a:ext cx="228600" cy="0"/>
                      </a:xfrm>
                      <a:prstGeom prst="line">
                        <a:avLst/>
                      </a:prstGeom>
                      <a:ln w="1047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349" name="Group 1348"/>
                  <p:cNvGrpSpPr/>
                  <p:nvPr/>
                </p:nvGrpSpPr>
                <p:grpSpPr>
                  <a:xfrm>
                    <a:off x="1740394" y="2705818"/>
                    <a:ext cx="693021" cy="230833"/>
                    <a:chOff x="2458656" y="3704560"/>
                    <a:chExt cx="693021" cy="230833"/>
                  </a:xfrm>
                </p:grpSpPr>
                <p:sp>
                  <p:nvSpPr>
                    <p:cNvPr id="1350" name="TextBox 1349"/>
                    <p:cNvSpPr txBox="1"/>
                    <p:nvPr/>
                  </p:nvSpPr>
                  <p:spPr>
                    <a:xfrm>
                      <a:off x="2458656" y="3704560"/>
                      <a:ext cx="485923" cy="230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37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cxnSp>
                  <p:nvCxnSpPr>
                    <p:cNvPr id="1351" name="Straight Connector 1350"/>
                    <p:cNvCxnSpPr/>
                    <p:nvPr/>
                  </p:nvCxnSpPr>
                  <p:spPr>
                    <a:xfrm>
                      <a:off x="2923077" y="3821606"/>
                      <a:ext cx="228600" cy="0"/>
                    </a:xfrm>
                    <a:prstGeom prst="line">
                      <a:avLst/>
                    </a:prstGeom>
                    <a:ln w="1047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340" name="TextBox 1339"/>
                <p:cNvSpPr txBox="1"/>
                <p:nvPr/>
              </p:nvSpPr>
              <p:spPr>
                <a:xfrm>
                  <a:off x="1630070" y="4231866"/>
                  <a:ext cx="643557" cy="230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r-HR" sz="2400" b="1" dirty="0" smtClean="0">
                      <a:latin typeface="Arial"/>
                      <a:cs typeface="Arial"/>
                    </a:rPr>
                    <a:t>CP13</a:t>
                  </a:r>
                </a:p>
              </p:txBody>
            </p:sp>
            <p:sp>
              <p:nvSpPr>
                <p:cNvPr id="1341" name="TextBox 1340"/>
                <p:cNvSpPr txBox="1"/>
                <p:nvPr/>
              </p:nvSpPr>
              <p:spPr>
                <a:xfrm>
                  <a:off x="1630070" y="4882153"/>
                  <a:ext cx="760152" cy="230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r-HR" sz="2400" b="1" dirty="0" smtClean="0">
                      <a:latin typeface="Arial"/>
                      <a:cs typeface="Arial"/>
                    </a:rPr>
                    <a:t>GAPDH</a:t>
                  </a:r>
                </a:p>
              </p:txBody>
            </p:sp>
            <p:grpSp>
              <p:nvGrpSpPr>
                <p:cNvPr id="1342" name="Group 1341"/>
                <p:cNvGrpSpPr/>
                <p:nvPr/>
              </p:nvGrpSpPr>
              <p:grpSpPr>
                <a:xfrm>
                  <a:off x="345382" y="3549647"/>
                  <a:ext cx="1262530" cy="255388"/>
                  <a:chOff x="1010622" y="1018254"/>
                  <a:chExt cx="1262530" cy="255388"/>
                </a:xfrm>
              </p:grpSpPr>
              <p:sp>
                <p:nvSpPr>
                  <p:cNvPr id="1343" name="TextBox 1342"/>
                  <p:cNvSpPr txBox="1"/>
                  <p:nvPr/>
                </p:nvSpPr>
                <p:spPr>
                  <a:xfrm>
                    <a:off x="1010622" y="1022272"/>
                    <a:ext cx="428207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hr-HR" sz="2400" b="1" dirty="0" smtClean="0">
                        <a:latin typeface="Arial"/>
                        <a:cs typeface="Arial"/>
                      </a:rPr>
                      <a:t>OA </a:t>
                    </a:r>
                  </a:p>
                </p:txBody>
              </p:sp>
              <p:cxnSp>
                <p:nvCxnSpPr>
                  <p:cNvPr id="1344" name="Straight Connector 1343"/>
                  <p:cNvCxnSpPr/>
                  <p:nvPr/>
                </p:nvCxnSpPr>
                <p:spPr>
                  <a:xfrm>
                    <a:off x="1447090" y="1273642"/>
                    <a:ext cx="359996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45" name="TextBox 1344"/>
                  <p:cNvSpPr txBox="1"/>
                  <p:nvPr/>
                </p:nvSpPr>
                <p:spPr>
                  <a:xfrm>
                    <a:off x="1500057" y="1018254"/>
                    <a:ext cx="254062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>
                        <a:latin typeface="Arial"/>
                        <a:cs typeface="Arial"/>
                      </a:rPr>
                      <a:t>-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  <p:cxnSp>
                <p:nvCxnSpPr>
                  <p:cNvPr id="1346" name="Straight Connector 1345"/>
                  <p:cNvCxnSpPr/>
                  <p:nvPr/>
                </p:nvCxnSpPr>
                <p:spPr>
                  <a:xfrm>
                    <a:off x="1913155" y="1273642"/>
                    <a:ext cx="359997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47" name="TextBox 1346"/>
                  <p:cNvSpPr txBox="1"/>
                  <p:nvPr/>
                </p:nvSpPr>
                <p:spPr>
                  <a:xfrm>
                    <a:off x="1966122" y="1018254"/>
                    <a:ext cx="254062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 smtClean="0">
                        <a:latin typeface="Arial"/>
                        <a:cs typeface="Arial"/>
                      </a:rPr>
                      <a:t>+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</p:grpSp>
          </p:grpSp>
          <p:grpSp>
            <p:nvGrpSpPr>
              <p:cNvPr id="1311" name="Group 1310"/>
              <p:cNvGrpSpPr/>
              <p:nvPr/>
            </p:nvGrpSpPr>
            <p:grpSpPr>
              <a:xfrm>
                <a:off x="10467614" y="24862898"/>
                <a:ext cx="4706620" cy="3278632"/>
                <a:chOff x="2286925" y="3549647"/>
                <a:chExt cx="2353310" cy="1639316"/>
              </a:xfrm>
            </p:grpSpPr>
            <p:sp>
              <p:nvSpPr>
                <p:cNvPr id="1312" name="TextBox 1311"/>
                <p:cNvSpPr txBox="1"/>
                <p:nvPr/>
              </p:nvSpPr>
              <p:spPr>
                <a:xfrm>
                  <a:off x="3880083" y="4139533"/>
                  <a:ext cx="643557" cy="4154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r-HR" sz="2400" b="1" dirty="0" err="1">
                      <a:latin typeface="Arial"/>
                      <a:cs typeface="Arial"/>
                    </a:rPr>
                    <a:t>t</a:t>
                  </a:r>
                  <a:r>
                    <a:rPr lang="hr-HR" sz="2400" b="1" dirty="0" err="1" smtClean="0">
                      <a:latin typeface="Arial"/>
                      <a:cs typeface="Arial"/>
                    </a:rPr>
                    <a:t>au</a:t>
                  </a:r>
                  <a:r>
                    <a:rPr lang="hr-HR" sz="2400" b="1" dirty="0" smtClean="0">
                      <a:latin typeface="Arial"/>
                      <a:cs typeface="Arial"/>
                    </a:rPr>
                    <a:t>-</a:t>
                  </a:r>
                </a:p>
                <a:p>
                  <a:r>
                    <a:rPr lang="hr-HR" sz="2400" b="1" dirty="0" err="1" smtClean="0">
                      <a:latin typeface="Arial"/>
                      <a:cs typeface="Arial"/>
                    </a:rPr>
                    <a:t>pS</a:t>
                  </a:r>
                  <a:r>
                    <a:rPr lang="ta-IN" sz="2400" b="1" dirty="0" smtClean="0">
                      <a:latin typeface="Arial"/>
                      <a:cs typeface="Arial"/>
                    </a:rPr>
                    <a:t>396</a:t>
                  </a:r>
                  <a:r>
                    <a:rPr lang="hr-HR" sz="2400" b="1" dirty="0" smtClean="0">
                      <a:latin typeface="Arial"/>
                      <a:cs typeface="Arial"/>
                    </a:rPr>
                    <a:t> </a:t>
                  </a:r>
                </a:p>
              </p:txBody>
            </p:sp>
            <p:sp>
              <p:nvSpPr>
                <p:cNvPr id="1313" name="TextBox 1312"/>
                <p:cNvSpPr txBox="1"/>
                <p:nvPr/>
              </p:nvSpPr>
              <p:spPr>
                <a:xfrm>
                  <a:off x="3880083" y="4882153"/>
                  <a:ext cx="760152" cy="230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r-HR" sz="2400" b="1" dirty="0" smtClean="0">
                      <a:latin typeface="Arial"/>
                      <a:cs typeface="Arial"/>
                    </a:rPr>
                    <a:t>GAPDH</a:t>
                  </a:r>
                </a:p>
              </p:txBody>
            </p:sp>
            <p:pic>
              <p:nvPicPr>
                <p:cNvPr id="1314" name="Picture 1313"/>
                <p:cNvPicPr>
                  <a:picLocks noChangeAspect="1"/>
                </p:cNvPicPr>
                <p:nvPr/>
              </p:nvPicPr>
              <p:blipFill rotWithShape="1">
                <a:blip r:embed="rId11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5176" t="23379" r="36007" b="63962"/>
                <a:stretch/>
              </p:blipFill>
              <p:spPr>
                <a:xfrm>
                  <a:off x="2996476" y="3850238"/>
                  <a:ext cx="886046" cy="950267"/>
                </a:xfrm>
                <a:prstGeom prst="rect">
                  <a:avLst/>
                </a:prstGeom>
              </p:spPr>
            </p:pic>
            <p:pic>
              <p:nvPicPr>
                <p:cNvPr id="1315" name="Picture 1314"/>
                <p:cNvPicPr>
                  <a:picLocks noChangeAspect="1"/>
                </p:cNvPicPr>
                <p:nvPr/>
              </p:nvPicPr>
              <p:blipFill rotWithShape="1">
                <a:blip r:embed="rId12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910" t="31482" r="31273" b="63883"/>
                <a:stretch/>
              </p:blipFill>
              <p:spPr>
                <a:xfrm>
                  <a:off x="2996476" y="4840974"/>
                  <a:ext cx="886046" cy="347989"/>
                </a:xfrm>
                <a:prstGeom prst="rect">
                  <a:avLst/>
                </a:prstGeom>
              </p:spPr>
            </p:pic>
            <p:grpSp>
              <p:nvGrpSpPr>
                <p:cNvPr id="1316" name="Group 1315"/>
                <p:cNvGrpSpPr/>
                <p:nvPr/>
              </p:nvGrpSpPr>
              <p:grpSpPr>
                <a:xfrm>
                  <a:off x="2286925" y="3882321"/>
                  <a:ext cx="701042" cy="1200568"/>
                  <a:chOff x="1732373" y="1690164"/>
                  <a:chExt cx="701042" cy="1200568"/>
                </a:xfrm>
              </p:grpSpPr>
              <p:grpSp>
                <p:nvGrpSpPr>
                  <p:cNvPr id="1323" name="Group 1322"/>
                  <p:cNvGrpSpPr/>
                  <p:nvPr/>
                </p:nvGrpSpPr>
                <p:grpSpPr>
                  <a:xfrm>
                    <a:off x="1732373" y="1690164"/>
                    <a:ext cx="701042" cy="904101"/>
                    <a:chOff x="1175499" y="1984873"/>
                    <a:chExt cx="701042" cy="904101"/>
                  </a:xfrm>
                </p:grpSpPr>
                <p:grpSp>
                  <p:nvGrpSpPr>
                    <p:cNvPr id="1327" name="Group 24"/>
                    <p:cNvGrpSpPr/>
                    <p:nvPr/>
                  </p:nvGrpSpPr>
                  <p:grpSpPr>
                    <a:xfrm>
                      <a:off x="1175499" y="1984873"/>
                      <a:ext cx="485923" cy="904101"/>
                      <a:chOff x="2080491" y="3293647"/>
                      <a:chExt cx="485923" cy="689291"/>
                    </a:xfrm>
                  </p:grpSpPr>
                  <p:sp>
                    <p:nvSpPr>
                      <p:cNvPr id="1333" name="TextBox 1332"/>
                      <p:cNvSpPr txBox="1"/>
                      <p:nvPr/>
                    </p:nvSpPr>
                    <p:spPr>
                      <a:xfrm>
                        <a:off x="2080491" y="3293647"/>
                        <a:ext cx="485923" cy="17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r"/>
                        <a:r>
                          <a:rPr lang="hr-HR" sz="2400" b="1" dirty="0">
                            <a:latin typeface="Arial"/>
                            <a:cs typeface="Arial"/>
                          </a:rPr>
                          <a:t>1</a:t>
                        </a:r>
                        <a:r>
                          <a:rPr lang="hr-HR" sz="2400" b="1" dirty="0" smtClean="0">
                            <a:latin typeface="Arial"/>
                            <a:cs typeface="Arial"/>
                          </a:rPr>
                          <a:t>50</a:t>
                        </a:r>
                        <a:endParaRPr lang="en-US" sz="2400" b="1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1334" name="TextBox 1333"/>
                      <p:cNvSpPr txBox="1"/>
                      <p:nvPr/>
                    </p:nvSpPr>
                    <p:spPr>
                      <a:xfrm>
                        <a:off x="2080491" y="3430199"/>
                        <a:ext cx="485923" cy="17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r"/>
                        <a:r>
                          <a:rPr lang="hr-HR" sz="2400" b="1" dirty="0" smtClean="0">
                            <a:latin typeface="Arial"/>
                            <a:cs typeface="Arial"/>
                          </a:rPr>
                          <a:t>1</a:t>
                        </a:r>
                        <a:r>
                          <a:rPr lang="hr-HR" sz="2400" b="1" dirty="0">
                            <a:latin typeface="Arial"/>
                            <a:cs typeface="Arial"/>
                          </a:rPr>
                          <a:t>0</a:t>
                        </a:r>
                        <a:r>
                          <a:rPr lang="hr-HR" sz="2400" b="1" dirty="0" smtClean="0">
                            <a:latin typeface="Arial"/>
                            <a:cs typeface="Arial"/>
                          </a:rPr>
                          <a:t>0</a:t>
                        </a:r>
                        <a:endParaRPr lang="en-US" sz="2400" b="1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1335" name="TextBox 1334"/>
                      <p:cNvSpPr txBox="1"/>
                      <p:nvPr/>
                    </p:nvSpPr>
                    <p:spPr>
                      <a:xfrm>
                        <a:off x="2080491" y="3565883"/>
                        <a:ext cx="485923" cy="17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r"/>
                        <a:r>
                          <a:rPr lang="hr-HR" sz="2400" b="1" dirty="0" smtClean="0">
                            <a:latin typeface="Arial"/>
                            <a:cs typeface="Arial"/>
                          </a:rPr>
                          <a:t>75</a:t>
                        </a:r>
                        <a:endParaRPr lang="en-US" sz="2400" b="1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1336" name="TextBox 1335"/>
                      <p:cNvSpPr txBox="1"/>
                      <p:nvPr/>
                    </p:nvSpPr>
                    <p:spPr>
                      <a:xfrm>
                        <a:off x="2080491" y="3806950"/>
                        <a:ext cx="485923" cy="17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r"/>
                        <a:r>
                          <a:rPr lang="hr-HR" sz="2400" b="1" dirty="0" smtClean="0">
                            <a:latin typeface="Arial"/>
                            <a:cs typeface="Arial"/>
                          </a:rPr>
                          <a:t>50</a:t>
                        </a:r>
                        <a:endParaRPr lang="en-US" sz="2400" b="1" dirty="0">
                          <a:latin typeface="Arial"/>
                          <a:cs typeface="Arial"/>
                        </a:endParaRPr>
                      </a:p>
                    </p:txBody>
                  </p:sp>
                </p:grpSp>
                <p:grpSp>
                  <p:nvGrpSpPr>
                    <p:cNvPr id="1328" name="Group 39"/>
                    <p:cNvGrpSpPr/>
                    <p:nvPr/>
                  </p:nvGrpSpPr>
                  <p:grpSpPr>
                    <a:xfrm>
                      <a:off x="1647941" y="2115679"/>
                      <a:ext cx="228600" cy="667512"/>
                      <a:chOff x="1059664" y="3614880"/>
                      <a:chExt cx="228600" cy="486484"/>
                    </a:xfrm>
                  </p:grpSpPr>
                  <p:cxnSp>
                    <p:nvCxnSpPr>
                      <p:cNvPr id="1329" name="Straight Connector 1328"/>
                      <p:cNvCxnSpPr/>
                      <p:nvPr/>
                    </p:nvCxnSpPr>
                    <p:spPr>
                      <a:xfrm>
                        <a:off x="1059664" y="3614880"/>
                        <a:ext cx="228600" cy="0"/>
                      </a:xfrm>
                      <a:prstGeom prst="line">
                        <a:avLst/>
                      </a:prstGeom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30" name="Straight Connector 1329"/>
                      <p:cNvCxnSpPr/>
                      <p:nvPr/>
                    </p:nvCxnSpPr>
                    <p:spPr>
                      <a:xfrm>
                        <a:off x="1059664" y="3746407"/>
                        <a:ext cx="228600" cy="0"/>
                      </a:xfrm>
                      <a:prstGeom prst="line">
                        <a:avLst/>
                      </a:prstGeom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31" name="Straight Connector 1330"/>
                      <p:cNvCxnSpPr/>
                      <p:nvPr/>
                    </p:nvCxnSpPr>
                    <p:spPr>
                      <a:xfrm>
                        <a:off x="1059664" y="3875236"/>
                        <a:ext cx="228600" cy="0"/>
                      </a:xfrm>
                      <a:prstGeom prst="line">
                        <a:avLst/>
                      </a:prstGeom>
                      <a:ln w="1047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32" name="Straight Connector 1331"/>
                      <p:cNvCxnSpPr/>
                      <p:nvPr/>
                    </p:nvCxnSpPr>
                    <p:spPr>
                      <a:xfrm>
                        <a:off x="1059664" y="4101364"/>
                        <a:ext cx="228600" cy="0"/>
                      </a:xfrm>
                      <a:prstGeom prst="line">
                        <a:avLst/>
                      </a:prstGeom>
                      <a:ln w="1047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324" name="Group 1323"/>
                  <p:cNvGrpSpPr/>
                  <p:nvPr/>
                </p:nvGrpSpPr>
                <p:grpSpPr>
                  <a:xfrm>
                    <a:off x="1732373" y="2659899"/>
                    <a:ext cx="701042" cy="230833"/>
                    <a:chOff x="2450635" y="3658641"/>
                    <a:chExt cx="701042" cy="230833"/>
                  </a:xfrm>
                </p:grpSpPr>
                <p:sp>
                  <p:nvSpPr>
                    <p:cNvPr id="1325" name="TextBox 1324"/>
                    <p:cNvSpPr txBox="1"/>
                    <p:nvPr/>
                  </p:nvSpPr>
                  <p:spPr>
                    <a:xfrm>
                      <a:off x="2450635" y="3658641"/>
                      <a:ext cx="485923" cy="230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37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cxnSp>
                  <p:nvCxnSpPr>
                    <p:cNvPr id="1326" name="Straight Connector 1325"/>
                    <p:cNvCxnSpPr/>
                    <p:nvPr/>
                  </p:nvCxnSpPr>
                  <p:spPr>
                    <a:xfrm>
                      <a:off x="2923077" y="3771894"/>
                      <a:ext cx="228600" cy="0"/>
                    </a:xfrm>
                    <a:prstGeom prst="line">
                      <a:avLst/>
                    </a:prstGeom>
                    <a:ln w="1047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317" name="Group 1316"/>
                <p:cNvGrpSpPr/>
                <p:nvPr/>
              </p:nvGrpSpPr>
              <p:grpSpPr>
                <a:xfrm>
                  <a:off x="2573790" y="3549647"/>
                  <a:ext cx="1262530" cy="255388"/>
                  <a:chOff x="1010622" y="1018254"/>
                  <a:chExt cx="1262530" cy="255388"/>
                </a:xfrm>
              </p:grpSpPr>
              <p:sp>
                <p:nvSpPr>
                  <p:cNvPr id="1318" name="TextBox 1317"/>
                  <p:cNvSpPr txBox="1"/>
                  <p:nvPr/>
                </p:nvSpPr>
                <p:spPr>
                  <a:xfrm>
                    <a:off x="1010622" y="1022272"/>
                    <a:ext cx="428207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hr-HR" sz="2400" b="1" dirty="0" smtClean="0">
                        <a:latin typeface="Arial"/>
                        <a:cs typeface="Arial"/>
                      </a:rPr>
                      <a:t>OA </a:t>
                    </a:r>
                  </a:p>
                </p:txBody>
              </p:sp>
              <p:cxnSp>
                <p:nvCxnSpPr>
                  <p:cNvPr id="1319" name="Straight Connector 1318"/>
                  <p:cNvCxnSpPr/>
                  <p:nvPr/>
                </p:nvCxnSpPr>
                <p:spPr>
                  <a:xfrm>
                    <a:off x="1447090" y="1273642"/>
                    <a:ext cx="359996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20" name="TextBox 1319"/>
                  <p:cNvSpPr txBox="1"/>
                  <p:nvPr/>
                </p:nvSpPr>
                <p:spPr>
                  <a:xfrm>
                    <a:off x="1500057" y="1018254"/>
                    <a:ext cx="254062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>
                        <a:latin typeface="Arial"/>
                        <a:cs typeface="Arial"/>
                      </a:rPr>
                      <a:t>-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  <p:cxnSp>
                <p:nvCxnSpPr>
                  <p:cNvPr id="1321" name="Straight Connector 1320"/>
                  <p:cNvCxnSpPr/>
                  <p:nvPr/>
                </p:nvCxnSpPr>
                <p:spPr>
                  <a:xfrm>
                    <a:off x="1913155" y="1273642"/>
                    <a:ext cx="359997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22" name="TextBox 1321"/>
                  <p:cNvSpPr txBox="1"/>
                  <p:nvPr/>
                </p:nvSpPr>
                <p:spPr>
                  <a:xfrm>
                    <a:off x="1966122" y="1018254"/>
                    <a:ext cx="254062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 smtClean="0">
                        <a:latin typeface="Arial"/>
                        <a:cs typeface="Arial"/>
                      </a:rPr>
                      <a:t>+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</p:grpSp>
          </p:grpSp>
        </p:grpSp>
        <p:sp>
          <p:nvSpPr>
            <p:cNvPr id="1308" name="TextBox 1307"/>
            <p:cNvSpPr txBox="1"/>
            <p:nvPr/>
          </p:nvSpPr>
          <p:spPr>
            <a:xfrm>
              <a:off x="1444259" y="23789165"/>
              <a:ext cx="134262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3200" b="1" dirty="0" smtClean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3200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HMW-TIP is detected in OA-treated SH-SY5Y cells differentiated into neuron-like cells.</a:t>
              </a:r>
              <a:endParaRPr lang="hr-HR" sz="32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9" name="Rectangle 1308"/>
            <p:cNvSpPr/>
            <p:nvPr/>
          </p:nvSpPr>
          <p:spPr>
            <a:xfrm>
              <a:off x="979370" y="23676650"/>
              <a:ext cx="13837383" cy="525684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1362" name="Group 1361"/>
          <p:cNvGrpSpPr/>
          <p:nvPr/>
        </p:nvGrpSpPr>
        <p:grpSpPr>
          <a:xfrm>
            <a:off x="210985" y="26725787"/>
            <a:ext cx="13274405" cy="5275547"/>
            <a:chOff x="785421" y="29265717"/>
            <a:chExt cx="13274405" cy="5275547"/>
          </a:xfrm>
        </p:grpSpPr>
        <p:grpSp>
          <p:nvGrpSpPr>
            <p:cNvPr id="1363" name="Group 1362"/>
            <p:cNvGrpSpPr/>
            <p:nvPr/>
          </p:nvGrpSpPr>
          <p:grpSpPr>
            <a:xfrm>
              <a:off x="785421" y="29905492"/>
              <a:ext cx="7033538" cy="4119534"/>
              <a:chOff x="1788727" y="1002856"/>
              <a:chExt cx="3516769" cy="2059767"/>
            </a:xfrm>
          </p:grpSpPr>
          <p:sp>
            <p:nvSpPr>
              <p:cNvPr id="1404" name="TextBox 1403"/>
              <p:cNvSpPr txBox="1"/>
              <p:nvPr/>
            </p:nvSpPr>
            <p:spPr>
              <a:xfrm>
                <a:off x="4470158" y="2152568"/>
                <a:ext cx="716152" cy="230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2400" b="1" dirty="0" smtClean="0">
                    <a:latin typeface="Arial"/>
                    <a:cs typeface="Arial"/>
                  </a:rPr>
                  <a:t>Tau46</a:t>
                </a:r>
                <a:endParaRPr lang="en-US" sz="2400" b="1" dirty="0">
                  <a:latin typeface="Arial"/>
                  <a:cs typeface="Arial"/>
                </a:endParaRPr>
              </a:p>
            </p:txBody>
          </p:sp>
          <p:grpSp>
            <p:nvGrpSpPr>
              <p:cNvPr id="1405" name="Group 1404"/>
              <p:cNvGrpSpPr/>
              <p:nvPr/>
            </p:nvGrpSpPr>
            <p:grpSpPr>
              <a:xfrm>
                <a:off x="2453871" y="1002856"/>
                <a:ext cx="1006917" cy="790437"/>
                <a:chOff x="1636132" y="5863200"/>
                <a:chExt cx="1006917" cy="790437"/>
              </a:xfrm>
            </p:grpSpPr>
            <p:sp>
              <p:nvSpPr>
                <p:cNvPr id="1433" name="TextBox 1432"/>
                <p:cNvSpPr txBox="1"/>
                <p:nvPr/>
              </p:nvSpPr>
              <p:spPr>
                <a:xfrm>
                  <a:off x="1945829" y="5863200"/>
                  <a:ext cx="424166" cy="230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r-HR" sz="2400" b="1" dirty="0" smtClean="0">
                      <a:latin typeface="Arial"/>
                      <a:cs typeface="Arial"/>
                    </a:rPr>
                    <a:t>HS</a:t>
                  </a:r>
                  <a:endParaRPr lang="en-US" sz="2400" b="1" dirty="0">
                    <a:latin typeface="Arial"/>
                    <a:cs typeface="Arial"/>
                  </a:endParaRPr>
                </a:p>
              </p:txBody>
            </p:sp>
            <p:grpSp>
              <p:nvGrpSpPr>
                <p:cNvPr id="1434" name="Group 1433"/>
                <p:cNvGrpSpPr/>
                <p:nvPr/>
              </p:nvGrpSpPr>
              <p:grpSpPr>
                <a:xfrm>
                  <a:off x="1636132" y="6156524"/>
                  <a:ext cx="1006917" cy="497113"/>
                  <a:chOff x="1688997" y="933023"/>
                  <a:chExt cx="1006917" cy="497113"/>
                </a:xfrm>
              </p:grpSpPr>
              <p:sp>
                <p:nvSpPr>
                  <p:cNvPr id="1435" name="TextBox 1434"/>
                  <p:cNvSpPr txBox="1"/>
                  <p:nvPr/>
                </p:nvSpPr>
                <p:spPr>
                  <a:xfrm>
                    <a:off x="1920605" y="949600"/>
                    <a:ext cx="546362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 smtClean="0">
                        <a:latin typeface="Arial"/>
                        <a:cs typeface="Arial"/>
                      </a:rPr>
                      <a:t>OA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  <p:grpSp>
                <p:nvGrpSpPr>
                  <p:cNvPr id="1436" name="Group 1435"/>
                  <p:cNvGrpSpPr/>
                  <p:nvPr/>
                </p:nvGrpSpPr>
                <p:grpSpPr>
                  <a:xfrm>
                    <a:off x="1688997" y="933023"/>
                    <a:ext cx="1006917" cy="497113"/>
                    <a:chOff x="1836755" y="1446745"/>
                    <a:chExt cx="1006916" cy="497113"/>
                  </a:xfrm>
                </p:grpSpPr>
                <p:sp>
                  <p:nvSpPr>
                    <p:cNvPr id="1437" name="TextBox 1436"/>
                    <p:cNvSpPr txBox="1"/>
                    <p:nvPr/>
                  </p:nvSpPr>
                  <p:spPr>
                    <a:xfrm>
                      <a:off x="1836755" y="1713025"/>
                      <a:ext cx="533400" cy="23083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-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1438" name="TextBox 1437"/>
                    <p:cNvSpPr txBox="1"/>
                    <p:nvPr/>
                  </p:nvSpPr>
                  <p:spPr>
                    <a:xfrm>
                      <a:off x="2310271" y="1713025"/>
                      <a:ext cx="533400" cy="23083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+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cxnSp>
                  <p:nvCxnSpPr>
                    <p:cNvPr id="1439" name="Straight Arrow Connector 1438"/>
                    <p:cNvCxnSpPr/>
                    <p:nvPr/>
                  </p:nvCxnSpPr>
                  <p:spPr>
                    <a:xfrm flipH="1">
                      <a:off x="1938455" y="1751549"/>
                      <a:ext cx="794280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40" name="Straight Arrow Connector 1439"/>
                    <p:cNvCxnSpPr/>
                    <p:nvPr/>
                  </p:nvCxnSpPr>
                  <p:spPr>
                    <a:xfrm flipH="1">
                      <a:off x="1938455" y="1446745"/>
                      <a:ext cx="794280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406" name="Group 1405"/>
              <p:cNvGrpSpPr/>
              <p:nvPr/>
            </p:nvGrpSpPr>
            <p:grpSpPr>
              <a:xfrm>
                <a:off x="3445262" y="1002856"/>
                <a:ext cx="972797" cy="790437"/>
                <a:chOff x="1636132" y="5863200"/>
                <a:chExt cx="972797" cy="790437"/>
              </a:xfrm>
            </p:grpSpPr>
            <p:sp>
              <p:nvSpPr>
                <p:cNvPr id="1425" name="TextBox 1424"/>
                <p:cNvSpPr txBox="1"/>
                <p:nvPr/>
              </p:nvSpPr>
              <p:spPr>
                <a:xfrm>
                  <a:off x="1867740" y="5863200"/>
                  <a:ext cx="612713" cy="230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r-HR" sz="2400" b="1" dirty="0" err="1" smtClean="0">
                      <a:latin typeface="Arial"/>
                      <a:cs typeface="Arial"/>
                    </a:rPr>
                    <a:t>pellet</a:t>
                  </a:r>
                  <a:endParaRPr lang="en-US" sz="2400" b="1" dirty="0">
                    <a:latin typeface="Arial"/>
                    <a:cs typeface="Arial"/>
                  </a:endParaRPr>
                </a:p>
              </p:txBody>
            </p:sp>
            <p:grpSp>
              <p:nvGrpSpPr>
                <p:cNvPr id="1426" name="Group 1425"/>
                <p:cNvGrpSpPr/>
                <p:nvPr/>
              </p:nvGrpSpPr>
              <p:grpSpPr>
                <a:xfrm>
                  <a:off x="1636132" y="6156524"/>
                  <a:ext cx="972797" cy="497113"/>
                  <a:chOff x="1688997" y="933023"/>
                  <a:chExt cx="972797" cy="497113"/>
                </a:xfrm>
              </p:grpSpPr>
              <p:sp>
                <p:nvSpPr>
                  <p:cNvPr id="1427" name="TextBox 1426"/>
                  <p:cNvSpPr txBox="1"/>
                  <p:nvPr/>
                </p:nvSpPr>
                <p:spPr>
                  <a:xfrm>
                    <a:off x="1920605" y="949600"/>
                    <a:ext cx="546362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 smtClean="0">
                        <a:latin typeface="Arial"/>
                        <a:cs typeface="Arial"/>
                      </a:rPr>
                      <a:t>OA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  <p:grpSp>
                <p:nvGrpSpPr>
                  <p:cNvPr id="1428" name="Group 1427"/>
                  <p:cNvGrpSpPr/>
                  <p:nvPr/>
                </p:nvGrpSpPr>
                <p:grpSpPr>
                  <a:xfrm>
                    <a:off x="1688997" y="933023"/>
                    <a:ext cx="972797" cy="497113"/>
                    <a:chOff x="1836755" y="1446745"/>
                    <a:chExt cx="972796" cy="497113"/>
                  </a:xfrm>
                </p:grpSpPr>
                <p:sp>
                  <p:nvSpPr>
                    <p:cNvPr id="1429" name="TextBox 1428"/>
                    <p:cNvSpPr txBox="1"/>
                    <p:nvPr/>
                  </p:nvSpPr>
                  <p:spPr>
                    <a:xfrm>
                      <a:off x="1836755" y="1713025"/>
                      <a:ext cx="533400" cy="23083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-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1430" name="TextBox 1429"/>
                    <p:cNvSpPr txBox="1"/>
                    <p:nvPr/>
                  </p:nvSpPr>
                  <p:spPr>
                    <a:xfrm>
                      <a:off x="2276151" y="1713025"/>
                      <a:ext cx="533400" cy="23083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+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cxnSp>
                  <p:nvCxnSpPr>
                    <p:cNvPr id="1431" name="Straight Arrow Connector 1430"/>
                    <p:cNvCxnSpPr/>
                    <p:nvPr/>
                  </p:nvCxnSpPr>
                  <p:spPr>
                    <a:xfrm flipH="1">
                      <a:off x="1938455" y="1751549"/>
                      <a:ext cx="794280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32" name="Straight Arrow Connector 1431"/>
                    <p:cNvCxnSpPr/>
                    <p:nvPr/>
                  </p:nvCxnSpPr>
                  <p:spPr>
                    <a:xfrm flipH="1">
                      <a:off x="1938455" y="1446745"/>
                      <a:ext cx="794280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pic>
            <p:nvPicPr>
              <p:cNvPr id="1407" name="Picture 2"/>
              <p:cNvPicPr>
                <a:picLocks noChangeAspect="1" noChangeArrowheads="1"/>
              </p:cNvPicPr>
              <p:nvPr/>
            </p:nvPicPr>
            <p:blipFill rotWithShape="1">
              <a:blip r:embed="rId13" cstate="print"/>
              <a:srcRect l="13407" t="27288" r="78230" b="68007"/>
              <a:stretch/>
            </p:blipFill>
            <p:spPr bwMode="auto">
              <a:xfrm>
                <a:off x="2479187" y="2660269"/>
                <a:ext cx="957600" cy="4023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408" name="Group 1407"/>
              <p:cNvGrpSpPr/>
              <p:nvPr/>
            </p:nvGrpSpPr>
            <p:grpSpPr>
              <a:xfrm>
                <a:off x="1788727" y="1690451"/>
                <a:ext cx="692487" cy="1240016"/>
                <a:chOff x="4983549" y="1972564"/>
                <a:chExt cx="692487" cy="1240016"/>
              </a:xfrm>
            </p:grpSpPr>
            <p:grpSp>
              <p:nvGrpSpPr>
                <p:cNvPr id="1413" name="Group 24"/>
                <p:cNvGrpSpPr/>
                <p:nvPr/>
              </p:nvGrpSpPr>
              <p:grpSpPr>
                <a:xfrm>
                  <a:off x="4983549" y="1972564"/>
                  <a:ext cx="470754" cy="1240016"/>
                  <a:chOff x="2018519" y="3275428"/>
                  <a:chExt cx="470754" cy="945392"/>
                </a:xfrm>
              </p:grpSpPr>
              <p:sp>
                <p:nvSpPr>
                  <p:cNvPr id="1420" name="TextBox 1419"/>
                  <p:cNvSpPr txBox="1"/>
                  <p:nvPr/>
                </p:nvSpPr>
                <p:spPr>
                  <a:xfrm>
                    <a:off x="2018519" y="3275428"/>
                    <a:ext cx="470754" cy="1759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hr-HR" sz="2400" b="1" dirty="0">
                        <a:latin typeface="Arial"/>
                        <a:cs typeface="Arial"/>
                      </a:rPr>
                      <a:t>1</a:t>
                    </a:r>
                    <a:r>
                      <a:rPr lang="hr-HR" sz="2400" b="1" dirty="0" smtClean="0">
                        <a:latin typeface="Arial"/>
                        <a:cs typeface="Arial"/>
                      </a:rPr>
                      <a:t>50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421" name="TextBox 1420"/>
                  <p:cNvSpPr txBox="1"/>
                  <p:nvPr/>
                </p:nvSpPr>
                <p:spPr>
                  <a:xfrm>
                    <a:off x="2018519" y="3411641"/>
                    <a:ext cx="470754" cy="1759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hr-HR" sz="2400" b="1" dirty="0" smtClean="0">
                        <a:latin typeface="Arial"/>
                        <a:cs typeface="Arial"/>
                      </a:rPr>
                      <a:t>1</a:t>
                    </a:r>
                    <a:r>
                      <a:rPr lang="hr-HR" sz="2400" b="1" dirty="0">
                        <a:latin typeface="Arial"/>
                        <a:cs typeface="Arial"/>
                      </a:rPr>
                      <a:t>0</a:t>
                    </a:r>
                    <a:r>
                      <a:rPr lang="hr-HR" sz="2400" b="1" dirty="0" smtClean="0">
                        <a:latin typeface="Arial"/>
                        <a:cs typeface="Arial"/>
                      </a:rPr>
                      <a:t>0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422" name="TextBox 1421"/>
                  <p:cNvSpPr txBox="1"/>
                  <p:nvPr/>
                </p:nvSpPr>
                <p:spPr>
                  <a:xfrm>
                    <a:off x="2018519" y="3555909"/>
                    <a:ext cx="470754" cy="1759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hr-HR" sz="2400" b="1" dirty="0" smtClean="0">
                        <a:latin typeface="Arial"/>
                        <a:cs typeface="Arial"/>
                      </a:rPr>
                      <a:t>75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423" name="TextBox 1422"/>
                  <p:cNvSpPr txBox="1"/>
                  <p:nvPr/>
                </p:nvSpPr>
                <p:spPr>
                  <a:xfrm>
                    <a:off x="2018519" y="3782975"/>
                    <a:ext cx="470754" cy="1759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hr-HR" sz="2400" b="1" dirty="0" smtClean="0">
                        <a:latin typeface="Arial"/>
                        <a:cs typeface="Arial"/>
                      </a:rPr>
                      <a:t>50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424" name="TextBox 1423"/>
                  <p:cNvSpPr txBox="1"/>
                  <p:nvPr/>
                </p:nvSpPr>
                <p:spPr>
                  <a:xfrm>
                    <a:off x="2018519" y="4044833"/>
                    <a:ext cx="470754" cy="1759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hr-HR" sz="2400" b="1" dirty="0" smtClean="0">
                        <a:latin typeface="Arial"/>
                        <a:cs typeface="Arial"/>
                      </a:rPr>
                      <a:t>37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1414" name="Group 39"/>
                <p:cNvGrpSpPr/>
                <p:nvPr/>
              </p:nvGrpSpPr>
              <p:grpSpPr>
                <a:xfrm>
                  <a:off x="5447436" y="2129453"/>
                  <a:ext cx="228600" cy="976371"/>
                  <a:chOff x="1059664" y="3675219"/>
                  <a:chExt cx="228600" cy="711566"/>
                </a:xfrm>
              </p:grpSpPr>
              <p:cxnSp>
                <p:nvCxnSpPr>
                  <p:cNvPr id="1415" name="Straight Connector 1414"/>
                  <p:cNvCxnSpPr/>
                  <p:nvPr/>
                </p:nvCxnSpPr>
                <p:spPr>
                  <a:xfrm>
                    <a:off x="1059664" y="3675219"/>
                    <a:ext cx="228600" cy="0"/>
                  </a:xfrm>
                  <a:prstGeom prst="line">
                    <a:avLst/>
                  </a:prstGeom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6" name="Straight Connector 1415"/>
                  <p:cNvCxnSpPr/>
                  <p:nvPr/>
                </p:nvCxnSpPr>
                <p:spPr>
                  <a:xfrm>
                    <a:off x="1059664" y="3783562"/>
                    <a:ext cx="228600" cy="0"/>
                  </a:xfrm>
                  <a:prstGeom prst="line">
                    <a:avLst/>
                  </a:prstGeom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7" name="Straight Connector 1416"/>
                  <p:cNvCxnSpPr/>
                  <p:nvPr/>
                </p:nvCxnSpPr>
                <p:spPr>
                  <a:xfrm>
                    <a:off x="1059664" y="3914828"/>
                    <a:ext cx="228600" cy="0"/>
                  </a:xfrm>
                  <a:prstGeom prst="line">
                    <a:avLst/>
                  </a:prstGeom>
                  <a:ln w="1047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8" name="Straight Connector 1417"/>
                  <p:cNvCxnSpPr/>
                  <p:nvPr/>
                </p:nvCxnSpPr>
                <p:spPr>
                  <a:xfrm>
                    <a:off x="1059664" y="4136469"/>
                    <a:ext cx="228600" cy="0"/>
                  </a:xfrm>
                  <a:prstGeom prst="line">
                    <a:avLst/>
                  </a:prstGeom>
                  <a:ln w="1047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9" name="Straight Connector 1418"/>
                  <p:cNvCxnSpPr/>
                  <p:nvPr/>
                </p:nvCxnSpPr>
                <p:spPr>
                  <a:xfrm>
                    <a:off x="1059664" y="4386785"/>
                    <a:ext cx="228600" cy="0"/>
                  </a:xfrm>
                  <a:prstGeom prst="line">
                    <a:avLst/>
                  </a:prstGeom>
                  <a:ln w="1047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1409" name="Picture 4"/>
              <p:cNvPicPr>
                <a:picLocks noChangeAspect="1" noChangeArrowheads="1"/>
              </p:cNvPicPr>
              <p:nvPr/>
            </p:nvPicPr>
            <p:blipFill rotWithShape="1">
              <a:blip r:embed="rId14" cstate="print"/>
              <a:srcRect l="31019" t="21341" r="60595" b="68745"/>
              <a:stretch/>
            </p:blipFill>
            <p:spPr bwMode="auto">
              <a:xfrm>
                <a:off x="3480625" y="1799786"/>
                <a:ext cx="940525" cy="830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10" name="Picture 4"/>
              <p:cNvPicPr preferRelativeResize="0">
                <a:picLocks noChangeAspect="1" noChangeArrowheads="1"/>
              </p:cNvPicPr>
              <p:nvPr/>
            </p:nvPicPr>
            <p:blipFill rotWithShape="1">
              <a:blip r:embed="rId14" cstate="print"/>
              <a:srcRect l="10977" t="21485" r="80494" b="68640"/>
              <a:stretch/>
            </p:blipFill>
            <p:spPr bwMode="auto">
              <a:xfrm>
                <a:off x="2479186" y="1808495"/>
                <a:ext cx="956551" cy="8273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11" name="Picture 2"/>
              <p:cNvPicPr>
                <a:picLocks noChangeAspect="1" noChangeArrowheads="1"/>
              </p:cNvPicPr>
              <p:nvPr/>
            </p:nvPicPr>
            <p:blipFill rotWithShape="1">
              <a:blip r:embed="rId13" cstate="print"/>
              <a:srcRect l="33702" t="27289" r="57698" b="67696"/>
              <a:stretch/>
            </p:blipFill>
            <p:spPr bwMode="auto">
              <a:xfrm>
                <a:off x="3464525" y="2653418"/>
                <a:ext cx="939600" cy="409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12" name="TextBox 1411"/>
              <p:cNvSpPr txBox="1"/>
              <p:nvPr/>
            </p:nvSpPr>
            <p:spPr>
              <a:xfrm>
                <a:off x="4470158" y="2672115"/>
                <a:ext cx="835338" cy="230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2400" b="1" dirty="0" smtClean="0">
                    <a:latin typeface="Arial"/>
                    <a:cs typeface="Arial"/>
                  </a:rPr>
                  <a:t>GAPDH</a:t>
                </a:r>
                <a:endParaRPr lang="en-US" sz="2400" b="1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364" name="Group 1363"/>
            <p:cNvGrpSpPr/>
            <p:nvPr/>
          </p:nvGrpSpPr>
          <p:grpSpPr>
            <a:xfrm>
              <a:off x="6735798" y="29905492"/>
              <a:ext cx="7324028" cy="4404238"/>
              <a:chOff x="1796748" y="3433960"/>
              <a:chExt cx="3662014" cy="2202119"/>
            </a:xfrm>
          </p:grpSpPr>
          <p:pic>
            <p:nvPicPr>
              <p:cNvPr id="1367" name="Picture 4"/>
              <p:cNvPicPr>
                <a:picLocks noChangeAspect="1" noChangeArrowheads="1"/>
              </p:cNvPicPr>
              <p:nvPr/>
            </p:nvPicPr>
            <p:blipFill rotWithShape="1">
              <a:blip r:embed="rId14" cstate="print"/>
              <a:srcRect l="56761" t="58528" r="34491" b="29851"/>
              <a:stretch/>
            </p:blipFill>
            <p:spPr bwMode="auto">
              <a:xfrm>
                <a:off x="2495550" y="4257676"/>
                <a:ext cx="981075" cy="9735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68" name="TextBox 1367"/>
              <p:cNvSpPr txBox="1"/>
              <p:nvPr/>
            </p:nvSpPr>
            <p:spPr>
              <a:xfrm>
                <a:off x="4623424" y="4599378"/>
                <a:ext cx="716152" cy="415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2400" b="1" dirty="0" smtClean="0">
                    <a:latin typeface="Arial"/>
                    <a:cs typeface="Arial"/>
                  </a:rPr>
                  <a:t>tau-pS396</a:t>
                </a:r>
                <a:endParaRPr lang="en-US" sz="2400" b="1" dirty="0">
                  <a:latin typeface="Arial"/>
                  <a:cs typeface="Arial"/>
                </a:endParaRPr>
              </a:p>
            </p:txBody>
          </p:sp>
          <p:grpSp>
            <p:nvGrpSpPr>
              <p:cNvPr id="1369" name="Group 1368"/>
              <p:cNvGrpSpPr/>
              <p:nvPr/>
            </p:nvGrpSpPr>
            <p:grpSpPr>
              <a:xfrm>
                <a:off x="2453871" y="3433960"/>
                <a:ext cx="1006917" cy="790437"/>
                <a:chOff x="1636132" y="5863200"/>
                <a:chExt cx="1006917" cy="790437"/>
              </a:xfrm>
            </p:grpSpPr>
            <p:sp>
              <p:nvSpPr>
                <p:cNvPr id="1396" name="TextBox 1395"/>
                <p:cNvSpPr txBox="1"/>
                <p:nvPr/>
              </p:nvSpPr>
              <p:spPr>
                <a:xfrm>
                  <a:off x="1945829" y="5863200"/>
                  <a:ext cx="424166" cy="230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r-HR" sz="2400" b="1" dirty="0" smtClean="0">
                      <a:latin typeface="Arial"/>
                      <a:cs typeface="Arial"/>
                    </a:rPr>
                    <a:t>HS</a:t>
                  </a:r>
                  <a:endParaRPr lang="en-US" sz="2400" b="1" dirty="0">
                    <a:latin typeface="Arial"/>
                    <a:cs typeface="Arial"/>
                  </a:endParaRPr>
                </a:p>
              </p:txBody>
            </p:sp>
            <p:grpSp>
              <p:nvGrpSpPr>
                <p:cNvPr id="1397" name="Group 1396"/>
                <p:cNvGrpSpPr/>
                <p:nvPr/>
              </p:nvGrpSpPr>
              <p:grpSpPr>
                <a:xfrm>
                  <a:off x="1636132" y="6156524"/>
                  <a:ext cx="1006917" cy="497113"/>
                  <a:chOff x="1688997" y="933023"/>
                  <a:chExt cx="1006917" cy="497113"/>
                </a:xfrm>
              </p:grpSpPr>
              <p:sp>
                <p:nvSpPr>
                  <p:cNvPr id="1398" name="TextBox 1397"/>
                  <p:cNvSpPr txBox="1"/>
                  <p:nvPr/>
                </p:nvSpPr>
                <p:spPr>
                  <a:xfrm>
                    <a:off x="1920605" y="949600"/>
                    <a:ext cx="546362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 smtClean="0">
                        <a:latin typeface="Arial"/>
                        <a:cs typeface="Arial"/>
                      </a:rPr>
                      <a:t>OA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  <p:grpSp>
                <p:nvGrpSpPr>
                  <p:cNvPr id="1399" name="Group 1398"/>
                  <p:cNvGrpSpPr/>
                  <p:nvPr/>
                </p:nvGrpSpPr>
                <p:grpSpPr>
                  <a:xfrm>
                    <a:off x="1688997" y="933023"/>
                    <a:ext cx="1006917" cy="497113"/>
                    <a:chOff x="1836755" y="1446745"/>
                    <a:chExt cx="1006916" cy="497113"/>
                  </a:xfrm>
                </p:grpSpPr>
                <p:sp>
                  <p:nvSpPr>
                    <p:cNvPr id="1400" name="TextBox 1399"/>
                    <p:cNvSpPr txBox="1"/>
                    <p:nvPr/>
                  </p:nvSpPr>
                  <p:spPr>
                    <a:xfrm>
                      <a:off x="1836755" y="1713025"/>
                      <a:ext cx="533400" cy="23083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-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1401" name="TextBox 1400"/>
                    <p:cNvSpPr txBox="1"/>
                    <p:nvPr/>
                  </p:nvSpPr>
                  <p:spPr>
                    <a:xfrm>
                      <a:off x="2310271" y="1713025"/>
                      <a:ext cx="533400" cy="23083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+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cxnSp>
                  <p:nvCxnSpPr>
                    <p:cNvPr id="1402" name="Straight Arrow Connector 1401"/>
                    <p:cNvCxnSpPr/>
                    <p:nvPr/>
                  </p:nvCxnSpPr>
                  <p:spPr>
                    <a:xfrm flipH="1">
                      <a:off x="1938455" y="1751549"/>
                      <a:ext cx="794280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03" name="Straight Arrow Connector 1402"/>
                    <p:cNvCxnSpPr/>
                    <p:nvPr/>
                  </p:nvCxnSpPr>
                  <p:spPr>
                    <a:xfrm flipH="1">
                      <a:off x="1938455" y="1446745"/>
                      <a:ext cx="794280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370" name="Group 1369"/>
              <p:cNvGrpSpPr/>
              <p:nvPr/>
            </p:nvGrpSpPr>
            <p:grpSpPr>
              <a:xfrm>
                <a:off x="3502412" y="3433960"/>
                <a:ext cx="972797" cy="790437"/>
                <a:chOff x="1636132" y="5863200"/>
                <a:chExt cx="972797" cy="790437"/>
              </a:xfrm>
            </p:grpSpPr>
            <p:sp>
              <p:nvSpPr>
                <p:cNvPr id="1388" name="TextBox 1387"/>
                <p:cNvSpPr txBox="1"/>
                <p:nvPr/>
              </p:nvSpPr>
              <p:spPr>
                <a:xfrm>
                  <a:off x="1867740" y="5863200"/>
                  <a:ext cx="612713" cy="230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r-HR" sz="2400" b="1" dirty="0" err="1" smtClean="0">
                      <a:latin typeface="Arial"/>
                      <a:cs typeface="Arial"/>
                    </a:rPr>
                    <a:t>pellet</a:t>
                  </a:r>
                  <a:endParaRPr lang="en-US" sz="2400" b="1" dirty="0">
                    <a:latin typeface="Arial"/>
                    <a:cs typeface="Arial"/>
                  </a:endParaRPr>
                </a:p>
              </p:txBody>
            </p:sp>
            <p:grpSp>
              <p:nvGrpSpPr>
                <p:cNvPr id="1389" name="Group 1388"/>
                <p:cNvGrpSpPr/>
                <p:nvPr/>
              </p:nvGrpSpPr>
              <p:grpSpPr>
                <a:xfrm>
                  <a:off x="1636132" y="6156524"/>
                  <a:ext cx="972797" cy="497113"/>
                  <a:chOff x="1688997" y="933023"/>
                  <a:chExt cx="972797" cy="497113"/>
                </a:xfrm>
              </p:grpSpPr>
              <p:sp>
                <p:nvSpPr>
                  <p:cNvPr id="1390" name="TextBox 1389"/>
                  <p:cNvSpPr txBox="1"/>
                  <p:nvPr/>
                </p:nvSpPr>
                <p:spPr>
                  <a:xfrm>
                    <a:off x="1920605" y="949600"/>
                    <a:ext cx="546362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 smtClean="0">
                        <a:latin typeface="Arial"/>
                        <a:cs typeface="Arial"/>
                      </a:rPr>
                      <a:t>OA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  <p:grpSp>
                <p:nvGrpSpPr>
                  <p:cNvPr id="1391" name="Group 1390"/>
                  <p:cNvGrpSpPr/>
                  <p:nvPr/>
                </p:nvGrpSpPr>
                <p:grpSpPr>
                  <a:xfrm>
                    <a:off x="1688997" y="933023"/>
                    <a:ext cx="972797" cy="497113"/>
                    <a:chOff x="1836755" y="1446745"/>
                    <a:chExt cx="972796" cy="497113"/>
                  </a:xfrm>
                </p:grpSpPr>
                <p:sp>
                  <p:nvSpPr>
                    <p:cNvPr id="1392" name="TextBox 1391"/>
                    <p:cNvSpPr txBox="1"/>
                    <p:nvPr/>
                  </p:nvSpPr>
                  <p:spPr>
                    <a:xfrm>
                      <a:off x="1836755" y="1713025"/>
                      <a:ext cx="533400" cy="23083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-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1393" name="TextBox 1392"/>
                    <p:cNvSpPr txBox="1"/>
                    <p:nvPr/>
                  </p:nvSpPr>
                  <p:spPr>
                    <a:xfrm>
                      <a:off x="2276151" y="1713025"/>
                      <a:ext cx="533400" cy="23083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+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cxnSp>
                  <p:nvCxnSpPr>
                    <p:cNvPr id="1394" name="Straight Arrow Connector 1393"/>
                    <p:cNvCxnSpPr/>
                    <p:nvPr/>
                  </p:nvCxnSpPr>
                  <p:spPr>
                    <a:xfrm flipH="1">
                      <a:off x="1938455" y="1751549"/>
                      <a:ext cx="794280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95" name="Straight Arrow Connector 1394"/>
                    <p:cNvCxnSpPr/>
                    <p:nvPr/>
                  </p:nvCxnSpPr>
                  <p:spPr>
                    <a:xfrm flipH="1">
                      <a:off x="1938455" y="1446745"/>
                      <a:ext cx="794280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371" name="Group 1370"/>
              <p:cNvGrpSpPr/>
              <p:nvPr/>
            </p:nvGrpSpPr>
            <p:grpSpPr>
              <a:xfrm>
                <a:off x="1796748" y="4244315"/>
                <a:ext cx="684466" cy="1324414"/>
                <a:chOff x="4991570" y="1999632"/>
                <a:chExt cx="684466" cy="1324414"/>
              </a:xfrm>
            </p:grpSpPr>
            <p:grpSp>
              <p:nvGrpSpPr>
                <p:cNvPr id="1376" name="Group 24"/>
                <p:cNvGrpSpPr/>
                <p:nvPr/>
              </p:nvGrpSpPr>
              <p:grpSpPr>
                <a:xfrm>
                  <a:off x="4991570" y="1999632"/>
                  <a:ext cx="470754" cy="1324414"/>
                  <a:chOff x="2026540" y="3296067"/>
                  <a:chExt cx="470754" cy="1009739"/>
                </a:xfrm>
              </p:grpSpPr>
              <p:sp>
                <p:nvSpPr>
                  <p:cNvPr id="1383" name="TextBox 1382"/>
                  <p:cNvSpPr txBox="1"/>
                  <p:nvPr/>
                </p:nvSpPr>
                <p:spPr>
                  <a:xfrm>
                    <a:off x="2026540" y="3296067"/>
                    <a:ext cx="470754" cy="1759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hr-HR" sz="2400" b="1" dirty="0">
                        <a:latin typeface="Arial"/>
                        <a:cs typeface="Arial"/>
                      </a:rPr>
                      <a:t>1</a:t>
                    </a:r>
                    <a:r>
                      <a:rPr lang="hr-HR" sz="2400" b="1" dirty="0" smtClean="0">
                        <a:latin typeface="Arial"/>
                        <a:cs typeface="Arial"/>
                      </a:rPr>
                      <a:t>50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384" name="TextBox 1383"/>
                  <p:cNvSpPr txBox="1"/>
                  <p:nvPr/>
                </p:nvSpPr>
                <p:spPr>
                  <a:xfrm>
                    <a:off x="2026540" y="3439542"/>
                    <a:ext cx="470754" cy="1759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hr-HR" sz="2400" b="1" dirty="0" smtClean="0">
                        <a:latin typeface="Arial"/>
                        <a:cs typeface="Arial"/>
                      </a:rPr>
                      <a:t>1</a:t>
                    </a:r>
                    <a:r>
                      <a:rPr lang="hr-HR" sz="2400" b="1" dirty="0">
                        <a:latin typeface="Arial"/>
                        <a:cs typeface="Arial"/>
                      </a:rPr>
                      <a:t>0</a:t>
                    </a:r>
                    <a:r>
                      <a:rPr lang="hr-HR" sz="2400" b="1" dirty="0" smtClean="0">
                        <a:latin typeface="Arial"/>
                        <a:cs typeface="Arial"/>
                      </a:rPr>
                      <a:t>0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385" name="TextBox 1384"/>
                  <p:cNvSpPr txBox="1"/>
                  <p:nvPr/>
                </p:nvSpPr>
                <p:spPr>
                  <a:xfrm>
                    <a:off x="2026540" y="3576548"/>
                    <a:ext cx="470754" cy="1759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hr-HR" sz="2400" b="1" dirty="0" smtClean="0">
                        <a:latin typeface="Arial"/>
                        <a:cs typeface="Arial"/>
                      </a:rPr>
                      <a:t>75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386" name="TextBox 1385"/>
                  <p:cNvSpPr txBox="1"/>
                  <p:nvPr/>
                </p:nvSpPr>
                <p:spPr>
                  <a:xfrm>
                    <a:off x="2026540" y="3781828"/>
                    <a:ext cx="470754" cy="1759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hr-HR" sz="2400" b="1" dirty="0" smtClean="0">
                        <a:latin typeface="Arial"/>
                        <a:cs typeface="Arial"/>
                      </a:rPr>
                      <a:t>50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387" name="TextBox 1386"/>
                  <p:cNvSpPr txBox="1"/>
                  <p:nvPr/>
                </p:nvSpPr>
                <p:spPr>
                  <a:xfrm>
                    <a:off x="2026540" y="4129818"/>
                    <a:ext cx="470754" cy="1759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hr-HR" sz="2400" b="1" dirty="0" smtClean="0">
                        <a:latin typeface="Arial"/>
                        <a:cs typeface="Arial"/>
                      </a:rPr>
                      <a:t>37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1377" name="Group 39"/>
                <p:cNvGrpSpPr/>
                <p:nvPr/>
              </p:nvGrpSpPr>
              <p:grpSpPr>
                <a:xfrm>
                  <a:off x="5447436" y="2148546"/>
                  <a:ext cx="228600" cy="1060769"/>
                  <a:chOff x="1059664" y="3689103"/>
                  <a:chExt cx="228600" cy="773068"/>
                </a:xfrm>
              </p:grpSpPr>
              <p:cxnSp>
                <p:nvCxnSpPr>
                  <p:cNvPr id="1378" name="Straight Connector 1377"/>
                  <p:cNvCxnSpPr/>
                  <p:nvPr/>
                </p:nvCxnSpPr>
                <p:spPr>
                  <a:xfrm>
                    <a:off x="1059664" y="3689103"/>
                    <a:ext cx="228600" cy="0"/>
                  </a:xfrm>
                  <a:prstGeom prst="line">
                    <a:avLst/>
                  </a:prstGeom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9" name="Straight Connector 1378"/>
                  <p:cNvCxnSpPr/>
                  <p:nvPr/>
                </p:nvCxnSpPr>
                <p:spPr>
                  <a:xfrm>
                    <a:off x="1059664" y="3804387"/>
                    <a:ext cx="228600" cy="0"/>
                  </a:xfrm>
                  <a:prstGeom prst="line">
                    <a:avLst/>
                  </a:prstGeom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0" name="Straight Connector 1379"/>
                  <p:cNvCxnSpPr/>
                  <p:nvPr/>
                </p:nvCxnSpPr>
                <p:spPr>
                  <a:xfrm>
                    <a:off x="1059664" y="3928711"/>
                    <a:ext cx="228600" cy="0"/>
                  </a:xfrm>
                  <a:prstGeom prst="line">
                    <a:avLst/>
                  </a:prstGeom>
                  <a:ln w="1047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1" name="Straight Connector 1380"/>
                  <p:cNvCxnSpPr/>
                  <p:nvPr/>
                </p:nvCxnSpPr>
                <p:spPr>
                  <a:xfrm>
                    <a:off x="1059664" y="4129527"/>
                    <a:ext cx="228600" cy="0"/>
                  </a:xfrm>
                  <a:prstGeom prst="line">
                    <a:avLst/>
                  </a:prstGeom>
                  <a:ln w="1047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2" name="Straight Connector 1381"/>
                  <p:cNvCxnSpPr/>
                  <p:nvPr/>
                </p:nvCxnSpPr>
                <p:spPr>
                  <a:xfrm>
                    <a:off x="1059664" y="4462171"/>
                    <a:ext cx="228600" cy="0"/>
                  </a:xfrm>
                  <a:prstGeom prst="line">
                    <a:avLst/>
                  </a:prstGeom>
                  <a:ln w="1047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372" name="TextBox 1371"/>
              <p:cNvSpPr txBox="1"/>
              <p:nvPr/>
            </p:nvSpPr>
            <p:spPr>
              <a:xfrm>
                <a:off x="4623424" y="5294604"/>
                <a:ext cx="835338" cy="230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2400" b="1" dirty="0" smtClean="0">
                    <a:latin typeface="Arial"/>
                    <a:cs typeface="Arial"/>
                  </a:rPr>
                  <a:t>GAPDH</a:t>
                </a:r>
                <a:endParaRPr lang="en-US" sz="2400" b="1" dirty="0">
                  <a:latin typeface="Arial"/>
                  <a:cs typeface="Arial"/>
                </a:endParaRPr>
              </a:p>
            </p:txBody>
          </p:sp>
          <p:pic>
            <p:nvPicPr>
              <p:cNvPr id="1373" name="Picture 4"/>
              <p:cNvPicPr>
                <a:picLocks noChangeAspect="1" noChangeArrowheads="1"/>
              </p:cNvPicPr>
              <p:nvPr/>
            </p:nvPicPr>
            <p:blipFill rotWithShape="1">
              <a:blip r:embed="rId14" cstate="print"/>
              <a:srcRect l="76590" t="58528" r="13821" b="29915"/>
              <a:stretch/>
            </p:blipFill>
            <p:spPr bwMode="auto">
              <a:xfrm>
                <a:off x="3519120" y="4262993"/>
                <a:ext cx="1075513" cy="968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74" name="Picture 2"/>
              <p:cNvPicPr>
                <a:picLocks noChangeAspect="1" noChangeArrowheads="1"/>
              </p:cNvPicPr>
              <p:nvPr/>
            </p:nvPicPr>
            <p:blipFill rotWithShape="1">
              <a:blip r:embed="rId13" cstate="print"/>
              <a:srcRect l="56677" t="65439" r="34614" b="29997"/>
              <a:stretch/>
            </p:blipFill>
            <p:spPr bwMode="auto">
              <a:xfrm>
                <a:off x="2495550" y="5244833"/>
                <a:ext cx="976714" cy="382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75" name="Picture 2"/>
              <p:cNvPicPr>
                <a:picLocks noChangeAspect="1" noChangeArrowheads="1"/>
              </p:cNvPicPr>
              <p:nvPr/>
            </p:nvPicPr>
            <p:blipFill rotWithShape="1">
              <a:blip r:embed="rId13" cstate="print"/>
              <a:srcRect l="77137" t="64318" r="13380" b="31011"/>
              <a:stretch/>
            </p:blipFill>
            <p:spPr bwMode="auto">
              <a:xfrm>
                <a:off x="3519119" y="5244833"/>
                <a:ext cx="1063513" cy="3912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65" name="TextBox 1364"/>
            <p:cNvSpPr txBox="1"/>
            <p:nvPr/>
          </p:nvSpPr>
          <p:spPr>
            <a:xfrm>
              <a:off x="1674884" y="29346298"/>
              <a:ext cx="92685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HMW-TIP is present in heat-stable fraction. </a:t>
              </a:r>
              <a:endParaRPr lang="hr-HR" sz="32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6" name="Rectangle 1365"/>
            <p:cNvSpPr/>
            <p:nvPr/>
          </p:nvSpPr>
          <p:spPr>
            <a:xfrm>
              <a:off x="982487" y="29265717"/>
              <a:ext cx="12931150" cy="5275547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1499" name="Group 1498"/>
          <p:cNvGrpSpPr/>
          <p:nvPr/>
        </p:nvGrpSpPr>
        <p:grpSpPr>
          <a:xfrm>
            <a:off x="15121564" y="32386351"/>
            <a:ext cx="6886172" cy="6381985"/>
            <a:chOff x="15484341" y="34799288"/>
            <a:chExt cx="6886172" cy="6381985"/>
          </a:xfrm>
        </p:grpSpPr>
        <p:grpSp>
          <p:nvGrpSpPr>
            <p:cNvPr id="1500" name="Group 1499"/>
            <p:cNvGrpSpPr/>
            <p:nvPr/>
          </p:nvGrpSpPr>
          <p:grpSpPr>
            <a:xfrm>
              <a:off x="16037337" y="34939248"/>
              <a:ext cx="6333176" cy="6142319"/>
              <a:chOff x="23018825" y="30889024"/>
              <a:chExt cx="6333176" cy="5490719"/>
            </a:xfrm>
          </p:grpSpPr>
          <p:grpSp>
            <p:nvGrpSpPr>
              <p:cNvPr id="1502" name="Group 1501"/>
              <p:cNvGrpSpPr>
                <a:grpSpLocks noChangeAspect="1"/>
              </p:cNvGrpSpPr>
              <p:nvPr/>
            </p:nvGrpSpPr>
            <p:grpSpPr>
              <a:xfrm>
                <a:off x="23581460" y="32141053"/>
                <a:ext cx="4849250" cy="4238690"/>
                <a:chOff x="2388675" y="623855"/>
                <a:chExt cx="2424625" cy="2119345"/>
              </a:xfrm>
            </p:grpSpPr>
            <p:grpSp>
              <p:nvGrpSpPr>
                <p:cNvPr id="1504" name="Group 1503"/>
                <p:cNvGrpSpPr/>
                <p:nvPr/>
              </p:nvGrpSpPr>
              <p:grpSpPr>
                <a:xfrm>
                  <a:off x="2388675" y="623855"/>
                  <a:ext cx="2424625" cy="1943700"/>
                  <a:chOff x="661310" y="3425544"/>
                  <a:chExt cx="2424625" cy="1943700"/>
                </a:xfrm>
              </p:grpSpPr>
              <p:grpSp>
                <p:nvGrpSpPr>
                  <p:cNvPr id="1506" name="Group 1505"/>
                  <p:cNvGrpSpPr/>
                  <p:nvPr/>
                </p:nvGrpSpPr>
                <p:grpSpPr>
                  <a:xfrm>
                    <a:off x="1270817" y="3425544"/>
                    <a:ext cx="1085932" cy="570899"/>
                    <a:chOff x="3492640" y="1980302"/>
                    <a:chExt cx="1085932" cy="570899"/>
                  </a:xfrm>
                </p:grpSpPr>
                <p:grpSp>
                  <p:nvGrpSpPr>
                    <p:cNvPr id="1517" name="Group 1516"/>
                    <p:cNvGrpSpPr/>
                    <p:nvPr/>
                  </p:nvGrpSpPr>
                  <p:grpSpPr>
                    <a:xfrm>
                      <a:off x="3492640" y="2273340"/>
                      <a:ext cx="1085932" cy="277861"/>
                      <a:chOff x="1884246" y="3260921"/>
                      <a:chExt cx="1085932" cy="277861"/>
                    </a:xfrm>
                  </p:grpSpPr>
                  <p:sp>
                    <p:nvSpPr>
                      <p:cNvPr id="1519" name="TextBox 1518"/>
                      <p:cNvSpPr txBox="1"/>
                      <p:nvPr/>
                    </p:nvSpPr>
                    <p:spPr>
                      <a:xfrm>
                        <a:off x="2412747" y="3307949"/>
                        <a:ext cx="557431" cy="23083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hr-HR" sz="2400" b="1" dirty="0" smtClean="0">
                            <a:latin typeface="Arial"/>
                            <a:cs typeface="Arial"/>
                          </a:rPr>
                          <a:t>+ AP</a:t>
                        </a:r>
                        <a:endParaRPr lang="en-US" sz="2400" b="1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1520" name="TextBox 1519"/>
                      <p:cNvSpPr txBox="1"/>
                      <p:nvPr/>
                    </p:nvSpPr>
                    <p:spPr>
                      <a:xfrm>
                        <a:off x="1884246" y="3307949"/>
                        <a:ext cx="552202" cy="23083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hr-HR" sz="2400" b="1" dirty="0" smtClean="0">
                            <a:latin typeface="Arial"/>
                            <a:cs typeface="Arial"/>
                          </a:rPr>
                          <a:t>- AP</a:t>
                        </a:r>
                        <a:endParaRPr lang="en-US" sz="2400" b="1" dirty="0">
                          <a:latin typeface="Arial"/>
                          <a:cs typeface="Arial"/>
                        </a:endParaRPr>
                      </a:p>
                    </p:txBody>
                  </p:sp>
                  <p:cxnSp>
                    <p:nvCxnSpPr>
                      <p:cNvPr id="1521" name="Straight Connector 1520"/>
                      <p:cNvCxnSpPr/>
                      <p:nvPr/>
                    </p:nvCxnSpPr>
                    <p:spPr>
                      <a:xfrm>
                        <a:off x="2115176" y="3260921"/>
                        <a:ext cx="684000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518" name="TextBox 1517"/>
                    <p:cNvSpPr txBox="1"/>
                    <p:nvPr/>
                  </p:nvSpPr>
                  <p:spPr>
                    <a:xfrm>
                      <a:off x="3768540" y="1980302"/>
                      <a:ext cx="597472" cy="23083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+ OA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</p:grpSp>
              <p:sp>
                <p:nvSpPr>
                  <p:cNvPr id="1507" name="TextBox 1506"/>
                  <p:cNvSpPr txBox="1"/>
                  <p:nvPr/>
                </p:nvSpPr>
                <p:spPr>
                  <a:xfrm>
                    <a:off x="2422126" y="4566050"/>
                    <a:ext cx="663809" cy="4154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hr-HR" sz="2400" b="1" dirty="0" smtClean="0">
                        <a:latin typeface="Arial"/>
                        <a:cs typeface="Arial"/>
                      </a:rPr>
                      <a:t>tau-pS396 </a:t>
                    </a:r>
                  </a:p>
                </p:txBody>
              </p:sp>
              <p:grpSp>
                <p:nvGrpSpPr>
                  <p:cNvPr id="1508" name="Group 1507"/>
                  <p:cNvGrpSpPr/>
                  <p:nvPr/>
                </p:nvGrpSpPr>
                <p:grpSpPr>
                  <a:xfrm>
                    <a:off x="661310" y="4012792"/>
                    <a:ext cx="693021" cy="1356452"/>
                    <a:chOff x="3970073" y="2119448"/>
                    <a:chExt cx="693021" cy="1356452"/>
                  </a:xfrm>
                </p:grpSpPr>
                <p:sp>
                  <p:nvSpPr>
                    <p:cNvPr id="1509" name="TextBox 1508"/>
                    <p:cNvSpPr txBox="1"/>
                    <p:nvPr/>
                  </p:nvSpPr>
                  <p:spPr>
                    <a:xfrm>
                      <a:off x="3970073" y="2119448"/>
                      <a:ext cx="485923" cy="230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>
                          <a:latin typeface="Arial"/>
                          <a:cs typeface="Arial"/>
                        </a:rPr>
                        <a:t>1</a:t>
                      </a:r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50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1510" name="TextBox 1509"/>
                    <p:cNvSpPr txBox="1"/>
                    <p:nvPr/>
                  </p:nvSpPr>
                  <p:spPr>
                    <a:xfrm>
                      <a:off x="3970073" y="2387984"/>
                      <a:ext cx="485923" cy="230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1</a:t>
                      </a:r>
                      <a:r>
                        <a:rPr lang="hr-HR" sz="2400" b="1" dirty="0">
                          <a:latin typeface="Arial"/>
                          <a:cs typeface="Arial"/>
                        </a:rPr>
                        <a:t>0</a:t>
                      </a:r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0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1511" name="TextBox 1510"/>
                    <p:cNvSpPr txBox="1"/>
                    <p:nvPr/>
                  </p:nvSpPr>
                  <p:spPr>
                    <a:xfrm>
                      <a:off x="3970073" y="2712085"/>
                      <a:ext cx="485923" cy="230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75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1512" name="TextBox 1511"/>
                    <p:cNvSpPr txBox="1"/>
                    <p:nvPr/>
                  </p:nvSpPr>
                  <p:spPr>
                    <a:xfrm>
                      <a:off x="3970073" y="3245067"/>
                      <a:ext cx="485923" cy="230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50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cxnSp>
                  <p:nvCxnSpPr>
                    <p:cNvPr id="1513" name="Straight Connector 1512"/>
                    <p:cNvCxnSpPr/>
                    <p:nvPr/>
                  </p:nvCxnSpPr>
                  <p:spPr>
                    <a:xfrm>
                      <a:off x="4434494" y="2242298"/>
                      <a:ext cx="228600" cy="0"/>
                    </a:xfrm>
                    <a:prstGeom prst="line">
                      <a:avLst/>
                    </a:pr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14" name="Straight Connector 1513"/>
                    <p:cNvCxnSpPr/>
                    <p:nvPr/>
                  </p:nvCxnSpPr>
                  <p:spPr>
                    <a:xfrm>
                      <a:off x="4434494" y="2512202"/>
                      <a:ext cx="228600" cy="0"/>
                    </a:xfrm>
                    <a:prstGeom prst="line">
                      <a:avLst/>
                    </a:pr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15" name="Straight Connector 1514"/>
                    <p:cNvCxnSpPr/>
                    <p:nvPr/>
                  </p:nvCxnSpPr>
                  <p:spPr>
                    <a:xfrm>
                      <a:off x="4434494" y="2835101"/>
                      <a:ext cx="228600" cy="0"/>
                    </a:xfrm>
                    <a:prstGeom prst="line">
                      <a:avLst/>
                    </a:prstGeom>
                    <a:ln w="1047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16" name="Straight Connector 1515"/>
                    <p:cNvCxnSpPr/>
                    <p:nvPr/>
                  </p:nvCxnSpPr>
                  <p:spPr>
                    <a:xfrm>
                      <a:off x="4434494" y="3362164"/>
                      <a:ext cx="228600" cy="0"/>
                    </a:xfrm>
                    <a:prstGeom prst="line">
                      <a:avLst/>
                    </a:prstGeom>
                    <a:ln w="1047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pic>
              <p:nvPicPr>
                <p:cNvPr id="1505" name="Picture 1504"/>
                <p:cNvPicPr>
                  <a:picLocks noChangeAspect="1"/>
                </p:cNvPicPr>
                <p:nvPr/>
              </p:nvPicPr>
              <p:blipFill rotWithShape="1">
                <a:blip r:embed="rId1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1292" t="40414" r="29449" b="40794"/>
                <a:stretch/>
              </p:blipFill>
              <p:spPr>
                <a:xfrm>
                  <a:off x="3105150" y="1231900"/>
                  <a:ext cx="996950" cy="1511300"/>
                </a:xfrm>
                <a:prstGeom prst="rect">
                  <a:avLst/>
                </a:prstGeom>
              </p:spPr>
            </p:pic>
          </p:grpSp>
          <p:sp>
            <p:nvSpPr>
              <p:cNvPr id="1503" name="TextBox 1502"/>
              <p:cNvSpPr txBox="1"/>
              <p:nvPr/>
            </p:nvSpPr>
            <p:spPr>
              <a:xfrm>
                <a:off x="23018825" y="30889024"/>
                <a:ext cx="633317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dk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6. HMW-TIP stability upon protein de-phosphorylation. </a:t>
                </a:r>
                <a:endParaRPr lang="hr-HR" sz="3200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01" name="Rectangle 1500"/>
            <p:cNvSpPr/>
            <p:nvPr/>
          </p:nvSpPr>
          <p:spPr>
            <a:xfrm>
              <a:off x="15484341" y="34799288"/>
              <a:ext cx="6820275" cy="6381985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1777" name="Group 1776"/>
          <p:cNvGrpSpPr/>
          <p:nvPr/>
        </p:nvGrpSpPr>
        <p:grpSpPr>
          <a:xfrm>
            <a:off x="-130245" y="5825722"/>
            <a:ext cx="29627802" cy="9201496"/>
            <a:chOff x="-272097" y="5825722"/>
            <a:chExt cx="29627802" cy="9201496"/>
          </a:xfrm>
        </p:grpSpPr>
        <p:sp>
          <p:nvSpPr>
            <p:cNvPr id="1188" name="TextBox 1187"/>
            <p:cNvSpPr txBox="1"/>
            <p:nvPr/>
          </p:nvSpPr>
          <p:spPr>
            <a:xfrm>
              <a:off x="724035" y="5825722"/>
              <a:ext cx="13709096" cy="255454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>
                <a:spcAft>
                  <a:spcPts val="1200"/>
                </a:spcAft>
              </a:pP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AIM: 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A key feature of Alzheimer’s disease (AD) is aggregation of microtubule-associated protein tau in the neurofibrillary tangles (NFT) in the brain. NFT tau is characterized by abnormally high phosphorylation, which may result from the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upregulated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activity of protein kinases and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downregulation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of protein phosphatases. </a:t>
              </a:r>
            </a:p>
          </p:txBody>
        </p:sp>
        <p:grpSp>
          <p:nvGrpSpPr>
            <p:cNvPr id="1441" name="Group 1440"/>
            <p:cNvGrpSpPr/>
            <p:nvPr/>
          </p:nvGrpSpPr>
          <p:grpSpPr>
            <a:xfrm>
              <a:off x="-272097" y="8645685"/>
              <a:ext cx="15080151" cy="6381533"/>
              <a:chOff x="14513093" y="13556924"/>
              <a:chExt cx="15080151" cy="6381533"/>
            </a:xfrm>
          </p:grpSpPr>
          <p:grpSp>
            <p:nvGrpSpPr>
              <p:cNvPr id="1442" name="Group 1441"/>
              <p:cNvGrpSpPr/>
              <p:nvPr/>
            </p:nvGrpSpPr>
            <p:grpSpPr>
              <a:xfrm>
                <a:off x="14513093" y="13844865"/>
                <a:ext cx="15080151" cy="6093592"/>
                <a:chOff x="14121209" y="14942733"/>
                <a:chExt cx="15080151" cy="6093592"/>
              </a:xfrm>
            </p:grpSpPr>
            <p:cxnSp>
              <p:nvCxnSpPr>
                <p:cNvPr id="1444" name="Straight Arrow Connector 1443"/>
                <p:cNvCxnSpPr>
                  <a:cxnSpLocks noChangeAspect="1"/>
                </p:cNvCxnSpPr>
                <p:nvPr/>
              </p:nvCxnSpPr>
              <p:spPr>
                <a:xfrm>
                  <a:off x="21286318" y="16881346"/>
                  <a:ext cx="1080000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445" name="Picture 1444"/>
                <p:cNvPicPr preferRelativeResize="0">
                  <a:picLocks noChangeAspect="1"/>
                </p:cNvPicPr>
                <p:nvPr/>
              </p:nvPicPr>
              <p:blipFill>
                <a:blip r:embed="rId1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93104" y="15836684"/>
                  <a:ext cx="1344953" cy="2051231"/>
                </a:xfrm>
                <a:prstGeom prst="rect">
                  <a:avLst/>
                </a:prstGeom>
              </p:spPr>
            </p:pic>
            <p:sp>
              <p:nvSpPr>
                <p:cNvPr id="1446" name="TextBox 1445"/>
                <p:cNvSpPr txBox="1">
                  <a:spLocks noChangeAspect="1"/>
                </p:cNvSpPr>
                <p:nvPr/>
              </p:nvSpPr>
              <p:spPr>
                <a:xfrm>
                  <a:off x="21800418" y="17987013"/>
                  <a:ext cx="3088749" cy="602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hr-HR" sz="3200" b="1" dirty="0"/>
                    <a:t>protein </a:t>
                  </a:r>
                  <a:r>
                    <a:rPr lang="hr-HR" sz="3200" b="1" dirty="0" err="1"/>
                    <a:t>lysate</a:t>
                  </a:r>
                  <a:endParaRPr lang="hr-HR" sz="3200" b="1" dirty="0"/>
                </a:p>
              </p:txBody>
            </p:sp>
            <p:sp>
              <p:nvSpPr>
                <p:cNvPr id="1447" name="TextBox 1446"/>
                <p:cNvSpPr txBox="1">
                  <a:spLocks noChangeAspect="1"/>
                </p:cNvSpPr>
                <p:nvPr/>
              </p:nvSpPr>
              <p:spPr>
                <a:xfrm>
                  <a:off x="25194525" y="16143194"/>
                  <a:ext cx="3542444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hr-HR" sz="3200" b="1" dirty="0"/>
                    <a:t>Western </a:t>
                  </a:r>
                  <a:r>
                    <a:rPr lang="hr-HR" sz="3200" b="1" dirty="0" err="1"/>
                    <a:t>blot</a:t>
                  </a:r>
                  <a:r>
                    <a:rPr lang="hr-HR" sz="3200" b="1" dirty="0"/>
                    <a:t> </a:t>
                  </a:r>
                  <a:r>
                    <a:rPr lang="hr-HR" sz="3200" b="1" dirty="0" err="1" smtClean="0"/>
                    <a:t>using</a:t>
                  </a:r>
                  <a:r>
                    <a:rPr lang="hr-HR" sz="3200" b="1" dirty="0" smtClean="0"/>
                    <a:t> </a:t>
                  </a:r>
                  <a:r>
                    <a:rPr lang="hr-HR" sz="3200" b="1" dirty="0" err="1"/>
                    <a:t>anti-phospho-tau</a:t>
                  </a:r>
                  <a:r>
                    <a:rPr lang="hr-HR" sz="3200" b="1" dirty="0"/>
                    <a:t> </a:t>
                  </a:r>
                  <a:r>
                    <a:rPr lang="hr-HR" sz="3200" b="1" dirty="0" err="1"/>
                    <a:t>specific</a:t>
                  </a:r>
                  <a:r>
                    <a:rPr lang="hr-HR" sz="3200" b="1" dirty="0"/>
                    <a:t> </a:t>
                  </a:r>
                  <a:r>
                    <a:rPr lang="hr-HR" sz="3200" b="1" dirty="0" err="1"/>
                    <a:t>antibodies</a:t>
                  </a:r>
                  <a:endParaRPr lang="hr-HR" sz="3200" b="1" dirty="0"/>
                </a:p>
              </p:txBody>
            </p:sp>
            <p:grpSp>
              <p:nvGrpSpPr>
                <p:cNvPr id="1448" name="Group 1447"/>
                <p:cNvGrpSpPr/>
                <p:nvPr/>
              </p:nvGrpSpPr>
              <p:grpSpPr>
                <a:xfrm>
                  <a:off x="14121209" y="14942733"/>
                  <a:ext cx="8286939" cy="3567927"/>
                  <a:chOff x="19202703" y="5786959"/>
                  <a:chExt cx="6552961" cy="3098870"/>
                </a:xfrm>
              </p:grpSpPr>
              <p:grpSp>
                <p:nvGrpSpPr>
                  <p:cNvPr id="1451" name="Group 1450"/>
                  <p:cNvGrpSpPr>
                    <a:grpSpLocks noChangeAspect="1"/>
                  </p:cNvGrpSpPr>
                  <p:nvPr/>
                </p:nvGrpSpPr>
                <p:grpSpPr>
                  <a:xfrm>
                    <a:off x="20198238" y="6477630"/>
                    <a:ext cx="4561891" cy="1781567"/>
                    <a:chOff x="1104900" y="2057400"/>
                    <a:chExt cx="4292599" cy="1676400"/>
                  </a:xfrm>
                </p:grpSpPr>
                <p:sp>
                  <p:nvSpPr>
                    <p:cNvPr id="1454" name="Oval 1453"/>
                    <p:cNvSpPr/>
                    <p:nvPr/>
                  </p:nvSpPr>
                  <p:spPr>
                    <a:xfrm>
                      <a:off x="1104900" y="2438400"/>
                      <a:ext cx="4267200" cy="1295400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accent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55" name="Oval 1454"/>
                    <p:cNvSpPr/>
                    <p:nvPr/>
                  </p:nvSpPr>
                  <p:spPr>
                    <a:xfrm>
                      <a:off x="1104900" y="2057400"/>
                      <a:ext cx="4267200" cy="1295400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accent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cxnSp>
                  <p:nvCxnSpPr>
                    <p:cNvPr id="1456" name="Straight Connector 1455"/>
                    <p:cNvCxnSpPr>
                      <a:stCxn id="1455" idx="6"/>
                    </p:cNvCxnSpPr>
                    <p:nvPr/>
                  </p:nvCxnSpPr>
                  <p:spPr>
                    <a:xfrm>
                      <a:off x="5372100" y="2705100"/>
                      <a:ext cx="0" cy="419100"/>
                    </a:xfrm>
                    <a:prstGeom prst="line">
                      <a:avLst/>
                    </a:prstGeom>
                    <a:ln w="25400">
                      <a:solidFill>
                        <a:schemeClr val="accent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7" name="Straight Connector 1456"/>
                    <p:cNvCxnSpPr/>
                    <p:nvPr/>
                  </p:nvCxnSpPr>
                  <p:spPr>
                    <a:xfrm>
                      <a:off x="1104900" y="2667000"/>
                      <a:ext cx="0" cy="419100"/>
                    </a:xfrm>
                    <a:prstGeom prst="line">
                      <a:avLst/>
                    </a:prstGeom>
                    <a:ln w="25400">
                      <a:solidFill>
                        <a:schemeClr val="accent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458" name="Oval 1457"/>
                    <p:cNvSpPr/>
                    <p:nvPr/>
                  </p:nvSpPr>
                  <p:spPr>
                    <a:xfrm>
                      <a:off x="1130299" y="2438400"/>
                      <a:ext cx="4267200" cy="1295400"/>
                    </a:xfrm>
                    <a:prstGeom prst="ellipse">
                      <a:avLst/>
                    </a:prstGeom>
                    <a:solidFill>
                      <a:srgbClr val="FF0000">
                        <a:alpha val="23922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59" name="Oval 1458"/>
                    <p:cNvSpPr/>
                    <p:nvPr/>
                  </p:nvSpPr>
                  <p:spPr>
                    <a:xfrm>
                      <a:off x="1130298" y="2209798"/>
                      <a:ext cx="4267200" cy="1295399"/>
                    </a:xfrm>
                    <a:prstGeom prst="ellipse">
                      <a:avLst/>
                    </a:prstGeom>
                    <a:solidFill>
                      <a:srgbClr val="FF0000">
                        <a:alpha val="23922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60" name="Oval 1459"/>
                    <p:cNvSpPr>
                      <a:spLocks noChangeAspect="1"/>
                    </p:cNvSpPr>
                    <p:nvPr/>
                  </p:nvSpPr>
                  <p:spPr>
                    <a:xfrm>
                      <a:off x="2005404" y="2688232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61" name="Oval 1460"/>
                    <p:cNvSpPr>
                      <a:spLocks noChangeAspect="1"/>
                    </p:cNvSpPr>
                    <p:nvPr/>
                  </p:nvSpPr>
                  <p:spPr>
                    <a:xfrm>
                      <a:off x="2157804" y="2840632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62" name="Oval 1461"/>
                    <p:cNvSpPr>
                      <a:spLocks noChangeAspect="1"/>
                    </p:cNvSpPr>
                    <p:nvPr/>
                  </p:nvSpPr>
                  <p:spPr>
                    <a:xfrm>
                      <a:off x="2310204" y="2993032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63" name="Oval 1462"/>
                    <p:cNvSpPr>
                      <a:spLocks noChangeAspect="1"/>
                    </p:cNvSpPr>
                    <p:nvPr/>
                  </p:nvSpPr>
                  <p:spPr>
                    <a:xfrm>
                      <a:off x="2893841" y="3018668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64" name="Oval 1463"/>
                    <p:cNvSpPr>
                      <a:spLocks noChangeAspect="1"/>
                    </p:cNvSpPr>
                    <p:nvPr/>
                  </p:nvSpPr>
                  <p:spPr>
                    <a:xfrm>
                      <a:off x="2526923" y="3052364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65" name="Oval 1464"/>
                    <p:cNvSpPr>
                      <a:spLocks noChangeAspect="1"/>
                    </p:cNvSpPr>
                    <p:nvPr/>
                  </p:nvSpPr>
                  <p:spPr>
                    <a:xfrm>
                      <a:off x="2031320" y="3062981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66" name="Oval 1465"/>
                    <p:cNvSpPr>
                      <a:spLocks noChangeAspect="1"/>
                    </p:cNvSpPr>
                    <p:nvPr/>
                  </p:nvSpPr>
                  <p:spPr>
                    <a:xfrm>
                      <a:off x="2325388" y="2859018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67" name="Oval 1466"/>
                    <p:cNvSpPr>
                      <a:spLocks noChangeAspect="1"/>
                    </p:cNvSpPr>
                    <p:nvPr/>
                  </p:nvSpPr>
                  <p:spPr>
                    <a:xfrm>
                      <a:off x="2267466" y="2765950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68" name="Oval 1467"/>
                    <p:cNvSpPr>
                      <a:spLocks noChangeAspect="1"/>
                    </p:cNvSpPr>
                    <p:nvPr/>
                  </p:nvSpPr>
                  <p:spPr>
                    <a:xfrm>
                      <a:off x="2752946" y="3160611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69" name="Oval 1468"/>
                    <p:cNvSpPr>
                      <a:spLocks noChangeAspect="1"/>
                    </p:cNvSpPr>
                    <p:nvPr/>
                  </p:nvSpPr>
                  <p:spPr>
                    <a:xfrm>
                      <a:off x="3029989" y="2969953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70" name="Oval 1469"/>
                    <p:cNvSpPr>
                      <a:spLocks noChangeAspect="1"/>
                    </p:cNvSpPr>
                    <p:nvPr/>
                  </p:nvSpPr>
                  <p:spPr>
                    <a:xfrm>
                      <a:off x="2479739" y="3222126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71" name="Oval 1470"/>
                    <p:cNvSpPr>
                      <a:spLocks noChangeAspect="1"/>
                    </p:cNvSpPr>
                    <p:nvPr/>
                  </p:nvSpPr>
                  <p:spPr>
                    <a:xfrm>
                      <a:off x="2149393" y="3096716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72" name="Oval 1471"/>
                    <p:cNvSpPr>
                      <a:spLocks noChangeAspect="1"/>
                    </p:cNvSpPr>
                    <p:nvPr/>
                  </p:nvSpPr>
                  <p:spPr>
                    <a:xfrm>
                      <a:off x="3425856" y="2817907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73" name="Oval 1472"/>
                    <p:cNvSpPr>
                      <a:spLocks noChangeAspect="1"/>
                    </p:cNvSpPr>
                    <p:nvPr/>
                  </p:nvSpPr>
                  <p:spPr>
                    <a:xfrm>
                      <a:off x="3578256" y="2970307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74" name="Oval 1473"/>
                    <p:cNvSpPr>
                      <a:spLocks noChangeAspect="1"/>
                    </p:cNvSpPr>
                    <p:nvPr/>
                  </p:nvSpPr>
                  <p:spPr>
                    <a:xfrm>
                      <a:off x="4458739" y="2969953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75" name="Oval 1474"/>
                    <p:cNvSpPr>
                      <a:spLocks noChangeAspect="1"/>
                    </p:cNvSpPr>
                    <p:nvPr/>
                  </p:nvSpPr>
                  <p:spPr>
                    <a:xfrm>
                      <a:off x="3347014" y="3063375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76" name="Oval 1475"/>
                    <p:cNvSpPr>
                      <a:spLocks noChangeAspect="1"/>
                    </p:cNvSpPr>
                    <p:nvPr/>
                  </p:nvSpPr>
                  <p:spPr>
                    <a:xfrm>
                      <a:off x="3499414" y="3215775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77" name="Oval 1476"/>
                    <p:cNvSpPr>
                      <a:spLocks noChangeAspect="1"/>
                    </p:cNvSpPr>
                    <p:nvPr/>
                  </p:nvSpPr>
                  <p:spPr>
                    <a:xfrm>
                      <a:off x="3701673" y="2822214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78" name="Oval 1477"/>
                    <p:cNvSpPr>
                      <a:spLocks noChangeAspect="1"/>
                    </p:cNvSpPr>
                    <p:nvPr/>
                  </p:nvSpPr>
                  <p:spPr>
                    <a:xfrm>
                      <a:off x="3854073" y="2974614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79" name="Oval 1478"/>
                    <p:cNvSpPr>
                      <a:spLocks noChangeAspect="1"/>
                    </p:cNvSpPr>
                    <p:nvPr/>
                  </p:nvSpPr>
                  <p:spPr>
                    <a:xfrm>
                      <a:off x="4327807" y="3073498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80" name="Oval 1479"/>
                    <p:cNvSpPr>
                      <a:spLocks noChangeAspect="1"/>
                    </p:cNvSpPr>
                    <p:nvPr/>
                  </p:nvSpPr>
                  <p:spPr>
                    <a:xfrm>
                      <a:off x="3736000" y="2691933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81" name="Oval 1480"/>
                    <p:cNvSpPr>
                      <a:spLocks noChangeAspect="1"/>
                    </p:cNvSpPr>
                    <p:nvPr/>
                  </p:nvSpPr>
                  <p:spPr>
                    <a:xfrm>
                      <a:off x="3888400" y="2844333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82" name="Oval 1481"/>
                    <p:cNvSpPr>
                      <a:spLocks noChangeAspect="1"/>
                    </p:cNvSpPr>
                    <p:nvPr/>
                  </p:nvSpPr>
                  <p:spPr>
                    <a:xfrm>
                      <a:off x="4271632" y="2817257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83" name="Oval 1482"/>
                    <p:cNvSpPr>
                      <a:spLocks noChangeAspect="1"/>
                    </p:cNvSpPr>
                    <p:nvPr/>
                  </p:nvSpPr>
                  <p:spPr>
                    <a:xfrm>
                      <a:off x="4140700" y="2920802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84" name="Oval 1483"/>
                    <p:cNvSpPr>
                      <a:spLocks noChangeAspect="1"/>
                    </p:cNvSpPr>
                    <p:nvPr/>
                  </p:nvSpPr>
                  <p:spPr>
                    <a:xfrm>
                      <a:off x="2796550" y="2745876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85" name="Oval 1484"/>
                    <p:cNvSpPr>
                      <a:spLocks noChangeAspect="1"/>
                    </p:cNvSpPr>
                    <p:nvPr/>
                  </p:nvSpPr>
                  <p:spPr>
                    <a:xfrm>
                      <a:off x="2665618" y="2849421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86" name="Oval 1485"/>
                    <p:cNvSpPr>
                      <a:spLocks noChangeAspect="1"/>
                    </p:cNvSpPr>
                    <p:nvPr/>
                  </p:nvSpPr>
                  <p:spPr>
                    <a:xfrm>
                      <a:off x="1506095" y="2815686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87" name="Oval 1486"/>
                    <p:cNvSpPr>
                      <a:spLocks noChangeAspect="1"/>
                    </p:cNvSpPr>
                    <p:nvPr/>
                  </p:nvSpPr>
                  <p:spPr>
                    <a:xfrm>
                      <a:off x="1375163" y="2919231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88" name="Oval 1487"/>
                    <p:cNvSpPr>
                      <a:spLocks noChangeAspect="1"/>
                    </p:cNvSpPr>
                    <p:nvPr/>
                  </p:nvSpPr>
                  <p:spPr>
                    <a:xfrm>
                      <a:off x="1836261" y="2859600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89" name="Oval 1488"/>
                    <p:cNvSpPr>
                      <a:spLocks noChangeAspect="1"/>
                    </p:cNvSpPr>
                    <p:nvPr/>
                  </p:nvSpPr>
                  <p:spPr>
                    <a:xfrm>
                      <a:off x="1705329" y="2963145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90" name="Oval 1489"/>
                    <p:cNvSpPr>
                      <a:spLocks noChangeAspect="1"/>
                    </p:cNvSpPr>
                    <p:nvPr/>
                  </p:nvSpPr>
                  <p:spPr>
                    <a:xfrm>
                      <a:off x="2617742" y="2547868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91" name="Oval 1490"/>
                    <p:cNvSpPr>
                      <a:spLocks noChangeAspect="1"/>
                    </p:cNvSpPr>
                    <p:nvPr/>
                  </p:nvSpPr>
                  <p:spPr>
                    <a:xfrm>
                      <a:off x="2486810" y="2651413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92" name="Oval 1491"/>
                    <p:cNvSpPr>
                      <a:spLocks noChangeAspect="1"/>
                    </p:cNvSpPr>
                    <p:nvPr/>
                  </p:nvSpPr>
                  <p:spPr>
                    <a:xfrm>
                      <a:off x="3256580" y="2554243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93" name="Oval 1492"/>
                    <p:cNvSpPr>
                      <a:spLocks noChangeAspect="1"/>
                    </p:cNvSpPr>
                    <p:nvPr/>
                  </p:nvSpPr>
                  <p:spPr>
                    <a:xfrm>
                      <a:off x="3125648" y="2657788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94" name="Oval 1493"/>
                    <p:cNvSpPr>
                      <a:spLocks noChangeAspect="1"/>
                    </p:cNvSpPr>
                    <p:nvPr/>
                  </p:nvSpPr>
                  <p:spPr>
                    <a:xfrm>
                      <a:off x="4259654" y="2590800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95" name="Oval 1494"/>
                    <p:cNvSpPr>
                      <a:spLocks noChangeAspect="1"/>
                    </p:cNvSpPr>
                    <p:nvPr/>
                  </p:nvSpPr>
                  <p:spPr>
                    <a:xfrm>
                      <a:off x="4128722" y="2694345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96" name="Oval 1495"/>
                    <p:cNvSpPr>
                      <a:spLocks noChangeAspect="1"/>
                    </p:cNvSpPr>
                    <p:nvPr/>
                  </p:nvSpPr>
                  <p:spPr>
                    <a:xfrm>
                      <a:off x="2925406" y="3264668"/>
                      <a:ext cx="236146" cy="33735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97" name="Oval 1496"/>
                    <p:cNvSpPr>
                      <a:spLocks noChangeAspect="1"/>
                    </p:cNvSpPr>
                    <p:nvPr/>
                  </p:nvSpPr>
                  <p:spPr>
                    <a:xfrm>
                      <a:off x="3161391" y="3090465"/>
                      <a:ext cx="236146" cy="45719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498" name="Oval 1497"/>
                    <p:cNvSpPr>
                      <a:spLocks noChangeAspect="1"/>
                    </p:cNvSpPr>
                    <p:nvPr/>
                  </p:nvSpPr>
                  <p:spPr>
                    <a:xfrm>
                      <a:off x="3618490" y="3169055"/>
                      <a:ext cx="236146" cy="45719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</p:grpSp>
              <p:sp>
                <p:nvSpPr>
                  <p:cNvPr id="1452" name="TextBox 1451"/>
                  <p:cNvSpPr txBox="1">
                    <a:spLocks noChangeAspect="1"/>
                  </p:cNvSpPr>
                  <p:nvPr/>
                </p:nvSpPr>
                <p:spPr>
                  <a:xfrm>
                    <a:off x="20255585" y="8362610"/>
                    <a:ext cx="4447196" cy="5232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3200" b="1" dirty="0"/>
                      <a:t>+ </a:t>
                    </a:r>
                    <a:r>
                      <a:rPr lang="hr-HR" sz="3200" b="1" dirty="0" err="1"/>
                      <a:t>okadaic</a:t>
                    </a:r>
                    <a:r>
                      <a:rPr lang="hr-HR" sz="3200" b="1" dirty="0"/>
                      <a:t> </a:t>
                    </a:r>
                    <a:r>
                      <a:rPr lang="hr-HR" sz="3200" b="1" dirty="0" err="1"/>
                      <a:t>acid</a:t>
                    </a:r>
                    <a:r>
                      <a:rPr lang="hr-HR" sz="3200" b="1" dirty="0"/>
                      <a:t>, 2-4 h</a:t>
                    </a:r>
                  </a:p>
                </p:txBody>
              </p:sp>
              <p:sp>
                <p:nvSpPr>
                  <p:cNvPr id="1453" name="TextBox 1452"/>
                  <p:cNvSpPr txBox="1">
                    <a:spLocks noChangeAspect="1"/>
                  </p:cNvSpPr>
                  <p:nvPr/>
                </p:nvSpPr>
                <p:spPr>
                  <a:xfrm>
                    <a:off x="19202703" y="5786959"/>
                    <a:ext cx="6552961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3200" b="1" dirty="0"/>
                      <a:t>SH-SY5Y </a:t>
                    </a:r>
                    <a:r>
                      <a:rPr lang="hr-HR" sz="3200" b="1" dirty="0" err="1"/>
                      <a:t>cells</a:t>
                    </a:r>
                    <a:r>
                      <a:rPr lang="hr-HR" sz="3200" b="1" dirty="0"/>
                      <a:t> </a:t>
                    </a:r>
                    <a:r>
                      <a:rPr lang="hr-HR" sz="3200" b="1" dirty="0" err="1"/>
                      <a:t>in</a:t>
                    </a:r>
                    <a:r>
                      <a:rPr lang="hr-HR" sz="3200" b="1" dirty="0"/>
                      <a:t> </a:t>
                    </a:r>
                    <a:r>
                      <a:rPr lang="hr-HR" sz="3200" b="1" dirty="0" err="1"/>
                      <a:t>culture</a:t>
                    </a:r>
                    <a:endParaRPr lang="hr-HR" sz="3200" b="1" dirty="0"/>
                  </a:p>
                </p:txBody>
              </p:sp>
            </p:grpSp>
            <p:cxnSp>
              <p:nvCxnSpPr>
                <p:cNvPr id="1449" name="Straight Arrow Connector 1448"/>
                <p:cNvCxnSpPr>
                  <a:cxnSpLocks noChangeAspect="1"/>
                </p:cNvCxnSpPr>
                <p:nvPr/>
              </p:nvCxnSpPr>
              <p:spPr>
                <a:xfrm>
                  <a:off x="23910239" y="16951748"/>
                  <a:ext cx="1243473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50" name="TextBox 1449"/>
                <p:cNvSpPr txBox="1">
                  <a:spLocks noChangeAspect="1"/>
                </p:cNvSpPr>
                <p:nvPr/>
              </p:nvSpPr>
              <p:spPr>
                <a:xfrm>
                  <a:off x="15084308" y="18974222"/>
                  <a:ext cx="14117052" cy="2062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 smtClean="0"/>
                    <a:t>METHODS: </a:t>
                  </a:r>
                  <a:r>
                    <a:rPr lang="en-US" sz="3200" b="1" dirty="0"/>
                    <a:t>To investigate tau under the condition of protein phosphatase impairment, we treated </a:t>
                  </a:r>
                  <a:r>
                    <a:rPr lang="en-US" sz="3200" b="1" dirty="0" err="1"/>
                    <a:t>neuroblastoma</a:t>
                  </a:r>
                  <a:r>
                    <a:rPr lang="en-US" sz="3200" b="1" dirty="0"/>
                    <a:t> SH-SY5Y cells with </a:t>
                  </a:r>
                  <a:r>
                    <a:rPr lang="en-US" sz="3200" b="1" dirty="0" err="1"/>
                    <a:t>okadaic</a:t>
                  </a:r>
                  <a:r>
                    <a:rPr lang="en-US" sz="3200" b="1" dirty="0"/>
                    <a:t> acid (OA), an inhibitor of protein phosphatases and analyzed total cell lysates with </a:t>
                  </a:r>
                  <a:r>
                    <a:rPr lang="en-US" sz="3200" b="1" dirty="0" err="1"/>
                    <a:t>phospho</a:t>
                  </a:r>
                  <a:r>
                    <a:rPr lang="en-US" sz="3200" b="1" dirty="0"/>
                    <a:t>-tau and total tau antibodies using </a:t>
                  </a:r>
                  <a:r>
                    <a:rPr lang="en-US" sz="3200" b="1" dirty="0" err="1"/>
                    <a:t>immunoblot</a:t>
                  </a:r>
                  <a:r>
                    <a:rPr lang="en-US" sz="3200" b="1" dirty="0"/>
                    <a:t>. </a:t>
                  </a:r>
                </a:p>
              </p:txBody>
            </p:sp>
          </p:grpSp>
          <p:sp>
            <p:nvSpPr>
              <p:cNvPr id="1443" name="Rectangle 1442"/>
              <p:cNvSpPr/>
              <p:nvPr/>
            </p:nvSpPr>
            <p:spPr>
              <a:xfrm>
                <a:off x="15469395" y="13556924"/>
                <a:ext cx="13659457" cy="4209079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sp>
          <p:nvSpPr>
            <p:cNvPr id="1524" name="TextBox 1523"/>
            <p:cNvSpPr txBox="1"/>
            <p:nvPr/>
          </p:nvSpPr>
          <p:spPr>
            <a:xfrm>
              <a:off x="15215346" y="5825722"/>
              <a:ext cx="14140359" cy="846385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>
                <a:spcAft>
                  <a:spcPts val="1200"/>
                </a:spcAft>
              </a:pP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RESULTS: 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In addition to the well-described 50-65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kDa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tau isoforms, we observed that both undifferentiated and retinoic acid- and brain derived neurotropic factor-differentiated SH-SY5Y cells treated with OA express high molecular weight protein species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immunoreactive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with anti-tau-pS202 and -pS396 antibodies. The apparent molecular weight of 100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kDa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indicated a possibility of tau oligomer. In support, high molecular weight tau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immunoreactive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proteins (HMW-TIP) were detected in a heat-stable fraction. However, we were unable to detect HMW-TIP using several anti-total tau antibodies, including a polyclonal anti-tau antibody. This could be due to protein truncation or epitope masking within the oligomer, or a possibility that HMW-TIP represents a tau-unrelated protein. DC11 antibody, which has been reported to recognize specific form of truncated tau, showed a pattern distinct from that of HMW-TIPs. Our biochemical characterization showed that HMW-TIP were stable under reducing conditions and in the presence of strong denaturing agents urea and guanidine, as well as upon alkaline phosphatase treatment. </a:t>
              </a:r>
            </a:p>
          </p:txBody>
        </p:sp>
      </p:grpSp>
      <p:grpSp>
        <p:nvGrpSpPr>
          <p:cNvPr id="1525" name="Group 1524"/>
          <p:cNvGrpSpPr/>
          <p:nvPr/>
        </p:nvGrpSpPr>
        <p:grpSpPr>
          <a:xfrm>
            <a:off x="335698" y="32338238"/>
            <a:ext cx="14777078" cy="6363954"/>
            <a:chOff x="895565" y="29843672"/>
            <a:chExt cx="14777078" cy="6363954"/>
          </a:xfrm>
        </p:grpSpPr>
        <p:grpSp>
          <p:nvGrpSpPr>
            <p:cNvPr id="1526" name="Group 1525"/>
            <p:cNvGrpSpPr/>
            <p:nvPr/>
          </p:nvGrpSpPr>
          <p:grpSpPr>
            <a:xfrm>
              <a:off x="9093877" y="30874816"/>
              <a:ext cx="6578766" cy="4350124"/>
              <a:chOff x="3676112" y="4050562"/>
              <a:chExt cx="3289383" cy="2175062"/>
            </a:xfrm>
          </p:grpSpPr>
          <p:sp>
            <p:nvSpPr>
              <p:cNvPr id="1567" name="TextBox 1566"/>
              <p:cNvSpPr txBox="1"/>
              <p:nvPr/>
            </p:nvSpPr>
            <p:spPr>
              <a:xfrm>
                <a:off x="6205343" y="5009384"/>
                <a:ext cx="643557" cy="415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2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hr-HR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au</a:t>
                </a:r>
                <a:r>
                  <a:rPr lang="hr-HR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</a:p>
              <a:p>
                <a:r>
                  <a:rPr lang="hr-HR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pS202 </a:t>
                </a:r>
              </a:p>
            </p:txBody>
          </p:sp>
          <p:sp>
            <p:nvSpPr>
              <p:cNvPr id="1568" name="TextBox 1567"/>
              <p:cNvSpPr txBox="1"/>
              <p:nvPr/>
            </p:nvSpPr>
            <p:spPr>
              <a:xfrm>
                <a:off x="6205343" y="5853793"/>
                <a:ext cx="760152" cy="230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GAPDH</a:t>
                </a:r>
              </a:p>
            </p:txBody>
          </p:sp>
          <p:pic>
            <p:nvPicPr>
              <p:cNvPr id="1569" name="Picture 1568"/>
              <p:cNvPicPr>
                <a:picLocks noChangeAspect="1"/>
              </p:cNvPicPr>
              <p:nvPr/>
            </p:nvPicPr>
            <p:blipFill rotWithShape="1">
              <a:blip r:embed="rId1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830" t="29265" r="51947" b="56860"/>
              <a:stretch/>
            </p:blipFill>
            <p:spPr>
              <a:xfrm>
                <a:off x="4370385" y="4703169"/>
                <a:ext cx="1831288" cy="1041524"/>
              </a:xfrm>
              <a:prstGeom prst="rect">
                <a:avLst/>
              </a:prstGeom>
            </p:spPr>
          </p:pic>
          <p:pic>
            <p:nvPicPr>
              <p:cNvPr id="1570" name="Picture 1569"/>
              <p:cNvPicPr>
                <a:picLocks noChangeAspect="1"/>
              </p:cNvPicPr>
              <p:nvPr/>
            </p:nvPicPr>
            <p:blipFill rotWithShape="1">
              <a:blip r:embed="rId1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367" t="46050" r="53411" b="47995"/>
              <a:stretch/>
            </p:blipFill>
            <p:spPr>
              <a:xfrm>
                <a:off x="4370384" y="5778584"/>
                <a:ext cx="1831289" cy="447040"/>
              </a:xfrm>
              <a:prstGeom prst="rect">
                <a:avLst/>
              </a:prstGeom>
            </p:spPr>
          </p:pic>
          <p:grpSp>
            <p:nvGrpSpPr>
              <p:cNvPr id="1571" name="Group 1570"/>
              <p:cNvGrpSpPr/>
              <p:nvPr/>
            </p:nvGrpSpPr>
            <p:grpSpPr>
              <a:xfrm>
                <a:off x="3676112" y="4818923"/>
                <a:ext cx="701042" cy="1237975"/>
                <a:chOff x="1732373" y="1682559"/>
                <a:chExt cx="701042" cy="1237975"/>
              </a:xfrm>
            </p:grpSpPr>
            <p:grpSp>
              <p:nvGrpSpPr>
                <p:cNvPr id="1582" name="Group 1581"/>
                <p:cNvGrpSpPr/>
                <p:nvPr/>
              </p:nvGrpSpPr>
              <p:grpSpPr>
                <a:xfrm>
                  <a:off x="1732373" y="1682559"/>
                  <a:ext cx="701042" cy="919707"/>
                  <a:chOff x="1175499" y="1977268"/>
                  <a:chExt cx="701042" cy="919707"/>
                </a:xfrm>
              </p:grpSpPr>
              <p:grpSp>
                <p:nvGrpSpPr>
                  <p:cNvPr id="1586" name="Group 24"/>
                  <p:cNvGrpSpPr/>
                  <p:nvPr/>
                </p:nvGrpSpPr>
                <p:grpSpPr>
                  <a:xfrm>
                    <a:off x="1175499" y="1977268"/>
                    <a:ext cx="485923" cy="919707"/>
                    <a:chOff x="2080491" y="3287861"/>
                    <a:chExt cx="485923" cy="701192"/>
                  </a:xfrm>
                </p:grpSpPr>
                <p:sp>
                  <p:nvSpPr>
                    <p:cNvPr id="1592" name="TextBox 1591"/>
                    <p:cNvSpPr txBox="1"/>
                    <p:nvPr/>
                  </p:nvSpPr>
                  <p:spPr>
                    <a:xfrm>
                      <a:off x="2080491" y="3287861"/>
                      <a:ext cx="485923" cy="175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hr-HR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93" name="TextBox 1592"/>
                    <p:cNvSpPr txBox="1"/>
                    <p:nvPr/>
                  </p:nvSpPr>
                  <p:spPr>
                    <a:xfrm>
                      <a:off x="2080491" y="3428449"/>
                      <a:ext cx="485923" cy="175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hr-HR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hr-HR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94" name="TextBox 1593"/>
                    <p:cNvSpPr txBox="1"/>
                    <p:nvPr/>
                  </p:nvSpPr>
                  <p:spPr>
                    <a:xfrm>
                      <a:off x="2080491" y="3571998"/>
                      <a:ext cx="485923" cy="175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95" name="TextBox 1594"/>
                    <p:cNvSpPr txBox="1"/>
                    <p:nvPr/>
                  </p:nvSpPr>
                  <p:spPr>
                    <a:xfrm>
                      <a:off x="2080491" y="3813065"/>
                      <a:ext cx="485923" cy="175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587" name="Group 39"/>
                  <p:cNvGrpSpPr/>
                  <p:nvPr/>
                </p:nvGrpSpPr>
                <p:grpSpPr>
                  <a:xfrm>
                    <a:off x="1647941" y="2100070"/>
                    <a:ext cx="228600" cy="683121"/>
                    <a:chOff x="1059664" y="3603504"/>
                    <a:chExt cx="228600" cy="497860"/>
                  </a:xfrm>
                </p:grpSpPr>
                <p:cxnSp>
                  <p:nvCxnSpPr>
                    <p:cNvPr id="1588" name="Straight Connector 1587"/>
                    <p:cNvCxnSpPr/>
                    <p:nvPr/>
                  </p:nvCxnSpPr>
                  <p:spPr>
                    <a:xfrm>
                      <a:off x="1059664" y="3603504"/>
                      <a:ext cx="228600" cy="0"/>
                    </a:xfrm>
                    <a:prstGeom prst="line">
                      <a:avLst/>
                    </a:pr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89" name="Straight Connector 1588"/>
                    <p:cNvCxnSpPr/>
                    <p:nvPr/>
                  </p:nvCxnSpPr>
                  <p:spPr>
                    <a:xfrm>
                      <a:off x="1059664" y="3738889"/>
                      <a:ext cx="228600" cy="0"/>
                    </a:xfrm>
                    <a:prstGeom prst="line">
                      <a:avLst/>
                    </a:pr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0" name="Straight Connector 1589"/>
                    <p:cNvCxnSpPr/>
                    <p:nvPr/>
                  </p:nvCxnSpPr>
                  <p:spPr>
                    <a:xfrm>
                      <a:off x="1059664" y="3875236"/>
                      <a:ext cx="228600" cy="0"/>
                    </a:xfrm>
                    <a:prstGeom prst="line">
                      <a:avLst/>
                    </a:prstGeom>
                    <a:ln w="1047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1" name="Straight Connector 1590"/>
                    <p:cNvCxnSpPr/>
                    <p:nvPr/>
                  </p:nvCxnSpPr>
                  <p:spPr>
                    <a:xfrm>
                      <a:off x="1059664" y="4101364"/>
                      <a:ext cx="228600" cy="0"/>
                    </a:xfrm>
                    <a:prstGeom prst="line">
                      <a:avLst/>
                    </a:prstGeom>
                    <a:ln w="1047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83" name="Group 1582"/>
                <p:cNvGrpSpPr/>
                <p:nvPr/>
              </p:nvGrpSpPr>
              <p:grpSpPr>
                <a:xfrm>
                  <a:off x="1732373" y="2689701"/>
                  <a:ext cx="701042" cy="230833"/>
                  <a:chOff x="2450635" y="3688443"/>
                  <a:chExt cx="701042" cy="230833"/>
                </a:xfrm>
              </p:grpSpPr>
              <p:sp>
                <p:nvSpPr>
                  <p:cNvPr id="1584" name="TextBox 1583"/>
                  <p:cNvSpPr txBox="1"/>
                  <p:nvPr/>
                </p:nvSpPr>
                <p:spPr>
                  <a:xfrm>
                    <a:off x="2450635" y="3688443"/>
                    <a:ext cx="485923" cy="23083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hr-HR" sz="2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37</a:t>
                    </a:r>
                    <a:endParaRPr lang="en-US" sz="24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1585" name="Straight Connector 1584"/>
                  <p:cNvCxnSpPr/>
                  <p:nvPr/>
                </p:nvCxnSpPr>
                <p:spPr>
                  <a:xfrm>
                    <a:off x="2923077" y="3805489"/>
                    <a:ext cx="228600" cy="0"/>
                  </a:xfrm>
                  <a:prstGeom prst="line">
                    <a:avLst/>
                  </a:prstGeom>
                  <a:ln w="1047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572" name="Group 1571"/>
              <p:cNvGrpSpPr/>
              <p:nvPr/>
            </p:nvGrpSpPr>
            <p:grpSpPr>
              <a:xfrm>
                <a:off x="3963509" y="4050562"/>
                <a:ext cx="2054366" cy="557581"/>
                <a:chOff x="3963509" y="4050562"/>
                <a:chExt cx="2054366" cy="557581"/>
              </a:xfrm>
            </p:grpSpPr>
            <p:grpSp>
              <p:nvGrpSpPr>
                <p:cNvPr id="1573" name="Group 1572"/>
                <p:cNvGrpSpPr/>
                <p:nvPr/>
              </p:nvGrpSpPr>
              <p:grpSpPr>
                <a:xfrm>
                  <a:off x="4569501" y="4050562"/>
                  <a:ext cx="1367992" cy="280261"/>
                  <a:chOff x="4588176" y="4050562"/>
                  <a:chExt cx="1367992" cy="280261"/>
                </a:xfrm>
              </p:grpSpPr>
              <p:sp>
                <p:nvSpPr>
                  <p:cNvPr id="1580" name="TextBox 1579"/>
                  <p:cNvSpPr txBox="1"/>
                  <p:nvPr/>
                </p:nvSpPr>
                <p:spPr>
                  <a:xfrm>
                    <a:off x="4684718" y="4050562"/>
                    <a:ext cx="1174909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+ guanidine</a:t>
                    </a:r>
                    <a:endParaRPr lang="en-US" sz="24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1581" name="Straight Connector 1580"/>
                  <p:cNvCxnSpPr/>
                  <p:nvPr/>
                </p:nvCxnSpPr>
                <p:spPr>
                  <a:xfrm>
                    <a:off x="4588176" y="4330823"/>
                    <a:ext cx="1367992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74" name="Group 1573"/>
                <p:cNvGrpSpPr/>
                <p:nvPr/>
              </p:nvGrpSpPr>
              <p:grpSpPr>
                <a:xfrm>
                  <a:off x="4489120" y="4358583"/>
                  <a:ext cx="1528755" cy="249560"/>
                  <a:chOff x="4489120" y="4358583"/>
                  <a:chExt cx="1528755" cy="249560"/>
                </a:xfrm>
              </p:grpSpPr>
              <p:sp>
                <p:nvSpPr>
                  <p:cNvPr id="1576" name="TextBox 1575"/>
                  <p:cNvSpPr txBox="1"/>
                  <p:nvPr/>
                </p:nvSpPr>
                <p:spPr>
                  <a:xfrm>
                    <a:off x="4665894" y="4358583"/>
                    <a:ext cx="330452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-</a:t>
                    </a:r>
                    <a:endParaRPr lang="en-US" sz="24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1577" name="Straight Connector 1576"/>
                  <p:cNvCxnSpPr/>
                  <p:nvPr/>
                </p:nvCxnSpPr>
                <p:spPr>
                  <a:xfrm>
                    <a:off x="4489120" y="4608143"/>
                    <a:ext cx="684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8" name="Straight Connector 1577"/>
                  <p:cNvCxnSpPr/>
                  <p:nvPr/>
                </p:nvCxnSpPr>
                <p:spPr>
                  <a:xfrm>
                    <a:off x="5333875" y="4608143"/>
                    <a:ext cx="684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79" name="TextBox 1578"/>
                  <p:cNvSpPr txBox="1"/>
                  <p:nvPr/>
                </p:nvSpPr>
                <p:spPr>
                  <a:xfrm>
                    <a:off x="5471646" y="4358583"/>
                    <a:ext cx="408459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+</a:t>
                    </a:r>
                    <a:endParaRPr lang="en-US" sz="24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575" name="TextBox 1574"/>
                <p:cNvSpPr txBox="1"/>
                <p:nvPr/>
              </p:nvSpPr>
              <p:spPr>
                <a:xfrm>
                  <a:off x="3963509" y="4358583"/>
                  <a:ext cx="507810" cy="230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hr-HR" sz="24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OA </a:t>
                  </a:r>
                </a:p>
              </p:txBody>
            </p:sp>
          </p:grpSp>
        </p:grpSp>
        <p:grpSp>
          <p:nvGrpSpPr>
            <p:cNvPr id="1527" name="Group 1526"/>
            <p:cNvGrpSpPr/>
            <p:nvPr/>
          </p:nvGrpSpPr>
          <p:grpSpPr>
            <a:xfrm>
              <a:off x="895565" y="30912806"/>
              <a:ext cx="8297806" cy="4683192"/>
              <a:chOff x="-135514" y="3970249"/>
              <a:chExt cx="4148903" cy="2341596"/>
            </a:xfrm>
          </p:grpSpPr>
          <p:grpSp>
            <p:nvGrpSpPr>
              <p:cNvPr id="1530" name="Group 1529"/>
              <p:cNvGrpSpPr/>
              <p:nvPr/>
            </p:nvGrpSpPr>
            <p:grpSpPr>
              <a:xfrm>
                <a:off x="-135514" y="4610919"/>
                <a:ext cx="3399372" cy="1700926"/>
                <a:chOff x="1740394" y="1621118"/>
                <a:chExt cx="3399372" cy="1700926"/>
              </a:xfrm>
            </p:grpSpPr>
            <p:pic>
              <p:nvPicPr>
                <p:cNvPr id="1551" name="Picture 1550"/>
                <p:cNvPicPr>
                  <a:picLocks noChangeAspect="1"/>
                </p:cNvPicPr>
                <p:nvPr/>
              </p:nvPicPr>
              <p:blipFill rotWithShape="1">
                <a:blip r:embed="rId19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6371" t="38279" r="16569" b="46593"/>
                <a:stretch/>
              </p:blipFill>
              <p:spPr>
                <a:xfrm>
                  <a:off x="2420472" y="1621118"/>
                  <a:ext cx="2719294" cy="1135529"/>
                </a:xfrm>
                <a:prstGeom prst="rect">
                  <a:avLst/>
                </a:prstGeom>
              </p:spPr>
            </p:pic>
            <p:pic>
              <p:nvPicPr>
                <p:cNvPr id="1552" name="Picture 1551"/>
                <p:cNvPicPr>
                  <a:picLocks noChangeAspect="1"/>
                </p:cNvPicPr>
                <p:nvPr/>
              </p:nvPicPr>
              <p:blipFill rotWithShape="1">
                <a:blip r:embed="rId20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5783" t="50754" r="17328" b="42212"/>
                <a:stretch/>
              </p:blipFill>
              <p:spPr>
                <a:xfrm>
                  <a:off x="2420471" y="2793991"/>
                  <a:ext cx="2719295" cy="528053"/>
                </a:xfrm>
                <a:prstGeom prst="rect">
                  <a:avLst/>
                </a:prstGeom>
              </p:spPr>
            </p:pic>
            <p:grpSp>
              <p:nvGrpSpPr>
                <p:cNvPr id="1553" name="Group 1552"/>
                <p:cNvGrpSpPr/>
                <p:nvPr/>
              </p:nvGrpSpPr>
              <p:grpSpPr>
                <a:xfrm>
                  <a:off x="1740394" y="1714325"/>
                  <a:ext cx="693021" cy="887955"/>
                  <a:chOff x="1183520" y="2009034"/>
                  <a:chExt cx="693021" cy="887955"/>
                </a:xfrm>
              </p:grpSpPr>
              <p:grpSp>
                <p:nvGrpSpPr>
                  <p:cNvPr id="1557" name="Group 24"/>
                  <p:cNvGrpSpPr/>
                  <p:nvPr/>
                </p:nvGrpSpPr>
                <p:grpSpPr>
                  <a:xfrm>
                    <a:off x="1183520" y="2009034"/>
                    <a:ext cx="485923" cy="887955"/>
                    <a:chOff x="2088512" y="3312071"/>
                    <a:chExt cx="485923" cy="676982"/>
                  </a:xfrm>
                </p:grpSpPr>
                <p:sp>
                  <p:nvSpPr>
                    <p:cNvPr id="1563" name="TextBox 1562"/>
                    <p:cNvSpPr txBox="1"/>
                    <p:nvPr/>
                  </p:nvSpPr>
                  <p:spPr>
                    <a:xfrm>
                      <a:off x="2088512" y="3312071"/>
                      <a:ext cx="485923" cy="175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hr-HR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64" name="TextBox 1563"/>
                    <p:cNvSpPr txBox="1"/>
                    <p:nvPr/>
                  </p:nvSpPr>
                  <p:spPr>
                    <a:xfrm>
                      <a:off x="2088512" y="3448623"/>
                      <a:ext cx="485923" cy="175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hr-HR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hr-HR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65" name="TextBox 1564"/>
                    <p:cNvSpPr txBox="1"/>
                    <p:nvPr/>
                  </p:nvSpPr>
                  <p:spPr>
                    <a:xfrm>
                      <a:off x="2088512" y="3571998"/>
                      <a:ext cx="485923" cy="175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66" name="TextBox 1565"/>
                    <p:cNvSpPr txBox="1"/>
                    <p:nvPr/>
                  </p:nvSpPr>
                  <p:spPr>
                    <a:xfrm>
                      <a:off x="2088512" y="3813065"/>
                      <a:ext cx="485923" cy="175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558" name="Group 39"/>
                  <p:cNvGrpSpPr/>
                  <p:nvPr/>
                </p:nvGrpSpPr>
                <p:grpSpPr>
                  <a:xfrm>
                    <a:off x="1647941" y="2131834"/>
                    <a:ext cx="228600" cy="651369"/>
                    <a:chOff x="1059664" y="3626646"/>
                    <a:chExt cx="228600" cy="474718"/>
                  </a:xfrm>
                </p:grpSpPr>
                <p:cxnSp>
                  <p:nvCxnSpPr>
                    <p:cNvPr id="1559" name="Straight Connector 1558"/>
                    <p:cNvCxnSpPr/>
                    <p:nvPr/>
                  </p:nvCxnSpPr>
                  <p:spPr>
                    <a:xfrm>
                      <a:off x="1059664" y="3626646"/>
                      <a:ext cx="228600" cy="0"/>
                    </a:xfrm>
                    <a:prstGeom prst="line">
                      <a:avLst/>
                    </a:pr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0" name="Straight Connector 1559"/>
                    <p:cNvCxnSpPr/>
                    <p:nvPr/>
                  </p:nvCxnSpPr>
                  <p:spPr>
                    <a:xfrm>
                      <a:off x="1059664" y="3758174"/>
                      <a:ext cx="228600" cy="0"/>
                    </a:xfrm>
                    <a:prstGeom prst="line">
                      <a:avLst/>
                    </a:pr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1" name="Straight Connector 1560"/>
                    <p:cNvCxnSpPr/>
                    <p:nvPr/>
                  </p:nvCxnSpPr>
                  <p:spPr>
                    <a:xfrm>
                      <a:off x="1059664" y="3875236"/>
                      <a:ext cx="228600" cy="0"/>
                    </a:xfrm>
                    <a:prstGeom prst="line">
                      <a:avLst/>
                    </a:prstGeom>
                    <a:ln w="1047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2" name="Straight Connector 1561"/>
                    <p:cNvCxnSpPr/>
                    <p:nvPr/>
                  </p:nvCxnSpPr>
                  <p:spPr>
                    <a:xfrm>
                      <a:off x="1059664" y="4101364"/>
                      <a:ext cx="228600" cy="0"/>
                    </a:xfrm>
                    <a:prstGeom prst="line">
                      <a:avLst/>
                    </a:prstGeom>
                    <a:ln w="1047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54" name="Group 1553"/>
                <p:cNvGrpSpPr/>
                <p:nvPr/>
              </p:nvGrpSpPr>
              <p:grpSpPr>
                <a:xfrm>
                  <a:off x="1740394" y="2936325"/>
                  <a:ext cx="693021" cy="230833"/>
                  <a:chOff x="2458656" y="3935067"/>
                  <a:chExt cx="693021" cy="230833"/>
                </a:xfrm>
              </p:grpSpPr>
              <p:sp>
                <p:nvSpPr>
                  <p:cNvPr id="1555" name="TextBox 1554"/>
                  <p:cNvSpPr txBox="1"/>
                  <p:nvPr/>
                </p:nvSpPr>
                <p:spPr>
                  <a:xfrm>
                    <a:off x="2458656" y="3935067"/>
                    <a:ext cx="485923" cy="23083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hr-HR" sz="2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37</a:t>
                    </a:r>
                    <a:endParaRPr lang="en-US" sz="24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1556" name="Straight Connector 1555"/>
                  <p:cNvCxnSpPr/>
                  <p:nvPr/>
                </p:nvCxnSpPr>
                <p:spPr>
                  <a:xfrm>
                    <a:off x="2923077" y="4052113"/>
                    <a:ext cx="228600" cy="0"/>
                  </a:xfrm>
                  <a:prstGeom prst="line">
                    <a:avLst/>
                  </a:prstGeom>
                  <a:ln w="1047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531" name="TextBox 1530"/>
              <p:cNvSpPr txBox="1"/>
              <p:nvPr/>
            </p:nvSpPr>
            <p:spPr>
              <a:xfrm>
                <a:off x="3286619" y="5019599"/>
                <a:ext cx="643557" cy="415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2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hr-HR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au</a:t>
                </a:r>
                <a:r>
                  <a:rPr lang="hr-HR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</a:p>
              <a:p>
                <a:r>
                  <a:rPr lang="hr-HR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pS202 </a:t>
                </a:r>
              </a:p>
            </p:txBody>
          </p:sp>
          <p:sp>
            <p:nvSpPr>
              <p:cNvPr id="1532" name="TextBox 1531"/>
              <p:cNvSpPr txBox="1"/>
              <p:nvPr/>
            </p:nvSpPr>
            <p:spPr>
              <a:xfrm>
                <a:off x="3253237" y="5881426"/>
                <a:ext cx="760152" cy="230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GAPDH</a:t>
                </a:r>
              </a:p>
            </p:txBody>
          </p:sp>
          <p:grpSp>
            <p:nvGrpSpPr>
              <p:cNvPr id="1533" name="Group 1532"/>
              <p:cNvGrpSpPr/>
              <p:nvPr/>
            </p:nvGrpSpPr>
            <p:grpSpPr>
              <a:xfrm>
                <a:off x="28065" y="3970249"/>
                <a:ext cx="2973628" cy="550573"/>
                <a:chOff x="28065" y="3970249"/>
                <a:chExt cx="2973628" cy="550573"/>
              </a:xfrm>
            </p:grpSpPr>
            <p:sp>
              <p:nvSpPr>
                <p:cNvPr id="1534" name="TextBox 1533"/>
                <p:cNvSpPr txBox="1"/>
                <p:nvPr/>
              </p:nvSpPr>
              <p:spPr>
                <a:xfrm>
                  <a:off x="28065" y="3970249"/>
                  <a:ext cx="632294" cy="230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hr-HR" sz="24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urea</a:t>
                  </a:r>
                  <a:endParaRPr lang="en-US" sz="2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535" name="Group 1534"/>
                <p:cNvGrpSpPr/>
                <p:nvPr/>
              </p:nvGrpSpPr>
              <p:grpSpPr>
                <a:xfrm>
                  <a:off x="680179" y="3970249"/>
                  <a:ext cx="684000" cy="550573"/>
                  <a:chOff x="680179" y="3933379"/>
                  <a:chExt cx="684000" cy="550573"/>
                </a:xfrm>
              </p:grpSpPr>
              <p:cxnSp>
                <p:nvCxnSpPr>
                  <p:cNvPr id="1547" name="Straight Connector 1546"/>
                  <p:cNvCxnSpPr/>
                  <p:nvPr/>
                </p:nvCxnSpPr>
                <p:spPr>
                  <a:xfrm>
                    <a:off x="680179" y="4221380"/>
                    <a:ext cx="684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48" name="TextBox 1547"/>
                  <p:cNvSpPr txBox="1"/>
                  <p:nvPr/>
                </p:nvSpPr>
                <p:spPr>
                  <a:xfrm>
                    <a:off x="730934" y="4236087"/>
                    <a:ext cx="582490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-</a:t>
                    </a:r>
                    <a:endParaRPr lang="en-US" sz="24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49" name="TextBox 1548"/>
                  <p:cNvSpPr txBox="1"/>
                  <p:nvPr/>
                </p:nvSpPr>
                <p:spPr>
                  <a:xfrm>
                    <a:off x="895148" y="3933379"/>
                    <a:ext cx="254062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-</a:t>
                    </a:r>
                    <a:endParaRPr lang="en-US" sz="24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1550" name="Straight Connector 1549"/>
                  <p:cNvCxnSpPr/>
                  <p:nvPr/>
                </p:nvCxnSpPr>
                <p:spPr>
                  <a:xfrm>
                    <a:off x="680179" y="4483952"/>
                    <a:ext cx="684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36" name="Group 1535"/>
                <p:cNvGrpSpPr/>
                <p:nvPr/>
              </p:nvGrpSpPr>
              <p:grpSpPr>
                <a:xfrm>
                  <a:off x="1498936" y="3970249"/>
                  <a:ext cx="684000" cy="550573"/>
                  <a:chOff x="1432570" y="3933379"/>
                  <a:chExt cx="684000" cy="550573"/>
                </a:xfrm>
              </p:grpSpPr>
              <p:cxnSp>
                <p:nvCxnSpPr>
                  <p:cNvPr id="1543" name="Straight Connector 1542"/>
                  <p:cNvCxnSpPr/>
                  <p:nvPr/>
                </p:nvCxnSpPr>
                <p:spPr>
                  <a:xfrm>
                    <a:off x="1432570" y="4483952"/>
                    <a:ext cx="684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4" name="Straight Connector 1543"/>
                  <p:cNvCxnSpPr/>
                  <p:nvPr/>
                </p:nvCxnSpPr>
                <p:spPr>
                  <a:xfrm>
                    <a:off x="1432570" y="4221380"/>
                    <a:ext cx="684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45" name="TextBox 1544"/>
                  <p:cNvSpPr txBox="1"/>
                  <p:nvPr/>
                </p:nvSpPr>
                <p:spPr>
                  <a:xfrm>
                    <a:off x="1487719" y="4236087"/>
                    <a:ext cx="573702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+</a:t>
                    </a:r>
                    <a:endParaRPr lang="en-US" sz="24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46" name="TextBox 1545"/>
                  <p:cNvSpPr txBox="1"/>
                  <p:nvPr/>
                </p:nvSpPr>
                <p:spPr>
                  <a:xfrm>
                    <a:off x="1647539" y="3933379"/>
                    <a:ext cx="254062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-</a:t>
                    </a:r>
                    <a:endParaRPr lang="en-US" sz="24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537" name="Group 1536"/>
                <p:cNvGrpSpPr/>
                <p:nvPr/>
              </p:nvGrpSpPr>
              <p:grpSpPr>
                <a:xfrm>
                  <a:off x="2317693" y="3970249"/>
                  <a:ext cx="684000" cy="550573"/>
                  <a:chOff x="2184961" y="3933379"/>
                  <a:chExt cx="684000" cy="550573"/>
                </a:xfrm>
              </p:grpSpPr>
              <p:cxnSp>
                <p:nvCxnSpPr>
                  <p:cNvPr id="1539" name="Straight Connector 1538"/>
                  <p:cNvCxnSpPr/>
                  <p:nvPr/>
                </p:nvCxnSpPr>
                <p:spPr>
                  <a:xfrm>
                    <a:off x="2184961" y="4483952"/>
                    <a:ext cx="684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0" name="Straight Connector 1539"/>
                  <p:cNvCxnSpPr/>
                  <p:nvPr/>
                </p:nvCxnSpPr>
                <p:spPr>
                  <a:xfrm>
                    <a:off x="2184961" y="4222207"/>
                    <a:ext cx="684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41" name="TextBox 1540"/>
                  <p:cNvSpPr txBox="1"/>
                  <p:nvPr/>
                </p:nvSpPr>
                <p:spPr>
                  <a:xfrm>
                    <a:off x="2248889" y="4236087"/>
                    <a:ext cx="556144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+</a:t>
                    </a:r>
                    <a:endParaRPr lang="en-US" sz="24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42" name="TextBox 1541"/>
                  <p:cNvSpPr txBox="1"/>
                  <p:nvPr/>
                </p:nvSpPr>
                <p:spPr>
                  <a:xfrm>
                    <a:off x="2399930" y="3933379"/>
                    <a:ext cx="254062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+</a:t>
                    </a:r>
                    <a:endParaRPr lang="en-US" sz="24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538" name="TextBox 1537"/>
                <p:cNvSpPr txBox="1"/>
                <p:nvPr/>
              </p:nvSpPr>
              <p:spPr>
                <a:xfrm>
                  <a:off x="152549" y="4272957"/>
                  <a:ext cx="507810" cy="230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hr-HR" sz="24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OA </a:t>
                  </a:r>
                </a:p>
              </p:txBody>
            </p:sp>
          </p:grpSp>
        </p:grpSp>
        <p:sp>
          <p:nvSpPr>
            <p:cNvPr id="1528" name="Rectangle 1527"/>
            <p:cNvSpPr/>
            <p:nvPr/>
          </p:nvSpPr>
          <p:spPr>
            <a:xfrm>
              <a:off x="939749" y="29843672"/>
              <a:ext cx="14499703" cy="6363954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529" name="TextBox 1528"/>
            <p:cNvSpPr txBox="1"/>
            <p:nvPr/>
          </p:nvSpPr>
          <p:spPr>
            <a:xfrm>
              <a:off x="1381036" y="30066109"/>
              <a:ext cx="1007857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</a:t>
              </a:r>
              <a:r>
                <a:rPr lang="hr-HR" sz="3200" b="1" dirty="0" smtClean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smtClean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HMW-TIP is stable under denaturing </a:t>
              </a:r>
              <a:r>
                <a:rPr lang="en-US" sz="3200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conditions.  </a:t>
              </a:r>
              <a:endParaRPr lang="hr-HR" sz="32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96" name="Group 1595"/>
          <p:cNvGrpSpPr/>
          <p:nvPr/>
        </p:nvGrpSpPr>
        <p:grpSpPr>
          <a:xfrm>
            <a:off x="545108" y="15251308"/>
            <a:ext cx="29208467" cy="5512065"/>
            <a:chOff x="666715" y="17748907"/>
            <a:chExt cx="29208467" cy="5512065"/>
          </a:xfrm>
        </p:grpSpPr>
        <p:grpSp>
          <p:nvGrpSpPr>
            <p:cNvPr id="1597" name="Group 1596"/>
            <p:cNvGrpSpPr/>
            <p:nvPr/>
          </p:nvGrpSpPr>
          <p:grpSpPr>
            <a:xfrm>
              <a:off x="25948363" y="18288673"/>
              <a:ext cx="3237866" cy="4813390"/>
              <a:chOff x="964365" y="4670513"/>
              <a:chExt cx="1618933" cy="2406695"/>
            </a:xfrm>
          </p:grpSpPr>
          <p:sp>
            <p:nvSpPr>
              <p:cNvPr id="1678" name="TextBox 1677"/>
              <p:cNvSpPr txBox="1"/>
              <p:nvPr/>
            </p:nvSpPr>
            <p:spPr>
              <a:xfrm>
                <a:off x="1248993" y="6661709"/>
                <a:ext cx="633036" cy="415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2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tau</a:t>
                </a:r>
                <a:r>
                  <a:rPr lang="hr-HR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</a:p>
              <a:p>
                <a:r>
                  <a:rPr lang="hr-HR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pS202</a:t>
                </a:r>
                <a:endParaRPr 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679" name="Group 1678"/>
              <p:cNvGrpSpPr/>
              <p:nvPr/>
            </p:nvGrpSpPr>
            <p:grpSpPr>
              <a:xfrm>
                <a:off x="964365" y="5289955"/>
                <a:ext cx="1124642" cy="1121963"/>
                <a:chOff x="4047608" y="4173703"/>
                <a:chExt cx="1124642" cy="1121963"/>
              </a:xfrm>
            </p:grpSpPr>
            <p:pic>
              <p:nvPicPr>
                <p:cNvPr id="1692" name="Picture 1691"/>
                <p:cNvPicPr>
                  <a:picLocks noChangeAspect="1"/>
                </p:cNvPicPr>
                <p:nvPr/>
              </p:nvPicPr>
              <p:blipFill rotWithShape="1">
                <a:blip r:embed="rId21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5446" t="50019" r="48692" b="29054"/>
                <a:stretch/>
              </p:blipFill>
              <p:spPr>
                <a:xfrm>
                  <a:off x="4751514" y="4173703"/>
                  <a:ext cx="420736" cy="1121963"/>
                </a:xfrm>
                <a:prstGeom prst="rect">
                  <a:avLst/>
                </a:prstGeom>
              </p:spPr>
            </p:pic>
            <p:grpSp>
              <p:nvGrpSpPr>
                <p:cNvPr id="1693" name="Group 1692"/>
                <p:cNvGrpSpPr/>
                <p:nvPr/>
              </p:nvGrpSpPr>
              <p:grpSpPr>
                <a:xfrm>
                  <a:off x="4047608" y="4194937"/>
                  <a:ext cx="691986" cy="1065311"/>
                  <a:chOff x="4984050" y="1896849"/>
                  <a:chExt cx="691986" cy="1065311"/>
                </a:xfrm>
              </p:grpSpPr>
              <p:grpSp>
                <p:nvGrpSpPr>
                  <p:cNvPr id="1694" name="Group 24"/>
                  <p:cNvGrpSpPr/>
                  <p:nvPr/>
                </p:nvGrpSpPr>
                <p:grpSpPr>
                  <a:xfrm>
                    <a:off x="4984050" y="1896849"/>
                    <a:ext cx="470754" cy="1065311"/>
                    <a:chOff x="2019020" y="3217700"/>
                    <a:chExt cx="470754" cy="812195"/>
                  </a:xfrm>
                </p:grpSpPr>
                <p:sp>
                  <p:nvSpPr>
                    <p:cNvPr id="1700" name="TextBox 1699"/>
                    <p:cNvSpPr txBox="1"/>
                    <p:nvPr/>
                  </p:nvSpPr>
                  <p:spPr>
                    <a:xfrm>
                      <a:off x="2019020" y="3217700"/>
                      <a:ext cx="470754" cy="1759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hr-HR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01" name="TextBox 1700"/>
                    <p:cNvSpPr txBox="1"/>
                    <p:nvPr/>
                  </p:nvSpPr>
                  <p:spPr>
                    <a:xfrm>
                      <a:off x="2019020" y="3384779"/>
                      <a:ext cx="470754" cy="1759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hr-HR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hr-HR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02" name="TextBox 1701"/>
                    <p:cNvSpPr txBox="1"/>
                    <p:nvPr/>
                  </p:nvSpPr>
                  <p:spPr>
                    <a:xfrm>
                      <a:off x="2019020" y="3557484"/>
                      <a:ext cx="470754" cy="1759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03" name="TextBox 1702"/>
                    <p:cNvSpPr txBox="1"/>
                    <p:nvPr/>
                  </p:nvSpPr>
                  <p:spPr>
                    <a:xfrm>
                      <a:off x="2019020" y="3853908"/>
                      <a:ext cx="470754" cy="1759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695" name="Group 39"/>
                  <p:cNvGrpSpPr/>
                  <p:nvPr/>
                </p:nvGrpSpPr>
                <p:grpSpPr>
                  <a:xfrm>
                    <a:off x="5447436" y="2017403"/>
                    <a:ext cx="228600" cy="845929"/>
                    <a:chOff x="1059664" y="3593562"/>
                    <a:chExt cx="228600" cy="616503"/>
                  </a:xfrm>
                </p:grpSpPr>
                <p:cxnSp>
                  <p:nvCxnSpPr>
                    <p:cNvPr id="1696" name="Straight Connector 1695"/>
                    <p:cNvCxnSpPr/>
                    <p:nvPr/>
                  </p:nvCxnSpPr>
                  <p:spPr>
                    <a:xfrm>
                      <a:off x="1059664" y="3593562"/>
                      <a:ext cx="228600" cy="0"/>
                    </a:xfrm>
                    <a:prstGeom prst="line">
                      <a:avLst/>
                    </a:pr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97" name="Straight Connector 1696"/>
                    <p:cNvCxnSpPr/>
                    <p:nvPr/>
                  </p:nvCxnSpPr>
                  <p:spPr>
                    <a:xfrm>
                      <a:off x="1059664" y="3758174"/>
                      <a:ext cx="228600" cy="0"/>
                    </a:xfrm>
                    <a:prstGeom prst="line">
                      <a:avLst/>
                    </a:pr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98" name="Straight Connector 1697"/>
                    <p:cNvCxnSpPr/>
                    <p:nvPr/>
                  </p:nvCxnSpPr>
                  <p:spPr>
                    <a:xfrm>
                      <a:off x="1059664" y="3927093"/>
                      <a:ext cx="228600" cy="0"/>
                    </a:xfrm>
                    <a:prstGeom prst="line">
                      <a:avLst/>
                    </a:prstGeom>
                    <a:ln w="1047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99" name="Straight Connector 1698"/>
                    <p:cNvCxnSpPr/>
                    <p:nvPr/>
                  </p:nvCxnSpPr>
                  <p:spPr>
                    <a:xfrm>
                      <a:off x="1059664" y="4210065"/>
                      <a:ext cx="228600" cy="0"/>
                    </a:xfrm>
                    <a:prstGeom prst="line">
                      <a:avLst/>
                    </a:prstGeom>
                    <a:ln w="1047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1680" name="TextBox 1679"/>
              <p:cNvSpPr txBox="1"/>
              <p:nvPr/>
            </p:nvSpPr>
            <p:spPr>
              <a:xfrm>
                <a:off x="1948475" y="6661709"/>
                <a:ext cx="634823" cy="415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hr-HR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au-p396</a:t>
                </a:r>
                <a:endParaRPr 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681" name="Straight Arrow Connector 1680"/>
              <p:cNvCxnSpPr/>
              <p:nvPr/>
            </p:nvCxnSpPr>
            <p:spPr>
              <a:xfrm rot="18000000" flipH="1">
                <a:off x="1548763" y="6536302"/>
                <a:ext cx="288000" cy="0"/>
              </a:xfrm>
              <a:prstGeom prst="straightConnector1">
                <a:avLst/>
              </a:prstGeom>
              <a:ln w="12700" cap="flat" cmpd="sng">
                <a:solidFill>
                  <a:schemeClr val="tx1"/>
                </a:solidFill>
                <a:miter lim="800000"/>
                <a:headEnd type="none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2" name="Straight Arrow Connector 1681"/>
              <p:cNvCxnSpPr/>
              <p:nvPr/>
            </p:nvCxnSpPr>
            <p:spPr>
              <a:xfrm rot="3600000">
                <a:off x="1947996" y="6536302"/>
                <a:ext cx="288000" cy="0"/>
              </a:xfrm>
              <a:prstGeom prst="straightConnector1">
                <a:avLst/>
              </a:prstGeom>
              <a:ln w="12700" cap="flat" cmpd="sng">
                <a:solidFill>
                  <a:schemeClr val="tx1"/>
                </a:solidFill>
                <a:miter lim="800000"/>
                <a:headEnd type="none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83" name="Group 1682"/>
              <p:cNvGrpSpPr/>
              <p:nvPr/>
            </p:nvGrpSpPr>
            <p:grpSpPr>
              <a:xfrm>
                <a:off x="1846981" y="4670513"/>
                <a:ext cx="149314" cy="601733"/>
                <a:chOff x="4954629" y="3554261"/>
                <a:chExt cx="149314" cy="601733"/>
              </a:xfrm>
            </p:grpSpPr>
            <p:grpSp>
              <p:nvGrpSpPr>
                <p:cNvPr id="1684" name="Group 1683"/>
                <p:cNvGrpSpPr>
                  <a:grpSpLocks noChangeAspect="1"/>
                </p:cNvGrpSpPr>
                <p:nvPr/>
              </p:nvGrpSpPr>
              <p:grpSpPr>
                <a:xfrm>
                  <a:off x="4954629" y="3554261"/>
                  <a:ext cx="149314" cy="258025"/>
                  <a:chOff x="4689771" y="3634167"/>
                  <a:chExt cx="204604" cy="353570"/>
                </a:xfrm>
              </p:grpSpPr>
              <p:grpSp>
                <p:nvGrpSpPr>
                  <p:cNvPr id="1686" name="Group 1685"/>
                  <p:cNvGrpSpPr/>
                  <p:nvPr/>
                </p:nvGrpSpPr>
                <p:grpSpPr>
                  <a:xfrm rot="300000">
                    <a:off x="4689771" y="3638894"/>
                    <a:ext cx="123486" cy="344034"/>
                    <a:chOff x="4672446" y="3643702"/>
                    <a:chExt cx="123486" cy="344034"/>
                  </a:xfrm>
                </p:grpSpPr>
                <p:cxnSp>
                  <p:nvCxnSpPr>
                    <p:cNvPr id="1690" name="Straight Arrow Connector 1689"/>
                    <p:cNvCxnSpPr/>
                    <p:nvPr/>
                  </p:nvCxnSpPr>
                  <p:spPr>
                    <a:xfrm rot="3600000">
                      <a:off x="4651932" y="3843736"/>
                      <a:ext cx="288000" cy="0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miter lim="800000"/>
                      <a:headEnd type="none"/>
                      <a:tailEnd type="non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91" name="Oval 1690"/>
                    <p:cNvSpPr>
                      <a:spLocks/>
                    </p:cNvSpPr>
                    <p:nvPr/>
                  </p:nvSpPr>
                  <p:spPr>
                    <a:xfrm>
                      <a:off x="4672446" y="3643702"/>
                      <a:ext cx="72000" cy="720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687" name="Group 1686"/>
                  <p:cNvGrpSpPr/>
                  <p:nvPr/>
                </p:nvGrpSpPr>
                <p:grpSpPr>
                  <a:xfrm>
                    <a:off x="4795932" y="3634167"/>
                    <a:ext cx="98443" cy="353570"/>
                    <a:chOff x="4795932" y="3634167"/>
                    <a:chExt cx="98443" cy="353570"/>
                  </a:xfrm>
                </p:grpSpPr>
                <p:cxnSp>
                  <p:nvCxnSpPr>
                    <p:cNvPr id="1688" name="Straight Arrow Connector 1687"/>
                    <p:cNvCxnSpPr/>
                    <p:nvPr/>
                  </p:nvCxnSpPr>
                  <p:spPr>
                    <a:xfrm rot="6600000">
                      <a:off x="4651932" y="3843737"/>
                      <a:ext cx="288000" cy="0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miter lim="800000"/>
                      <a:headEnd type="none"/>
                      <a:tailEnd type="non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89" name="Oval 1688"/>
                    <p:cNvSpPr>
                      <a:spLocks/>
                    </p:cNvSpPr>
                    <p:nvPr/>
                  </p:nvSpPr>
                  <p:spPr>
                    <a:xfrm>
                      <a:off x="4822375" y="3634167"/>
                      <a:ext cx="72000" cy="720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cxnSp>
              <p:nvCxnSpPr>
                <p:cNvPr id="1685" name="Straight Arrow Connector 1684"/>
                <p:cNvCxnSpPr/>
                <p:nvPr/>
              </p:nvCxnSpPr>
              <p:spPr>
                <a:xfrm rot="5400000">
                  <a:off x="4885286" y="4011994"/>
                  <a:ext cx="288000" cy="0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miter lim="800000"/>
                  <a:headEnd type="none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98" name="Group 1597"/>
            <p:cNvGrpSpPr/>
            <p:nvPr/>
          </p:nvGrpSpPr>
          <p:grpSpPr>
            <a:xfrm>
              <a:off x="7669755" y="18782729"/>
              <a:ext cx="4967424" cy="4132016"/>
              <a:chOff x="-85598" y="1024811"/>
              <a:chExt cx="2483712" cy="2066008"/>
            </a:xfrm>
          </p:grpSpPr>
          <p:grpSp>
            <p:nvGrpSpPr>
              <p:cNvPr id="1653" name="Group 1652"/>
              <p:cNvGrpSpPr/>
              <p:nvPr/>
            </p:nvGrpSpPr>
            <p:grpSpPr>
              <a:xfrm>
                <a:off x="542548" y="1024811"/>
                <a:ext cx="972797" cy="507832"/>
                <a:chOff x="1688997" y="922304"/>
                <a:chExt cx="972797" cy="507832"/>
              </a:xfrm>
            </p:grpSpPr>
            <p:sp>
              <p:nvSpPr>
                <p:cNvPr id="1673" name="TextBox 1672"/>
                <p:cNvSpPr txBox="1"/>
                <p:nvPr/>
              </p:nvSpPr>
              <p:spPr>
                <a:xfrm>
                  <a:off x="1920605" y="922304"/>
                  <a:ext cx="546362" cy="230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hr-HR" sz="24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OA</a:t>
                  </a:r>
                  <a:endParaRPr lang="en-US" sz="2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674" name="Group 1673"/>
                <p:cNvGrpSpPr/>
                <p:nvPr/>
              </p:nvGrpSpPr>
              <p:grpSpPr>
                <a:xfrm>
                  <a:off x="1688997" y="1199303"/>
                  <a:ext cx="972797" cy="230833"/>
                  <a:chOff x="1836755" y="1713025"/>
                  <a:chExt cx="972796" cy="230833"/>
                </a:xfrm>
              </p:grpSpPr>
              <p:sp>
                <p:nvSpPr>
                  <p:cNvPr id="1675" name="TextBox 1674"/>
                  <p:cNvSpPr txBox="1"/>
                  <p:nvPr/>
                </p:nvSpPr>
                <p:spPr>
                  <a:xfrm>
                    <a:off x="1836755" y="1713025"/>
                    <a:ext cx="533400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-</a:t>
                    </a:r>
                    <a:endParaRPr lang="en-US" sz="24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76" name="TextBox 1675"/>
                  <p:cNvSpPr txBox="1"/>
                  <p:nvPr/>
                </p:nvSpPr>
                <p:spPr>
                  <a:xfrm>
                    <a:off x="2276151" y="1713025"/>
                    <a:ext cx="533400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+</a:t>
                    </a:r>
                    <a:endParaRPr lang="en-US" sz="24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1677" name="Straight Arrow Connector 1676"/>
                  <p:cNvCxnSpPr/>
                  <p:nvPr/>
                </p:nvCxnSpPr>
                <p:spPr>
                  <a:xfrm flipH="1">
                    <a:off x="1938455" y="1751549"/>
                    <a:ext cx="794280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654" name="TextBox 1653"/>
              <p:cNvSpPr txBox="1"/>
              <p:nvPr/>
            </p:nvSpPr>
            <p:spPr>
              <a:xfrm>
                <a:off x="1496626" y="2722566"/>
                <a:ext cx="901488" cy="230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GAPDH</a:t>
                </a:r>
                <a:endParaRPr 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655" name="Group 1654"/>
              <p:cNvGrpSpPr/>
              <p:nvPr/>
            </p:nvGrpSpPr>
            <p:grpSpPr>
              <a:xfrm>
                <a:off x="-85598" y="1493305"/>
                <a:ext cx="1582251" cy="1597514"/>
                <a:chOff x="616155" y="1113196"/>
                <a:chExt cx="1582251" cy="1597514"/>
              </a:xfrm>
            </p:grpSpPr>
            <p:grpSp>
              <p:nvGrpSpPr>
                <p:cNvPr id="1657" name="Group 1656"/>
                <p:cNvGrpSpPr/>
                <p:nvPr/>
              </p:nvGrpSpPr>
              <p:grpSpPr>
                <a:xfrm>
                  <a:off x="616155" y="1113196"/>
                  <a:ext cx="710765" cy="1146013"/>
                  <a:chOff x="616155" y="1113196"/>
                  <a:chExt cx="710765" cy="1146013"/>
                </a:xfrm>
              </p:grpSpPr>
              <p:grpSp>
                <p:nvGrpSpPr>
                  <p:cNvPr id="1663" name="Group 24"/>
                  <p:cNvGrpSpPr/>
                  <p:nvPr/>
                </p:nvGrpSpPr>
                <p:grpSpPr>
                  <a:xfrm>
                    <a:off x="616155" y="1113196"/>
                    <a:ext cx="485923" cy="1146013"/>
                    <a:chOff x="2082496" y="3284766"/>
                    <a:chExt cx="485923" cy="873725"/>
                  </a:xfrm>
                </p:grpSpPr>
                <p:sp>
                  <p:nvSpPr>
                    <p:cNvPr id="1669" name="TextBox 1668"/>
                    <p:cNvSpPr txBox="1"/>
                    <p:nvPr/>
                  </p:nvSpPr>
                  <p:spPr>
                    <a:xfrm>
                      <a:off x="2082496" y="3284766"/>
                      <a:ext cx="485923" cy="175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hr-HR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70" name="TextBox 1669"/>
                    <p:cNvSpPr txBox="1"/>
                    <p:nvPr/>
                  </p:nvSpPr>
                  <p:spPr>
                    <a:xfrm>
                      <a:off x="2082496" y="3458234"/>
                      <a:ext cx="485923" cy="175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hr-HR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hr-HR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71" name="TextBox 1670"/>
                    <p:cNvSpPr txBox="1"/>
                    <p:nvPr/>
                  </p:nvSpPr>
                  <p:spPr>
                    <a:xfrm>
                      <a:off x="2082496" y="3648691"/>
                      <a:ext cx="485923" cy="175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72" name="TextBox 1671"/>
                    <p:cNvSpPr txBox="1"/>
                    <p:nvPr/>
                  </p:nvSpPr>
                  <p:spPr>
                    <a:xfrm>
                      <a:off x="2082496" y="3982503"/>
                      <a:ext cx="485923" cy="175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664" name="Group 39"/>
                  <p:cNvGrpSpPr/>
                  <p:nvPr/>
                </p:nvGrpSpPr>
                <p:grpSpPr>
                  <a:xfrm>
                    <a:off x="1098320" y="1232684"/>
                    <a:ext cx="228600" cy="915203"/>
                    <a:chOff x="1059664" y="3598059"/>
                    <a:chExt cx="228600" cy="666988"/>
                  </a:xfrm>
                </p:grpSpPr>
                <p:cxnSp>
                  <p:nvCxnSpPr>
                    <p:cNvPr id="1665" name="Straight Connector 1664"/>
                    <p:cNvCxnSpPr/>
                    <p:nvPr/>
                  </p:nvCxnSpPr>
                  <p:spPr>
                    <a:xfrm>
                      <a:off x="1059664" y="3598059"/>
                      <a:ext cx="228600" cy="0"/>
                    </a:xfrm>
                    <a:prstGeom prst="line">
                      <a:avLst/>
                    </a:pr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66" name="Straight Connector 1665"/>
                    <p:cNvCxnSpPr/>
                    <p:nvPr/>
                  </p:nvCxnSpPr>
                  <p:spPr>
                    <a:xfrm>
                      <a:off x="1059664" y="3763882"/>
                      <a:ext cx="228600" cy="0"/>
                    </a:xfrm>
                    <a:prstGeom prst="line">
                      <a:avLst/>
                    </a:pr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67" name="Straight Connector 1666"/>
                    <p:cNvCxnSpPr/>
                    <p:nvPr/>
                  </p:nvCxnSpPr>
                  <p:spPr>
                    <a:xfrm>
                      <a:off x="1059664" y="3945942"/>
                      <a:ext cx="228600" cy="0"/>
                    </a:xfrm>
                    <a:prstGeom prst="line">
                      <a:avLst/>
                    </a:prstGeom>
                    <a:ln w="1047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68" name="Straight Connector 1667"/>
                    <p:cNvCxnSpPr/>
                    <p:nvPr/>
                  </p:nvCxnSpPr>
                  <p:spPr>
                    <a:xfrm>
                      <a:off x="1059664" y="4265047"/>
                      <a:ext cx="228600" cy="0"/>
                    </a:xfrm>
                    <a:prstGeom prst="line">
                      <a:avLst/>
                    </a:prstGeom>
                    <a:ln w="1047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pic>
              <p:nvPicPr>
                <p:cNvPr id="1658" name="Content Placeholder 3"/>
                <p:cNvPicPr>
                  <a:picLocks noChangeAspect="1"/>
                </p:cNvPicPr>
                <p:nvPr/>
              </p:nvPicPr>
              <p:blipFill rotWithShape="1">
                <a:blip r:embed="rId22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084" t="22592" r="53972" b="64907"/>
                <a:stretch/>
              </p:blipFill>
              <p:spPr>
                <a:xfrm>
                  <a:off x="1323275" y="1187450"/>
                  <a:ext cx="875131" cy="1028700"/>
                </a:xfrm>
                <a:prstGeom prst="rect">
                  <a:avLst/>
                </a:prstGeom>
              </p:spPr>
            </p:pic>
            <p:pic>
              <p:nvPicPr>
                <p:cNvPr id="1659" name="Picture 1658"/>
                <p:cNvPicPr>
                  <a:picLocks noChangeAspect="1"/>
                </p:cNvPicPr>
                <p:nvPr/>
              </p:nvPicPr>
              <p:blipFill rotWithShape="1">
                <a:blip r:embed="rId23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617" t="31663" r="37554" b="62581"/>
                <a:stretch/>
              </p:blipFill>
              <p:spPr>
                <a:xfrm>
                  <a:off x="1323275" y="2284364"/>
                  <a:ext cx="875131" cy="426346"/>
                </a:xfrm>
                <a:prstGeom prst="rect">
                  <a:avLst/>
                </a:prstGeom>
              </p:spPr>
            </p:pic>
            <p:grpSp>
              <p:nvGrpSpPr>
                <p:cNvPr id="1660" name="Group 1659"/>
                <p:cNvGrpSpPr/>
                <p:nvPr/>
              </p:nvGrpSpPr>
              <p:grpSpPr>
                <a:xfrm>
                  <a:off x="616155" y="2306646"/>
                  <a:ext cx="710765" cy="230833"/>
                  <a:chOff x="616155" y="2306646"/>
                  <a:chExt cx="710765" cy="230833"/>
                </a:xfrm>
              </p:grpSpPr>
              <p:cxnSp>
                <p:nvCxnSpPr>
                  <p:cNvPr id="1661" name="Straight Connector 1660"/>
                  <p:cNvCxnSpPr/>
                  <p:nvPr/>
                </p:nvCxnSpPr>
                <p:spPr>
                  <a:xfrm>
                    <a:off x="1098320" y="2416019"/>
                    <a:ext cx="228600" cy="0"/>
                  </a:xfrm>
                  <a:prstGeom prst="line">
                    <a:avLst/>
                  </a:prstGeom>
                  <a:ln w="1047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62" name="TextBox 1661"/>
                  <p:cNvSpPr txBox="1"/>
                  <p:nvPr/>
                </p:nvSpPr>
                <p:spPr>
                  <a:xfrm>
                    <a:off x="616155" y="2306646"/>
                    <a:ext cx="485923" cy="23083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hr-HR" sz="2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37</a:t>
                    </a:r>
                    <a:endParaRPr lang="en-US" sz="24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656" name="TextBox 1655"/>
              <p:cNvSpPr txBox="1"/>
              <p:nvPr/>
            </p:nvSpPr>
            <p:spPr>
              <a:xfrm>
                <a:off x="1496626" y="1931399"/>
                <a:ext cx="760152" cy="415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tau</a:t>
                </a:r>
                <a:r>
                  <a:rPr lang="hr-HR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</a:p>
              <a:p>
                <a:r>
                  <a:rPr lang="hr-HR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pS202 </a:t>
                </a:r>
              </a:p>
            </p:txBody>
          </p:sp>
        </p:grpSp>
        <p:grpSp>
          <p:nvGrpSpPr>
            <p:cNvPr id="1599" name="Group 1598"/>
            <p:cNvGrpSpPr/>
            <p:nvPr/>
          </p:nvGrpSpPr>
          <p:grpSpPr>
            <a:xfrm>
              <a:off x="2973201" y="18808729"/>
              <a:ext cx="5016984" cy="4064880"/>
              <a:chOff x="2393880" y="1024811"/>
              <a:chExt cx="2508492" cy="2032440"/>
            </a:xfrm>
          </p:grpSpPr>
          <p:grpSp>
            <p:nvGrpSpPr>
              <p:cNvPr id="1628" name="Group 1627"/>
              <p:cNvGrpSpPr/>
              <p:nvPr/>
            </p:nvGrpSpPr>
            <p:grpSpPr>
              <a:xfrm>
                <a:off x="3021406" y="1024811"/>
                <a:ext cx="972797" cy="507832"/>
                <a:chOff x="1688997" y="922304"/>
                <a:chExt cx="972797" cy="507832"/>
              </a:xfrm>
            </p:grpSpPr>
            <p:sp>
              <p:nvSpPr>
                <p:cNvPr id="1648" name="TextBox 1647"/>
                <p:cNvSpPr txBox="1"/>
                <p:nvPr/>
              </p:nvSpPr>
              <p:spPr>
                <a:xfrm>
                  <a:off x="1920605" y="922304"/>
                  <a:ext cx="546362" cy="230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hr-HR" sz="24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OA</a:t>
                  </a:r>
                  <a:endParaRPr lang="en-US" sz="2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649" name="Group 1648"/>
                <p:cNvGrpSpPr/>
                <p:nvPr/>
              </p:nvGrpSpPr>
              <p:grpSpPr>
                <a:xfrm>
                  <a:off x="1688997" y="1199303"/>
                  <a:ext cx="972797" cy="230833"/>
                  <a:chOff x="1836755" y="1713025"/>
                  <a:chExt cx="972796" cy="230833"/>
                </a:xfrm>
              </p:grpSpPr>
              <p:sp>
                <p:nvSpPr>
                  <p:cNvPr id="1650" name="TextBox 1649"/>
                  <p:cNvSpPr txBox="1"/>
                  <p:nvPr/>
                </p:nvSpPr>
                <p:spPr>
                  <a:xfrm>
                    <a:off x="1836755" y="1713025"/>
                    <a:ext cx="533400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-</a:t>
                    </a:r>
                    <a:endParaRPr lang="en-US" sz="24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51" name="TextBox 1650"/>
                  <p:cNvSpPr txBox="1"/>
                  <p:nvPr/>
                </p:nvSpPr>
                <p:spPr>
                  <a:xfrm>
                    <a:off x="2276151" y="1713025"/>
                    <a:ext cx="533400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+</a:t>
                    </a:r>
                    <a:endParaRPr lang="en-US" sz="24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1652" name="Straight Arrow Connector 1651"/>
                  <p:cNvCxnSpPr/>
                  <p:nvPr/>
                </p:nvCxnSpPr>
                <p:spPr>
                  <a:xfrm flipH="1">
                    <a:off x="1938455" y="1751549"/>
                    <a:ext cx="794280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629" name="TextBox 1628"/>
              <p:cNvSpPr txBox="1"/>
              <p:nvPr/>
            </p:nvSpPr>
            <p:spPr>
              <a:xfrm>
                <a:off x="4000884" y="2703516"/>
                <a:ext cx="901488" cy="230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GAPDH</a:t>
                </a:r>
                <a:endParaRPr 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630" name="Group 1629"/>
              <p:cNvGrpSpPr/>
              <p:nvPr/>
            </p:nvGrpSpPr>
            <p:grpSpPr>
              <a:xfrm>
                <a:off x="2393880" y="1500907"/>
                <a:ext cx="1614958" cy="1556344"/>
                <a:chOff x="3521083" y="1175390"/>
                <a:chExt cx="1614958" cy="1556344"/>
              </a:xfrm>
            </p:grpSpPr>
            <p:pic>
              <p:nvPicPr>
                <p:cNvPr id="1632" name="Content Placeholder 3"/>
                <p:cNvPicPr>
                  <a:picLocks noChangeAspect="1"/>
                </p:cNvPicPr>
                <p:nvPr/>
              </p:nvPicPr>
              <p:blipFill rotWithShape="1">
                <a:blip r:embed="rId2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399" t="25330" r="52212" b="63444"/>
                <a:stretch/>
              </p:blipFill>
              <p:spPr>
                <a:xfrm>
                  <a:off x="4268216" y="1241947"/>
                  <a:ext cx="859871" cy="976118"/>
                </a:xfrm>
                <a:prstGeom prst="rect">
                  <a:avLst/>
                </a:prstGeom>
              </p:spPr>
            </p:pic>
            <p:grpSp>
              <p:nvGrpSpPr>
                <p:cNvPr id="1633" name="Group 1632"/>
                <p:cNvGrpSpPr/>
                <p:nvPr/>
              </p:nvGrpSpPr>
              <p:grpSpPr>
                <a:xfrm>
                  <a:off x="3521083" y="2351096"/>
                  <a:ext cx="720290" cy="230833"/>
                  <a:chOff x="606630" y="2351096"/>
                  <a:chExt cx="720290" cy="230833"/>
                </a:xfrm>
              </p:grpSpPr>
              <p:cxnSp>
                <p:nvCxnSpPr>
                  <p:cNvPr id="1646" name="Straight Connector 1645"/>
                  <p:cNvCxnSpPr/>
                  <p:nvPr/>
                </p:nvCxnSpPr>
                <p:spPr>
                  <a:xfrm>
                    <a:off x="1098320" y="2460469"/>
                    <a:ext cx="228600" cy="0"/>
                  </a:xfrm>
                  <a:prstGeom prst="line">
                    <a:avLst/>
                  </a:prstGeom>
                  <a:ln w="1047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47" name="TextBox 1646"/>
                  <p:cNvSpPr txBox="1"/>
                  <p:nvPr/>
                </p:nvSpPr>
                <p:spPr>
                  <a:xfrm>
                    <a:off x="606630" y="2351096"/>
                    <a:ext cx="485923" cy="23083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hr-HR" sz="2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37</a:t>
                    </a:r>
                    <a:endParaRPr lang="en-US" sz="24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pic>
              <p:nvPicPr>
                <p:cNvPr id="1634" name="Picture 1633"/>
                <p:cNvPicPr>
                  <a:picLocks noChangeAspect="1"/>
                </p:cNvPicPr>
                <p:nvPr/>
              </p:nvPicPr>
              <p:blipFill rotWithShape="1">
                <a:blip r:embed="rId2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638" t="50896" r="61302" b="44131"/>
                <a:stretch/>
              </p:blipFill>
              <p:spPr>
                <a:xfrm>
                  <a:off x="4268216" y="2331684"/>
                  <a:ext cx="867825" cy="400050"/>
                </a:xfrm>
                <a:prstGeom prst="rect">
                  <a:avLst/>
                </a:prstGeom>
              </p:spPr>
            </p:pic>
            <p:grpSp>
              <p:nvGrpSpPr>
                <p:cNvPr id="1635" name="Group 1634"/>
                <p:cNvGrpSpPr/>
                <p:nvPr/>
              </p:nvGrpSpPr>
              <p:grpSpPr>
                <a:xfrm>
                  <a:off x="3532811" y="1175390"/>
                  <a:ext cx="708562" cy="1083374"/>
                  <a:chOff x="1167979" y="2013420"/>
                  <a:chExt cx="708562" cy="1083374"/>
                </a:xfrm>
              </p:grpSpPr>
              <p:grpSp>
                <p:nvGrpSpPr>
                  <p:cNvPr id="1636" name="Group 24"/>
                  <p:cNvGrpSpPr/>
                  <p:nvPr/>
                </p:nvGrpSpPr>
                <p:grpSpPr>
                  <a:xfrm>
                    <a:off x="1167979" y="2013420"/>
                    <a:ext cx="485923" cy="1083374"/>
                    <a:chOff x="2072971" y="3315411"/>
                    <a:chExt cx="485923" cy="825967"/>
                  </a:xfrm>
                </p:grpSpPr>
                <p:sp>
                  <p:nvSpPr>
                    <p:cNvPr id="1642" name="TextBox 1641"/>
                    <p:cNvSpPr txBox="1"/>
                    <p:nvPr/>
                  </p:nvSpPr>
                  <p:spPr>
                    <a:xfrm>
                      <a:off x="2072971" y="3315411"/>
                      <a:ext cx="485923" cy="17598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hr-HR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43" name="TextBox 1642"/>
                    <p:cNvSpPr txBox="1"/>
                    <p:nvPr/>
                  </p:nvSpPr>
                  <p:spPr>
                    <a:xfrm>
                      <a:off x="2072971" y="3488624"/>
                      <a:ext cx="485923" cy="17598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hr-HR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hr-HR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44" name="TextBox 1643"/>
                    <p:cNvSpPr txBox="1"/>
                    <p:nvPr/>
                  </p:nvSpPr>
                  <p:spPr>
                    <a:xfrm>
                      <a:off x="2072971" y="3658141"/>
                      <a:ext cx="485923" cy="17598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45" name="TextBox 1644"/>
                    <p:cNvSpPr txBox="1"/>
                    <p:nvPr/>
                  </p:nvSpPr>
                  <p:spPr>
                    <a:xfrm>
                      <a:off x="2072971" y="3965391"/>
                      <a:ext cx="485923" cy="17598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637" name="Group 39"/>
                  <p:cNvGrpSpPr/>
                  <p:nvPr/>
                </p:nvGrpSpPr>
                <p:grpSpPr>
                  <a:xfrm>
                    <a:off x="1647941" y="2132899"/>
                    <a:ext cx="228600" cy="852568"/>
                    <a:chOff x="1059664" y="3627352"/>
                    <a:chExt cx="228600" cy="621340"/>
                  </a:xfrm>
                </p:grpSpPr>
                <p:cxnSp>
                  <p:nvCxnSpPr>
                    <p:cNvPr id="1638" name="Straight Connector 1637"/>
                    <p:cNvCxnSpPr/>
                    <p:nvPr/>
                  </p:nvCxnSpPr>
                  <p:spPr>
                    <a:xfrm>
                      <a:off x="1059664" y="3627352"/>
                      <a:ext cx="228600" cy="0"/>
                    </a:xfrm>
                    <a:prstGeom prst="line">
                      <a:avLst/>
                    </a:pr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9" name="Straight Connector 1638"/>
                    <p:cNvCxnSpPr/>
                    <p:nvPr/>
                  </p:nvCxnSpPr>
                  <p:spPr>
                    <a:xfrm>
                      <a:off x="1059664" y="3792932"/>
                      <a:ext cx="228600" cy="0"/>
                    </a:xfrm>
                    <a:prstGeom prst="line">
                      <a:avLst/>
                    </a:pr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40" name="Straight Connector 1639"/>
                    <p:cNvCxnSpPr/>
                    <p:nvPr/>
                  </p:nvCxnSpPr>
                  <p:spPr>
                    <a:xfrm>
                      <a:off x="1059664" y="3954974"/>
                      <a:ext cx="228600" cy="0"/>
                    </a:xfrm>
                    <a:prstGeom prst="line">
                      <a:avLst/>
                    </a:prstGeom>
                    <a:ln w="1047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41" name="Straight Connector 1640"/>
                    <p:cNvCxnSpPr/>
                    <p:nvPr/>
                  </p:nvCxnSpPr>
                  <p:spPr>
                    <a:xfrm>
                      <a:off x="1059664" y="4248692"/>
                      <a:ext cx="228600" cy="0"/>
                    </a:xfrm>
                    <a:prstGeom prst="line">
                      <a:avLst/>
                    </a:prstGeom>
                    <a:ln w="1047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1631" name="TextBox 1630"/>
              <p:cNvSpPr txBox="1"/>
              <p:nvPr/>
            </p:nvSpPr>
            <p:spPr>
              <a:xfrm>
                <a:off x="4000884" y="1931399"/>
                <a:ext cx="760152" cy="415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2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tau</a:t>
                </a:r>
                <a:r>
                  <a:rPr lang="hr-HR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</a:p>
              <a:p>
                <a:r>
                  <a:rPr lang="hr-HR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pS396 </a:t>
                </a:r>
              </a:p>
            </p:txBody>
          </p:sp>
        </p:grpSp>
        <p:sp>
          <p:nvSpPr>
            <p:cNvPr id="1600" name="TextBox 1599"/>
            <p:cNvSpPr txBox="1"/>
            <p:nvPr/>
          </p:nvSpPr>
          <p:spPr>
            <a:xfrm>
              <a:off x="2001686" y="17967912"/>
              <a:ext cx="2565110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3200" b="1" dirty="0" smtClean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3200" b="1" dirty="0" smtClean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OA </a:t>
              </a:r>
              <a:r>
                <a:rPr lang="en-US" sz="3200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treatment of SH-SY5Y cells induces expression of a high molecular weight protein species </a:t>
              </a:r>
              <a:r>
                <a:rPr lang="en-US" sz="3200" b="1" dirty="0" err="1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immunoreactive</a:t>
              </a:r>
              <a:r>
                <a:rPr lang="en-US" sz="3200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</a:t>
              </a:r>
              <a:r>
                <a:rPr lang="en-US" sz="3200" b="1" dirty="0" err="1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phospho</a:t>
              </a:r>
              <a:r>
                <a:rPr lang="en-US" sz="3200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-tau. </a:t>
              </a:r>
              <a:endParaRPr lang="hr-HR" sz="32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1" name="Rectangle 1600"/>
            <p:cNvSpPr/>
            <p:nvPr/>
          </p:nvSpPr>
          <p:spPr>
            <a:xfrm>
              <a:off x="666715" y="17748907"/>
              <a:ext cx="29208467" cy="5512065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grpSp>
          <p:nvGrpSpPr>
            <p:cNvPr id="1602" name="Group 1601"/>
            <p:cNvGrpSpPr>
              <a:grpSpLocks noChangeAspect="1"/>
            </p:cNvGrpSpPr>
            <p:nvPr/>
          </p:nvGrpSpPr>
          <p:grpSpPr>
            <a:xfrm>
              <a:off x="14250049" y="19074741"/>
              <a:ext cx="4969341" cy="3868616"/>
              <a:chOff x="1541202" y="1847584"/>
              <a:chExt cx="2760744" cy="2149231"/>
            </a:xfrm>
          </p:grpSpPr>
          <p:sp>
            <p:nvSpPr>
              <p:cNvPr id="1604" name="TextBox 1603"/>
              <p:cNvSpPr txBox="1"/>
              <p:nvPr/>
            </p:nvSpPr>
            <p:spPr>
              <a:xfrm>
                <a:off x="3527408" y="3640776"/>
                <a:ext cx="774538" cy="256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2400" b="1" dirty="0" smtClean="0">
                    <a:latin typeface="Arial"/>
                    <a:cs typeface="Arial"/>
                  </a:rPr>
                  <a:t>GAPDH</a:t>
                </a:r>
                <a:endParaRPr lang="en-US" sz="2400" b="1" dirty="0">
                  <a:latin typeface="Arial"/>
                  <a:cs typeface="Arial"/>
                </a:endParaRPr>
              </a:p>
            </p:txBody>
          </p:sp>
          <p:sp>
            <p:nvSpPr>
              <p:cNvPr id="1605" name="TextBox 1604"/>
              <p:cNvSpPr txBox="1"/>
              <p:nvPr/>
            </p:nvSpPr>
            <p:spPr>
              <a:xfrm>
                <a:off x="3527408" y="2861799"/>
                <a:ext cx="642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2400" b="1" dirty="0">
                    <a:latin typeface="Arial"/>
                    <a:cs typeface="Arial"/>
                  </a:rPr>
                  <a:t>t</a:t>
                </a:r>
                <a:r>
                  <a:rPr lang="hr-HR" sz="2400" b="1" dirty="0" smtClean="0">
                    <a:latin typeface="Arial"/>
                    <a:cs typeface="Arial"/>
                  </a:rPr>
                  <a:t>au-pS396</a:t>
                </a:r>
                <a:endParaRPr lang="en-US" sz="2400" b="1" dirty="0">
                  <a:latin typeface="Arial"/>
                  <a:cs typeface="Arial"/>
                </a:endParaRPr>
              </a:p>
            </p:txBody>
          </p:sp>
          <p:pic>
            <p:nvPicPr>
              <p:cNvPr id="1606" name="Picture 1605"/>
              <p:cNvPicPr>
                <a:picLocks noChangeAspect="1"/>
              </p:cNvPicPr>
              <p:nvPr/>
            </p:nvPicPr>
            <p:blipFill rotWithShape="1">
              <a:blip r:embed="rId2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24" t="14613" r="41783" b="67266"/>
              <a:stretch/>
            </p:blipFill>
            <p:spPr>
              <a:xfrm>
                <a:off x="2426110" y="2403987"/>
                <a:ext cx="1069258" cy="1113504"/>
              </a:xfrm>
              <a:prstGeom prst="rect">
                <a:avLst/>
              </a:prstGeom>
            </p:spPr>
          </p:pic>
          <p:pic>
            <p:nvPicPr>
              <p:cNvPr id="1607" name="Picture 1606"/>
              <p:cNvPicPr>
                <a:picLocks noChangeAspect="1"/>
              </p:cNvPicPr>
              <p:nvPr/>
            </p:nvPicPr>
            <p:blipFill rotWithShape="1">
              <a:blip r:embed="rId2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172" t="57197" r="17835" b="35722"/>
              <a:stretch/>
            </p:blipFill>
            <p:spPr>
              <a:xfrm flipH="1">
                <a:off x="2426107" y="3561738"/>
                <a:ext cx="1069259" cy="435077"/>
              </a:xfrm>
              <a:prstGeom prst="rect">
                <a:avLst/>
              </a:prstGeom>
            </p:spPr>
          </p:pic>
          <p:grpSp>
            <p:nvGrpSpPr>
              <p:cNvPr id="1608" name="Group 1607"/>
              <p:cNvGrpSpPr/>
              <p:nvPr/>
            </p:nvGrpSpPr>
            <p:grpSpPr>
              <a:xfrm>
                <a:off x="1701067" y="2440346"/>
                <a:ext cx="721757" cy="1416136"/>
                <a:chOff x="2667305" y="4154825"/>
                <a:chExt cx="721757" cy="1416136"/>
              </a:xfrm>
            </p:grpSpPr>
            <p:sp>
              <p:nvSpPr>
                <p:cNvPr id="1618" name="TextBox 1617"/>
                <p:cNvSpPr txBox="1"/>
                <p:nvPr/>
              </p:nvSpPr>
              <p:spPr>
                <a:xfrm>
                  <a:off x="2667305" y="4154825"/>
                  <a:ext cx="485923" cy="25648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hr-HR" sz="2400" b="1" dirty="0">
                      <a:latin typeface="Arial"/>
                      <a:cs typeface="Arial"/>
                    </a:rPr>
                    <a:t>1</a:t>
                  </a:r>
                  <a:r>
                    <a:rPr lang="hr-HR" sz="2400" b="1" dirty="0" smtClean="0">
                      <a:latin typeface="Arial"/>
                      <a:cs typeface="Arial"/>
                    </a:rPr>
                    <a:t>50</a:t>
                  </a:r>
                  <a:endParaRPr lang="en-US" sz="24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619" name="TextBox 1618"/>
                <p:cNvSpPr txBox="1"/>
                <p:nvPr/>
              </p:nvSpPr>
              <p:spPr>
                <a:xfrm>
                  <a:off x="2685552" y="4349618"/>
                  <a:ext cx="485923" cy="25648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hr-HR" sz="2400" b="1" dirty="0" smtClean="0">
                      <a:latin typeface="Arial"/>
                      <a:cs typeface="Arial"/>
                    </a:rPr>
                    <a:t>1</a:t>
                  </a:r>
                  <a:r>
                    <a:rPr lang="hr-HR" sz="2400" b="1" dirty="0">
                      <a:latin typeface="Arial"/>
                      <a:cs typeface="Arial"/>
                    </a:rPr>
                    <a:t>0</a:t>
                  </a:r>
                  <a:r>
                    <a:rPr lang="hr-HR" sz="2400" b="1" dirty="0" smtClean="0">
                      <a:latin typeface="Arial"/>
                      <a:cs typeface="Arial"/>
                    </a:rPr>
                    <a:t>0</a:t>
                  </a:r>
                  <a:endParaRPr lang="en-US" sz="24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620" name="TextBox 1619"/>
                <p:cNvSpPr txBox="1"/>
                <p:nvPr/>
              </p:nvSpPr>
              <p:spPr>
                <a:xfrm>
                  <a:off x="2667305" y="4562515"/>
                  <a:ext cx="485923" cy="25648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hr-HR" sz="2400" b="1" dirty="0" smtClean="0">
                      <a:latin typeface="Arial"/>
                      <a:cs typeface="Arial"/>
                    </a:rPr>
                    <a:t>75</a:t>
                  </a:r>
                  <a:endParaRPr lang="en-US" sz="24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621" name="TextBox 1620"/>
                <p:cNvSpPr txBox="1"/>
                <p:nvPr/>
              </p:nvSpPr>
              <p:spPr>
                <a:xfrm>
                  <a:off x="2667305" y="4880032"/>
                  <a:ext cx="485923" cy="25648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hr-HR" sz="2400" b="1" dirty="0" smtClean="0">
                      <a:latin typeface="Arial"/>
                      <a:cs typeface="Arial"/>
                    </a:rPr>
                    <a:t>50</a:t>
                  </a:r>
                  <a:endParaRPr lang="en-US" sz="2400" b="1" dirty="0">
                    <a:latin typeface="Arial"/>
                    <a:cs typeface="Arial"/>
                  </a:endParaRPr>
                </a:p>
              </p:txBody>
            </p:sp>
            <p:cxnSp>
              <p:nvCxnSpPr>
                <p:cNvPr id="1622" name="Straight Connector 1621"/>
                <p:cNvCxnSpPr/>
                <p:nvPr/>
              </p:nvCxnSpPr>
              <p:spPr>
                <a:xfrm>
                  <a:off x="3160462" y="4323812"/>
                  <a:ext cx="228600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3" name="Straight Connector 1622"/>
                <p:cNvCxnSpPr/>
                <p:nvPr/>
              </p:nvCxnSpPr>
              <p:spPr>
                <a:xfrm>
                  <a:off x="3160462" y="4507806"/>
                  <a:ext cx="228600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4" name="Straight Connector 1623"/>
                <p:cNvCxnSpPr/>
                <p:nvPr/>
              </p:nvCxnSpPr>
              <p:spPr>
                <a:xfrm>
                  <a:off x="3160462" y="4695175"/>
                  <a:ext cx="228600" cy="0"/>
                </a:xfrm>
                <a:prstGeom prst="line">
                  <a:avLst/>
                </a:prstGeom>
                <a:ln w="1047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5" name="Straight Connector 1624"/>
                <p:cNvCxnSpPr/>
                <p:nvPr/>
              </p:nvCxnSpPr>
              <p:spPr>
                <a:xfrm>
                  <a:off x="3160462" y="5006773"/>
                  <a:ext cx="228600" cy="0"/>
                </a:xfrm>
                <a:prstGeom prst="line">
                  <a:avLst/>
                </a:prstGeom>
                <a:ln w="1047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26" name="TextBox 1625"/>
                <p:cNvSpPr txBox="1"/>
                <p:nvPr/>
              </p:nvSpPr>
              <p:spPr>
                <a:xfrm>
                  <a:off x="2667305" y="5314480"/>
                  <a:ext cx="485923" cy="25648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hr-HR" sz="2400" b="1" dirty="0" smtClean="0">
                      <a:latin typeface="Arial"/>
                      <a:cs typeface="Arial"/>
                    </a:rPr>
                    <a:t>37</a:t>
                  </a:r>
                  <a:endParaRPr lang="en-US" sz="2400" b="1" dirty="0">
                    <a:latin typeface="Arial"/>
                    <a:cs typeface="Arial"/>
                  </a:endParaRPr>
                </a:p>
              </p:txBody>
            </p:sp>
            <p:cxnSp>
              <p:nvCxnSpPr>
                <p:cNvPr id="1627" name="Straight Connector 1626"/>
                <p:cNvCxnSpPr/>
                <p:nvPr/>
              </p:nvCxnSpPr>
              <p:spPr>
                <a:xfrm>
                  <a:off x="3160462" y="5441221"/>
                  <a:ext cx="228600" cy="0"/>
                </a:xfrm>
                <a:prstGeom prst="line">
                  <a:avLst/>
                </a:prstGeom>
                <a:ln w="1047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09" name="Group 1608"/>
              <p:cNvGrpSpPr/>
              <p:nvPr/>
            </p:nvGrpSpPr>
            <p:grpSpPr>
              <a:xfrm>
                <a:off x="1541202" y="1847584"/>
                <a:ext cx="1961537" cy="562012"/>
                <a:chOff x="1570698" y="2017187"/>
                <a:chExt cx="1961537" cy="562012"/>
              </a:xfrm>
            </p:grpSpPr>
            <p:sp>
              <p:nvSpPr>
                <p:cNvPr id="1611" name="TextBox 1610"/>
                <p:cNvSpPr txBox="1"/>
                <p:nvPr/>
              </p:nvSpPr>
              <p:spPr>
                <a:xfrm>
                  <a:off x="2705911" y="2017187"/>
                  <a:ext cx="487218" cy="2564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hr-HR" sz="2400" b="1" dirty="0" smtClean="0">
                      <a:latin typeface="Arial"/>
                      <a:cs typeface="Arial"/>
                    </a:rPr>
                    <a:t>100</a:t>
                  </a:r>
                </a:p>
              </p:txBody>
            </p:sp>
            <p:sp>
              <p:nvSpPr>
                <p:cNvPr id="1612" name="TextBox 1611"/>
                <p:cNvSpPr txBox="1"/>
                <p:nvPr/>
              </p:nvSpPr>
              <p:spPr>
                <a:xfrm>
                  <a:off x="3082414" y="2017187"/>
                  <a:ext cx="440098" cy="2564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hr-HR" sz="2400" b="1" dirty="0" smtClean="0">
                      <a:latin typeface="Arial"/>
                      <a:cs typeface="Arial"/>
                    </a:rPr>
                    <a:t>30</a:t>
                  </a:r>
                  <a:endParaRPr lang="en-US" sz="24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613" name="TextBox 1612"/>
                <p:cNvSpPr txBox="1"/>
                <p:nvPr/>
              </p:nvSpPr>
              <p:spPr>
                <a:xfrm>
                  <a:off x="2422823" y="2017187"/>
                  <a:ext cx="374661" cy="2564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hr-HR" sz="2400" b="1" dirty="0" smtClean="0">
                      <a:latin typeface="Arial"/>
                      <a:cs typeface="Arial"/>
                    </a:rPr>
                    <a:t>0</a:t>
                  </a:r>
                </a:p>
              </p:txBody>
            </p:sp>
            <p:sp>
              <p:nvSpPr>
                <p:cNvPr id="1614" name="TextBox 1613"/>
                <p:cNvSpPr txBox="1"/>
                <p:nvPr/>
              </p:nvSpPr>
              <p:spPr>
                <a:xfrm>
                  <a:off x="1570698" y="2017187"/>
                  <a:ext cx="890958" cy="2564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hr-HR" sz="2400" b="1" dirty="0" smtClean="0">
                      <a:latin typeface="Arial"/>
                      <a:cs typeface="Arial"/>
                    </a:rPr>
                    <a:t>OA (</a:t>
                  </a:r>
                  <a:r>
                    <a:rPr lang="hr-HR" sz="2400" b="1" dirty="0" err="1" smtClean="0">
                      <a:latin typeface="Arial"/>
                      <a:cs typeface="Arial"/>
                    </a:rPr>
                    <a:t>nM</a:t>
                  </a:r>
                  <a:r>
                    <a:rPr lang="hr-HR" sz="2400" b="1" dirty="0" smtClean="0">
                      <a:latin typeface="Arial"/>
                      <a:cs typeface="Arial"/>
                    </a:rPr>
                    <a:t>)</a:t>
                  </a:r>
                  <a:endParaRPr lang="en-US" sz="24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615" name="TextBox 1614"/>
                <p:cNvSpPr txBox="1"/>
                <p:nvPr/>
              </p:nvSpPr>
              <p:spPr>
                <a:xfrm>
                  <a:off x="2715634" y="2322718"/>
                  <a:ext cx="487218" cy="2564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hr-HR" sz="2400" b="1" dirty="0" smtClean="0">
                      <a:latin typeface="Arial"/>
                      <a:cs typeface="Arial"/>
                    </a:rPr>
                    <a:t>2h</a:t>
                  </a:r>
                  <a:endParaRPr lang="en-US" sz="24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616" name="TextBox 1615"/>
                <p:cNvSpPr txBox="1"/>
                <p:nvPr/>
              </p:nvSpPr>
              <p:spPr>
                <a:xfrm>
                  <a:off x="3092137" y="2322718"/>
                  <a:ext cx="440098" cy="2564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hr-HR" sz="2400" b="1" dirty="0" smtClean="0">
                      <a:latin typeface="Arial"/>
                      <a:cs typeface="Arial"/>
                    </a:rPr>
                    <a:t>8h</a:t>
                  </a:r>
                  <a:endParaRPr lang="en-US" sz="24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617" name="TextBox 1616"/>
                <p:cNvSpPr txBox="1"/>
                <p:nvPr/>
              </p:nvSpPr>
              <p:spPr>
                <a:xfrm>
                  <a:off x="2432546" y="2322718"/>
                  <a:ext cx="374661" cy="2564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hr-HR" sz="2400" b="1" dirty="0" smtClean="0">
                      <a:latin typeface="Arial"/>
                      <a:cs typeface="Arial"/>
                    </a:rPr>
                    <a:t>/</a:t>
                  </a:r>
                  <a:endParaRPr lang="en-US" sz="2400" b="1" dirty="0">
                    <a:latin typeface="Arial"/>
                    <a:cs typeface="Arial"/>
                  </a:endParaRPr>
                </a:p>
              </p:txBody>
            </p:sp>
          </p:grpSp>
          <p:cxnSp>
            <p:nvCxnSpPr>
              <p:cNvPr id="1610" name="Straight Arrow Connector 1609"/>
              <p:cNvCxnSpPr/>
              <p:nvPr/>
            </p:nvCxnSpPr>
            <p:spPr>
              <a:xfrm flipH="1">
                <a:off x="2402664" y="2131957"/>
                <a:ext cx="1080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603" name="Chart 160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48598792"/>
                </p:ext>
              </p:extLst>
            </p:nvPr>
          </p:nvGraphicFramePr>
          <p:xfrm>
            <a:off x="19560034" y="19410965"/>
            <a:ext cx="4445110" cy="33839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8"/>
            </a:graphicData>
          </a:graphic>
        </p:graphicFrame>
      </p:grpSp>
      <p:grpSp>
        <p:nvGrpSpPr>
          <p:cNvPr id="1780" name="Group 1779"/>
          <p:cNvGrpSpPr/>
          <p:nvPr/>
        </p:nvGrpSpPr>
        <p:grpSpPr>
          <a:xfrm>
            <a:off x="13215866" y="26420501"/>
            <a:ext cx="16550538" cy="5579893"/>
            <a:chOff x="13215866" y="26505169"/>
            <a:chExt cx="16550538" cy="5579893"/>
          </a:xfrm>
        </p:grpSpPr>
        <p:grpSp>
          <p:nvGrpSpPr>
            <p:cNvPr id="1189" name="Group 1188"/>
            <p:cNvGrpSpPr/>
            <p:nvPr/>
          </p:nvGrpSpPr>
          <p:grpSpPr>
            <a:xfrm>
              <a:off x="13215866" y="26744426"/>
              <a:ext cx="4765926" cy="5071276"/>
              <a:chOff x="999274" y="554233"/>
              <a:chExt cx="2382963" cy="2535638"/>
            </a:xfrm>
          </p:grpSpPr>
          <p:pic>
            <p:nvPicPr>
              <p:cNvPr id="1190" name="Picture 1189"/>
              <p:cNvPicPr>
                <a:picLocks noChangeAspect="1"/>
              </p:cNvPicPr>
              <p:nvPr/>
            </p:nvPicPr>
            <p:blipFill rotWithShape="1">
              <a:blip r:embed="rId2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327" t="48704" r="42105" b="31459"/>
              <a:stretch/>
            </p:blipFill>
            <p:spPr>
              <a:xfrm>
                <a:off x="1694164" y="1424892"/>
                <a:ext cx="1576359" cy="1329528"/>
              </a:xfrm>
              <a:prstGeom prst="rect">
                <a:avLst/>
              </a:prstGeom>
            </p:spPr>
          </p:pic>
          <p:pic>
            <p:nvPicPr>
              <p:cNvPr id="1191" name="Picture 1190"/>
              <p:cNvPicPr>
                <a:picLocks noChangeAspect="1"/>
              </p:cNvPicPr>
              <p:nvPr/>
            </p:nvPicPr>
            <p:blipFill rotWithShape="1">
              <a:blip r:embed="rId3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72" t="73737" r="64137" b="21615"/>
              <a:stretch/>
            </p:blipFill>
            <p:spPr>
              <a:xfrm>
                <a:off x="1698173" y="2778371"/>
                <a:ext cx="914398" cy="311500"/>
              </a:xfrm>
              <a:prstGeom prst="rect">
                <a:avLst/>
              </a:prstGeom>
            </p:spPr>
          </p:pic>
          <p:grpSp>
            <p:nvGrpSpPr>
              <p:cNvPr id="1192" name="Group 1191"/>
              <p:cNvGrpSpPr/>
              <p:nvPr/>
            </p:nvGrpSpPr>
            <p:grpSpPr>
              <a:xfrm>
                <a:off x="999274" y="1395924"/>
                <a:ext cx="701042" cy="1655715"/>
                <a:chOff x="1175499" y="1865847"/>
                <a:chExt cx="701042" cy="1655715"/>
              </a:xfrm>
            </p:grpSpPr>
            <p:grpSp>
              <p:nvGrpSpPr>
                <p:cNvPr id="1206" name="Group 24"/>
                <p:cNvGrpSpPr/>
                <p:nvPr/>
              </p:nvGrpSpPr>
              <p:grpSpPr>
                <a:xfrm>
                  <a:off x="1175499" y="1865847"/>
                  <a:ext cx="485923" cy="1655715"/>
                  <a:chOff x="2080491" y="3202911"/>
                  <a:chExt cx="485923" cy="1262329"/>
                </a:xfrm>
              </p:grpSpPr>
              <p:sp>
                <p:nvSpPr>
                  <p:cNvPr id="1213" name="TextBox 1212"/>
                  <p:cNvSpPr txBox="1"/>
                  <p:nvPr/>
                </p:nvSpPr>
                <p:spPr>
                  <a:xfrm>
                    <a:off x="2080491" y="3202911"/>
                    <a:ext cx="485923" cy="17598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hr-HR" sz="2400" b="1" dirty="0">
                        <a:latin typeface="Arial"/>
                        <a:cs typeface="Arial"/>
                      </a:rPr>
                      <a:t>1</a:t>
                    </a:r>
                    <a:r>
                      <a:rPr lang="hr-HR" sz="2400" b="1" dirty="0" smtClean="0">
                        <a:latin typeface="Arial"/>
                        <a:cs typeface="Arial"/>
                      </a:rPr>
                      <a:t>50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214" name="TextBox 1213"/>
                  <p:cNvSpPr txBox="1"/>
                  <p:nvPr/>
                </p:nvSpPr>
                <p:spPr>
                  <a:xfrm>
                    <a:off x="2080491" y="3408283"/>
                    <a:ext cx="485923" cy="17598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hr-HR" sz="2400" b="1" dirty="0" smtClean="0">
                        <a:latin typeface="Arial"/>
                        <a:cs typeface="Arial"/>
                      </a:rPr>
                      <a:t>1</a:t>
                    </a:r>
                    <a:r>
                      <a:rPr lang="hr-HR" sz="2400" b="1" dirty="0">
                        <a:latin typeface="Arial"/>
                        <a:cs typeface="Arial"/>
                      </a:rPr>
                      <a:t>0</a:t>
                    </a:r>
                    <a:r>
                      <a:rPr lang="hr-HR" sz="2400" b="1" dirty="0" smtClean="0">
                        <a:latin typeface="Arial"/>
                        <a:cs typeface="Arial"/>
                      </a:rPr>
                      <a:t>0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215" name="TextBox 1214"/>
                  <p:cNvSpPr txBox="1"/>
                  <p:nvPr/>
                </p:nvSpPr>
                <p:spPr>
                  <a:xfrm>
                    <a:off x="2080491" y="3601188"/>
                    <a:ext cx="485923" cy="17598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hr-HR" sz="2400" b="1" dirty="0" smtClean="0">
                        <a:latin typeface="Arial"/>
                        <a:cs typeface="Arial"/>
                      </a:rPr>
                      <a:t>75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216" name="TextBox 1215"/>
                  <p:cNvSpPr txBox="1"/>
                  <p:nvPr/>
                </p:nvSpPr>
                <p:spPr>
                  <a:xfrm>
                    <a:off x="2080491" y="3962385"/>
                    <a:ext cx="485923" cy="17598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hr-HR" sz="2400" b="1" dirty="0" smtClean="0">
                        <a:latin typeface="Arial"/>
                        <a:cs typeface="Arial"/>
                      </a:rPr>
                      <a:t>50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217" name="TextBox 1216"/>
                  <p:cNvSpPr txBox="1"/>
                  <p:nvPr/>
                </p:nvSpPr>
                <p:spPr>
                  <a:xfrm>
                    <a:off x="2080491" y="4289252"/>
                    <a:ext cx="485923" cy="17598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hr-HR" sz="2400" b="1" dirty="0" smtClean="0">
                        <a:latin typeface="Arial"/>
                        <a:cs typeface="Arial"/>
                      </a:rPr>
                      <a:t>50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1207" name="Group 39"/>
                <p:cNvGrpSpPr/>
                <p:nvPr/>
              </p:nvGrpSpPr>
              <p:grpSpPr>
                <a:xfrm>
                  <a:off x="1647941" y="2004776"/>
                  <a:ext cx="228600" cy="1404067"/>
                  <a:chOff x="1059664" y="3533992"/>
                  <a:chExt cx="228600" cy="1023268"/>
                </a:xfrm>
              </p:grpSpPr>
              <p:cxnSp>
                <p:nvCxnSpPr>
                  <p:cNvPr id="1208" name="Straight Connector 1207"/>
                  <p:cNvCxnSpPr/>
                  <p:nvPr/>
                </p:nvCxnSpPr>
                <p:spPr>
                  <a:xfrm>
                    <a:off x="1059664" y="3533992"/>
                    <a:ext cx="228600" cy="0"/>
                  </a:xfrm>
                  <a:prstGeom prst="line">
                    <a:avLst/>
                  </a:prstGeom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9" name="Straight Connector 1208"/>
                  <p:cNvCxnSpPr/>
                  <p:nvPr/>
                </p:nvCxnSpPr>
                <p:spPr>
                  <a:xfrm>
                    <a:off x="1059664" y="3731304"/>
                    <a:ext cx="228600" cy="0"/>
                  </a:xfrm>
                  <a:prstGeom prst="line">
                    <a:avLst/>
                  </a:prstGeom>
                  <a:ln w="571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0" name="Straight Connector 1209"/>
                  <p:cNvCxnSpPr/>
                  <p:nvPr/>
                </p:nvCxnSpPr>
                <p:spPr>
                  <a:xfrm>
                    <a:off x="1059664" y="3914828"/>
                    <a:ext cx="228600" cy="0"/>
                  </a:xfrm>
                  <a:prstGeom prst="line">
                    <a:avLst/>
                  </a:prstGeom>
                  <a:ln w="1047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1" name="Straight Connector 1210"/>
                  <p:cNvCxnSpPr/>
                  <p:nvPr/>
                </p:nvCxnSpPr>
                <p:spPr>
                  <a:xfrm>
                    <a:off x="1059664" y="4255785"/>
                    <a:ext cx="228600" cy="0"/>
                  </a:xfrm>
                  <a:prstGeom prst="line">
                    <a:avLst/>
                  </a:prstGeom>
                  <a:ln w="1047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2" name="Straight Connector 1211"/>
                  <p:cNvCxnSpPr/>
                  <p:nvPr/>
                </p:nvCxnSpPr>
                <p:spPr>
                  <a:xfrm>
                    <a:off x="1059664" y="4557260"/>
                    <a:ext cx="228600" cy="0"/>
                  </a:xfrm>
                  <a:prstGeom prst="line">
                    <a:avLst/>
                  </a:prstGeom>
                  <a:ln w="1047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193" name="TextBox 1192"/>
              <p:cNvSpPr txBox="1"/>
              <p:nvPr/>
            </p:nvSpPr>
            <p:spPr>
              <a:xfrm>
                <a:off x="1795368" y="878147"/>
                <a:ext cx="546362" cy="230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r-HR" sz="2400" b="1" dirty="0" smtClean="0">
                    <a:latin typeface="Arial"/>
                    <a:cs typeface="Arial"/>
                  </a:rPr>
                  <a:t>OA</a:t>
                </a:r>
                <a:endParaRPr lang="en-US" sz="2400" b="1" dirty="0">
                  <a:latin typeface="Arial"/>
                  <a:cs typeface="Arial"/>
                </a:endParaRPr>
              </a:p>
            </p:txBody>
          </p:sp>
          <p:sp>
            <p:nvSpPr>
              <p:cNvPr id="1194" name="TextBox 1193"/>
              <p:cNvSpPr txBox="1"/>
              <p:nvPr/>
            </p:nvSpPr>
            <p:spPr>
              <a:xfrm>
                <a:off x="1621327" y="1171048"/>
                <a:ext cx="533401" cy="230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r-HR" sz="2400" b="1" dirty="0" smtClean="0">
                    <a:latin typeface="Arial"/>
                    <a:cs typeface="Arial"/>
                  </a:rPr>
                  <a:t>-</a:t>
                </a:r>
                <a:endParaRPr lang="en-US" sz="2400" b="1" dirty="0">
                  <a:latin typeface="Arial"/>
                  <a:cs typeface="Arial"/>
                </a:endParaRPr>
              </a:p>
            </p:txBody>
          </p:sp>
          <p:sp>
            <p:nvSpPr>
              <p:cNvPr id="1195" name="TextBox 1194"/>
              <p:cNvSpPr txBox="1"/>
              <p:nvPr/>
            </p:nvSpPr>
            <p:spPr>
              <a:xfrm>
                <a:off x="2026205" y="1171048"/>
                <a:ext cx="533401" cy="230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r-HR" sz="2400" b="1" dirty="0" smtClean="0">
                    <a:latin typeface="Arial"/>
                    <a:cs typeface="Arial"/>
                  </a:rPr>
                  <a:t>+</a:t>
                </a:r>
                <a:endParaRPr lang="en-US" sz="2400" b="1" dirty="0">
                  <a:latin typeface="Arial"/>
                  <a:cs typeface="Arial"/>
                </a:endParaRPr>
              </a:p>
            </p:txBody>
          </p:sp>
          <p:cxnSp>
            <p:nvCxnSpPr>
              <p:cNvPr id="1196" name="Straight Arrow Connector 1195"/>
              <p:cNvCxnSpPr/>
              <p:nvPr/>
            </p:nvCxnSpPr>
            <p:spPr>
              <a:xfrm flipH="1">
                <a:off x="1671409" y="1193670"/>
                <a:ext cx="794281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7" name="TextBox 1196"/>
              <p:cNvSpPr txBox="1"/>
              <p:nvPr/>
            </p:nvSpPr>
            <p:spPr>
              <a:xfrm>
                <a:off x="2659094" y="878147"/>
                <a:ext cx="546362" cy="230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r-HR" sz="2400" b="1" dirty="0" smtClean="0">
                    <a:latin typeface="Arial"/>
                    <a:cs typeface="Arial"/>
                  </a:rPr>
                  <a:t>OA</a:t>
                </a:r>
                <a:endParaRPr lang="en-US" sz="2400" b="1" dirty="0">
                  <a:latin typeface="Arial"/>
                  <a:cs typeface="Arial"/>
                </a:endParaRPr>
              </a:p>
            </p:txBody>
          </p:sp>
          <p:sp>
            <p:nvSpPr>
              <p:cNvPr id="1198" name="TextBox 1197"/>
              <p:cNvSpPr txBox="1"/>
              <p:nvPr/>
            </p:nvSpPr>
            <p:spPr>
              <a:xfrm>
                <a:off x="2431083" y="1171048"/>
                <a:ext cx="533401" cy="230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r-HR" sz="2400" b="1" dirty="0">
                    <a:latin typeface="Arial"/>
                    <a:cs typeface="Arial"/>
                  </a:rPr>
                  <a:t>+</a:t>
                </a:r>
                <a:endParaRPr lang="en-US" sz="2400" b="1" dirty="0">
                  <a:latin typeface="Arial"/>
                  <a:cs typeface="Arial"/>
                </a:endParaRPr>
              </a:p>
            </p:txBody>
          </p:sp>
          <p:sp>
            <p:nvSpPr>
              <p:cNvPr id="1199" name="TextBox 1198"/>
              <p:cNvSpPr txBox="1"/>
              <p:nvPr/>
            </p:nvSpPr>
            <p:spPr>
              <a:xfrm>
                <a:off x="2835961" y="1171048"/>
                <a:ext cx="533401" cy="230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r-HR" sz="2400" b="1" dirty="0">
                    <a:latin typeface="Arial"/>
                    <a:cs typeface="Arial"/>
                  </a:rPr>
                  <a:t>-</a:t>
                </a:r>
                <a:endParaRPr lang="en-US" sz="2400" b="1" dirty="0">
                  <a:latin typeface="Arial"/>
                  <a:cs typeface="Arial"/>
                </a:endParaRPr>
              </a:p>
            </p:txBody>
          </p:sp>
          <p:cxnSp>
            <p:nvCxnSpPr>
              <p:cNvPr id="1200" name="Straight Arrow Connector 1199"/>
              <p:cNvCxnSpPr/>
              <p:nvPr/>
            </p:nvCxnSpPr>
            <p:spPr>
              <a:xfrm flipH="1">
                <a:off x="2535135" y="1193670"/>
                <a:ext cx="794281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1" name="TextBox 1200"/>
              <p:cNvSpPr txBox="1"/>
              <p:nvPr/>
            </p:nvSpPr>
            <p:spPr>
              <a:xfrm>
                <a:off x="1705232" y="554233"/>
                <a:ext cx="711682" cy="230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r-HR" sz="2400" b="1" dirty="0" smtClean="0">
                    <a:latin typeface="Arial"/>
                    <a:cs typeface="Arial"/>
                  </a:rPr>
                  <a:t>Tau13</a:t>
                </a:r>
                <a:endParaRPr lang="en-US" sz="2400" b="1" dirty="0">
                  <a:latin typeface="Arial"/>
                  <a:cs typeface="Arial"/>
                </a:endParaRPr>
              </a:p>
            </p:txBody>
          </p:sp>
          <p:sp>
            <p:nvSpPr>
              <p:cNvPr id="1202" name="TextBox 1201"/>
              <p:cNvSpPr txBox="1"/>
              <p:nvPr/>
            </p:nvSpPr>
            <p:spPr>
              <a:xfrm>
                <a:off x="2600509" y="554233"/>
                <a:ext cx="660430" cy="230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r-HR" sz="2400" b="1" dirty="0" smtClean="0">
                    <a:latin typeface="Arial"/>
                    <a:cs typeface="Arial"/>
                  </a:rPr>
                  <a:t>CP13</a:t>
                </a:r>
                <a:endParaRPr lang="en-US" sz="2400" b="1" dirty="0">
                  <a:latin typeface="Arial"/>
                  <a:cs typeface="Arial"/>
                </a:endParaRPr>
              </a:p>
            </p:txBody>
          </p:sp>
          <p:sp>
            <p:nvSpPr>
              <p:cNvPr id="1203" name="TextBox 1202"/>
              <p:cNvSpPr txBox="1"/>
              <p:nvPr/>
            </p:nvSpPr>
            <p:spPr>
              <a:xfrm>
                <a:off x="2568702" y="2802239"/>
                <a:ext cx="813535" cy="230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r-HR" sz="2400" b="1" dirty="0" smtClean="0">
                    <a:latin typeface="Arial"/>
                    <a:cs typeface="Arial"/>
                  </a:rPr>
                  <a:t>GAPDH</a:t>
                </a:r>
                <a:endParaRPr lang="en-US" sz="2400" b="1" dirty="0">
                  <a:latin typeface="Arial"/>
                  <a:cs typeface="Arial"/>
                </a:endParaRPr>
              </a:p>
            </p:txBody>
          </p:sp>
          <p:cxnSp>
            <p:nvCxnSpPr>
              <p:cNvPr id="1204" name="Straight Arrow Connector 1203"/>
              <p:cNvCxnSpPr/>
              <p:nvPr/>
            </p:nvCxnSpPr>
            <p:spPr>
              <a:xfrm flipH="1">
                <a:off x="1671409" y="881441"/>
                <a:ext cx="794281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5" name="Straight Arrow Connector 1204"/>
              <p:cNvCxnSpPr/>
              <p:nvPr/>
            </p:nvCxnSpPr>
            <p:spPr>
              <a:xfrm flipH="1">
                <a:off x="2535135" y="881441"/>
                <a:ext cx="794281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04" name="Group 1703"/>
            <p:cNvGrpSpPr>
              <a:grpSpLocks noChangeAspect="1"/>
            </p:cNvGrpSpPr>
            <p:nvPr/>
          </p:nvGrpSpPr>
          <p:grpSpPr>
            <a:xfrm>
              <a:off x="24847925" y="26592775"/>
              <a:ext cx="4761790" cy="5044934"/>
              <a:chOff x="-12182" y="5401668"/>
              <a:chExt cx="2380895" cy="2522467"/>
            </a:xfrm>
          </p:grpSpPr>
          <p:grpSp>
            <p:nvGrpSpPr>
              <p:cNvPr id="1705" name="Group 1704"/>
              <p:cNvGrpSpPr/>
              <p:nvPr/>
            </p:nvGrpSpPr>
            <p:grpSpPr>
              <a:xfrm>
                <a:off x="-12182" y="6169068"/>
                <a:ext cx="2347621" cy="1755067"/>
                <a:chOff x="-12182" y="5969043"/>
                <a:chExt cx="2347621" cy="1755067"/>
              </a:xfrm>
            </p:grpSpPr>
            <p:pic>
              <p:nvPicPr>
                <p:cNvPr id="1722" name="Picture 1721"/>
                <p:cNvPicPr>
                  <a:picLocks noChangeAspect="1"/>
                </p:cNvPicPr>
                <p:nvPr/>
              </p:nvPicPr>
              <p:blipFill rotWithShape="1">
                <a:blip r:embed="rId31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9583" t="29898" r="14968" b="48273"/>
                <a:stretch/>
              </p:blipFill>
              <p:spPr>
                <a:xfrm>
                  <a:off x="671843" y="5969043"/>
                  <a:ext cx="1663596" cy="1755067"/>
                </a:xfrm>
                <a:prstGeom prst="rect">
                  <a:avLst/>
                </a:prstGeom>
              </p:spPr>
            </p:pic>
            <p:grpSp>
              <p:nvGrpSpPr>
                <p:cNvPr id="1723" name="Group 1722"/>
                <p:cNvGrpSpPr/>
                <p:nvPr/>
              </p:nvGrpSpPr>
              <p:grpSpPr>
                <a:xfrm>
                  <a:off x="-12182" y="6261996"/>
                  <a:ext cx="698287" cy="1301758"/>
                  <a:chOff x="1200667" y="2011682"/>
                  <a:chExt cx="698287" cy="1301758"/>
                </a:xfrm>
              </p:grpSpPr>
              <p:grpSp>
                <p:nvGrpSpPr>
                  <p:cNvPr id="1724" name="Group 24"/>
                  <p:cNvGrpSpPr/>
                  <p:nvPr/>
                </p:nvGrpSpPr>
                <p:grpSpPr>
                  <a:xfrm>
                    <a:off x="1200667" y="2011682"/>
                    <a:ext cx="485923" cy="1301758"/>
                    <a:chOff x="2105659" y="3314094"/>
                    <a:chExt cx="485923" cy="992468"/>
                  </a:xfrm>
                </p:grpSpPr>
                <p:sp>
                  <p:nvSpPr>
                    <p:cNvPr id="1731" name="TextBox 1730"/>
                    <p:cNvSpPr txBox="1"/>
                    <p:nvPr/>
                  </p:nvSpPr>
                  <p:spPr>
                    <a:xfrm>
                      <a:off x="2105659" y="3314094"/>
                      <a:ext cx="485923" cy="175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>
                          <a:latin typeface="Arial"/>
                          <a:cs typeface="Arial"/>
                        </a:rPr>
                        <a:t>1</a:t>
                      </a:r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50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1732" name="TextBox 1731"/>
                    <p:cNvSpPr txBox="1"/>
                    <p:nvPr/>
                  </p:nvSpPr>
                  <p:spPr>
                    <a:xfrm>
                      <a:off x="2105659" y="3457623"/>
                      <a:ext cx="485923" cy="175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1</a:t>
                      </a:r>
                      <a:r>
                        <a:rPr lang="hr-HR" sz="2400" b="1" dirty="0">
                          <a:latin typeface="Arial"/>
                          <a:cs typeface="Arial"/>
                        </a:rPr>
                        <a:t>0</a:t>
                      </a:r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0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1733" name="TextBox 1732"/>
                    <p:cNvSpPr txBox="1"/>
                    <p:nvPr/>
                  </p:nvSpPr>
                  <p:spPr>
                    <a:xfrm>
                      <a:off x="2105659" y="3611175"/>
                      <a:ext cx="485923" cy="175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75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1734" name="TextBox 1733"/>
                    <p:cNvSpPr txBox="1"/>
                    <p:nvPr/>
                  </p:nvSpPr>
                  <p:spPr>
                    <a:xfrm>
                      <a:off x="2105659" y="3859932"/>
                      <a:ext cx="485923" cy="175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50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1735" name="TextBox 1734"/>
                    <p:cNvSpPr txBox="1"/>
                    <p:nvPr/>
                  </p:nvSpPr>
                  <p:spPr>
                    <a:xfrm>
                      <a:off x="2105659" y="4130574"/>
                      <a:ext cx="485923" cy="175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37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</p:grpSp>
              <p:grpSp>
                <p:nvGrpSpPr>
                  <p:cNvPr id="1725" name="Group 39"/>
                  <p:cNvGrpSpPr/>
                  <p:nvPr/>
                </p:nvGrpSpPr>
                <p:grpSpPr>
                  <a:xfrm>
                    <a:off x="1670354" y="2152232"/>
                    <a:ext cx="228600" cy="1050110"/>
                    <a:chOff x="1082077" y="3641472"/>
                    <a:chExt cx="228600" cy="765311"/>
                  </a:xfrm>
                </p:grpSpPr>
                <p:cxnSp>
                  <p:nvCxnSpPr>
                    <p:cNvPr id="1726" name="Straight Connector 1725"/>
                    <p:cNvCxnSpPr/>
                    <p:nvPr/>
                  </p:nvCxnSpPr>
                  <p:spPr>
                    <a:xfrm>
                      <a:off x="1082077" y="3641472"/>
                      <a:ext cx="228600" cy="0"/>
                    </a:xfrm>
                    <a:prstGeom prst="line">
                      <a:avLst/>
                    </a:pr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27" name="Straight Connector 1726"/>
                    <p:cNvCxnSpPr/>
                    <p:nvPr/>
                  </p:nvCxnSpPr>
                  <p:spPr>
                    <a:xfrm>
                      <a:off x="1082077" y="3779670"/>
                      <a:ext cx="228600" cy="0"/>
                    </a:xfrm>
                    <a:prstGeom prst="line">
                      <a:avLst/>
                    </a:pr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28" name="Straight Connector 1727"/>
                    <p:cNvCxnSpPr/>
                    <p:nvPr/>
                  </p:nvCxnSpPr>
                  <p:spPr>
                    <a:xfrm>
                      <a:off x="1082077" y="3925576"/>
                      <a:ext cx="228600" cy="0"/>
                    </a:xfrm>
                    <a:prstGeom prst="line">
                      <a:avLst/>
                    </a:prstGeom>
                    <a:ln w="1047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29" name="Straight Connector 1728"/>
                    <p:cNvCxnSpPr/>
                    <p:nvPr/>
                  </p:nvCxnSpPr>
                  <p:spPr>
                    <a:xfrm>
                      <a:off x="1082077" y="4159053"/>
                      <a:ext cx="228600" cy="0"/>
                    </a:xfrm>
                    <a:prstGeom prst="line">
                      <a:avLst/>
                    </a:prstGeom>
                    <a:ln w="1047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30" name="Straight Connector 1729"/>
                    <p:cNvCxnSpPr/>
                    <p:nvPr/>
                  </p:nvCxnSpPr>
                  <p:spPr>
                    <a:xfrm>
                      <a:off x="1082077" y="4406783"/>
                      <a:ext cx="228600" cy="0"/>
                    </a:xfrm>
                    <a:prstGeom prst="line">
                      <a:avLst/>
                    </a:prstGeom>
                    <a:ln w="1047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1706" name="Group 1705"/>
              <p:cNvGrpSpPr/>
              <p:nvPr/>
            </p:nvGrpSpPr>
            <p:grpSpPr>
              <a:xfrm>
                <a:off x="507255" y="5401668"/>
                <a:ext cx="964416" cy="762399"/>
                <a:chOff x="4321465" y="548579"/>
                <a:chExt cx="964416" cy="762399"/>
              </a:xfrm>
            </p:grpSpPr>
            <p:sp>
              <p:nvSpPr>
                <p:cNvPr id="1715" name="TextBox 1714"/>
                <p:cNvSpPr txBox="1"/>
                <p:nvPr/>
              </p:nvSpPr>
              <p:spPr>
                <a:xfrm>
                  <a:off x="4523811" y="824644"/>
                  <a:ext cx="546362" cy="230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hr-HR" sz="2400" b="1" dirty="0" smtClean="0">
                      <a:latin typeface="Arial"/>
                      <a:cs typeface="Arial"/>
                    </a:rPr>
                    <a:t>OA</a:t>
                  </a:r>
                  <a:endParaRPr lang="en-US" sz="2400" b="1" dirty="0">
                    <a:latin typeface="Arial"/>
                    <a:cs typeface="Arial"/>
                  </a:endParaRPr>
                </a:p>
              </p:txBody>
            </p:sp>
            <p:grpSp>
              <p:nvGrpSpPr>
                <p:cNvPr id="1716" name="Group 1715"/>
                <p:cNvGrpSpPr/>
                <p:nvPr/>
              </p:nvGrpSpPr>
              <p:grpSpPr>
                <a:xfrm>
                  <a:off x="4321465" y="548579"/>
                  <a:ext cx="964416" cy="762399"/>
                  <a:chOff x="4321465" y="548579"/>
                  <a:chExt cx="964416" cy="762399"/>
                </a:xfrm>
              </p:grpSpPr>
              <p:grpSp>
                <p:nvGrpSpPr>
                  <p:cNvPr id="1717" name="Group 1716"/>
                  <p:cNvGrpSpPr/>
                  <p:nvPr/>
                </p:nvGrpSpPr>
                <p:grpSpPr>
                  <a:xfrm>
                    <a:off x="4530292" y="816477"/>
                    <a:ext cx="533401" cy="494501"/>
                    <a:chOff x="2084592" y="1504059"/>
                    <a:chExt cx="533400" cy="494501"/>
                  </a:xfrm>
                </p:grpSpPr>
                <p:sp>
                  <p:nvSpPr>
                    <p:cNvPr id="1719" name="TextBox 1718"/>
                    <p:cNvSpPr txBox="1"/>
                    <p:nvPr/>
                  </p:nvSpPr>
                  <p:spPr>
                    <a:xfrm>
                      <a:off x="2084592" y="1767727"/>
                      <a:ext cx="533400" cy="23083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+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cxnSp>
                  <p:nvCxnSpPr>
                    <p:cNvPr id="1720" name="Straight Arrow Connector 1719"/>
                    <p:cNvCxnSpPr/>
                    <p:nvPr/>
                  </p:nvCxnSpPr>
                  <p:spPr>
                    <a:xfrm flipH="1">
                      <a:off x="2117292" y="1799174"/>
                      <a:ext cx="467999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21" name="Straight Arrow Connector 1720"/>
                    <p:cNvCxnSpPr/>
                    <p:nvPr/>
                  </p:nvCxnSpPr>
                  <p:spPr>
                    <a:xfrm flipH="1">
                      <a:off x="2117292" y="1504059"/>
                      <a:ext cx="467999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718" name="TextBox 1717"/>
                  <p:cNvSpPr txBox="1"/>
                  <p:nvPr/>
                </p:nvSpPr>
                <p:spPr>
                  <a:xfrm>
                    <a:off x="4321465" y="548579"/>
                    <a:ext cx="964416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>
                        <a:latin typeface="Arial"/>
                        <a:cs typeface="Arial"/>
                      </a:rPr>
                      <a:t>tau-pS396 </a:t>
                    </a:r>
                  </a:p>
                </p:txBody>
              </p:sp>
            </p:grpSp>
          </p:grpSp>
          <p:grpSp>
            <p:nvGrpSpPr>
              <p:cNvPr id="1707" name="Group 1706"/>
              <p:cNvGrpSpPr/>
              <p:nvPr/>
            </p:nvGrpSpPr>
            <p:grpSpPr>
              <a:xfrm>
                <a:off x="1404297" y="5401668"/>
                <a:ext cx="964416" cy="762399"/>
                <a:chOff x="4321465" y="548579"/>
                <a:chExt cx="964416" cy="762399"/>
              </a:xfrm>
            </p:grpSpPr>
            <p:sp>
              <p:nvSpPr>
                <p:cNvPr id="1708" name="TextBox 1707"/>
                <p:cNvSpPr txBox="1"/>
                <p:nvPr/>
              </p:nvSpPr>
              <p:spPr>
                <a:xfrm>
                  <a:off x="4523811" y="824644"/>
                  <a:ext cx="546362" cy="230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hr-HR" sz="2400" b="1" dirty="0" smtClean="0">
                      <a:latin typeface="Arial"/>
                      <a:cs typeface="Arial"/>
                    </a:rPr>
                    <a:t>OA</a:t>
                  </a:r>
                  <a:endParaRPr lang="en-US" sz="2400" b="1" dirty="0">
                    <a:latin typeface="Arial"/>
                    <a:cs typeface="Arial"/>
                  </a:endParaRPr>
                </a:p>
              </p:txBody>
            </p:sp>
            <p:grpSp>
              <p:nvGrpSpPr>
                <p:cNvPr id="1709" name="Group 1708"/>
                <p:cNvGrpSpPr/>
                <p:nvPr/>
              </p:nvGrpSpPr>
              <p:grpSpPr>
                <a:xfrm>
                  <a:off x="4321465" y="548579"/>
                  <a:ext cx="964416" cy="762399"/>
                  <a:chOff x="4321465" y="548579"/>
                  <a:chExt cx="964416" cy="762399"/>
                </a:xfrm>
              </p:grpSpPr>
              <p:grpSp>
                <p:nvGrpSpPr>
                  <p:cNvPr id="1710" name="Group 1709"/>
                  <p:cNvGrpSpPr/>
                  <p:nvPr/>
                </p:nvGrpSpPr>
                <p:grpSpPr>
                  <a:xfrm>
                    <a:off x="4530292" y="816477"/>
                    <a:ext cx="533401" cy="494501"/>
                    <a:chOff x="2084592" y="1504059"/>
                    <a:chExt cx="533400" cy="494501"/>
                  </a:xfrm>
                </p:grpSpPr>
                <p:sp>
                  <p:nvSpPr>
                    <p:cNvPr id="1712" name="TextBox 1711"/>
                    <p:cNvSpPr txBox="1"/>
                    <p:nvPr/>
                  </p:nvSpPr>
                  <p:spPr>
                    <a:xfrm>
                      <a:off x="2084592" y="1767727"/>
                      <a:ext cx="533400" cy="23083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+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cxnSp>
                  <p:nvCxnSpPr>
                    <p:cNvPr id="1713" name="Straight Arrow Connector 1712"/>
                    <p:cNvCxnSpPr/>
                    <p:nvPr/>
                  </p:nvCxnSpPr>
                  <p:spPr>
                    <a:xfrm flipH="1">
                      <a:off x="2117292" y="1799174"/>
                      <a:ext cx="467999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14" name="Straight Arrow Connector 1713"/>
                    <p:cNvCxnSpPr/>
                    <p:nvPr/>
                  </p:nvCxnSpPr>
                  <p:spPr>
                    <a:xfrm flipH="1">
                      <a:off x="2117292" y="1504059"/>
                      <a:ext cx="467999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711" name="TextBox 1710"/>
                  <p:cNvSpPr txBox="1"/>
                  <p:nvPr/>
                </p:nvSpPr>
                <p:spPr>
                  <a:xfrm>
                    <a:off x="4321465" y="548579"/>
                    <a:ext cx="964416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 smtClean="0">
                        <a:latin typeface="Arial"/>
                        <a:cs typeface="Arial"/>
                      </a:rPr>
                      <a:t>DC11</a:t>
                    </a:r>
                    <a:endParaRPr lang="hr-HR" sz="2400" b="1" dirty="0">
                      <a:latin typeface="Arial"/>
                      <a:cs typeface="Arial"/>
                    </a:endParaRPr>
                  </a:p>
                </p:txBody>
              </p:sp>
            </p:grpSp>
          </p:grpSp>
        </p:grpSp>
        <p:grpSp>
          <p:nvGrpSpPr>
            <p:cNvPr id="1736" name="Group 1735"/>
            <p:cNvGrpSpPr>
              <a:grpSpLocks noChangeAspect="1"/>
            </p:cNvGrpSpPr>
            <p:nvPr/>
          </p:nvGrpSpPr>
          <p:grpSpPr>
            <a:xfrm>
              <a:off x="18100760" y="26582030"/>
              <a:ext cx="7018102" cy="5454198"/>
              <a:chOff x="3168940" y="2654666"/>
              <a:chExt cx="3509051" cy="2727099"/>
            </a:xfrm>
          </p:grpSpPr>
          <p:grpSp>
            <p:nvGrpSpPr>
              <p:cNvPr id="1737" name="Group 1736"/>
              <p:cNvGrpSpPr/>
              <p:nvPr/>
            </p:nvGrpSpPr>
            <p:grpSpPr>
              <a:xfrm>
                <a:off x="3168940" y="2654666"/>
                <a:ext cx="3509051" cy="2727099"/>
                <a:chOff x="2626015" y="3057891"/>
                <a:chExt cx="3509051" cy="2727099"/>
              </a:xfrm>
            </p:grpSpPr>
            <p:grpSp>
              <p:nvGrpSpPr>
                <p:cNvPr id="1740" name="Group 1739"/>
                <p:cNvGrpSpPr/>
                <p:nvPr/>
              </p:nvGrpSpPr>
              <p:grpSpPr>
                <a:xfrm>
                  <a:off x="2626015" y="3920029"/>
                  <a:ext cx="2839611" cy="1864961"/>
                  <a:chOff x="1065523" y="3542421"/>
                  <a:chExt cx="2839611" cy="1864961"/>
                </a:xfrm>
              </p:grpSpPr>
              <p:pic>
                <p:nvPicPr>
                  <p:cNvPr id="1756" name="Content Placeholder 3"/>
                  <p:cNvPicPr>
                    <a:picLocks noChangeAspect="1"/>
                  </p:cNvPicPr>
                  <p:nvPr/>
                </p:nvPicPr>
                <p:blipFill rotWithShape="1">
                  <a:blip r:embed="rId32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7759" t="20282" r="45909" b="61784"/>
                  <a:stretch/>
                </p:blipFill>
                <p:spPr>
                  <a:xfrm>
                    <a:off x="2409825" y="3542421"/>
                    <a:ext cx="698304" cy="1477254"/>
                  </a:xfrm>
                  <a:prstGeom prst="rect">
                    <a:avLst/>
                  </a:prstGeom>
                </p:spPr>
              </p:pic>
              <p:pic>
                <p:nvPicPr>
                  <p:cNvPr id="1757" name="Picture 1756"/>
                  <p:cNvPicPr>
                    <a:picLocks noChangeAspect="1"/>
                  </p:cNvPicPr>
                  <p:nvPr/>
                </p:nvPicPr>
                <p:blipFill rotWithShape="1">
                  <a:blip r:embed="rId33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398" t="51217" r="69125" b="43692"/>
                  <a:stretch/>
                </p:blipFill>
                <p:spPr>
                  <a:xfrm>
                    <a:off x="1758322" y="5029743"/>
                    <a:ext cx="600650" cy="376319"/>
                  </a:xfrm>
                  <a:prstGeom prst="rect">
                    <a:avLst/>
                  </a:prstGeom>
                </p:spPr>
              </p:pic>
              <p:sp>
                <p:nvSpPr>
                  <p:cNvPr id="1758" name="TextBox 1757"/>
                  <p:cNvSpPr txBox="1"/>
                  <p:nvPr/>
                </p:nvSpPr>
                <p:spPr>
                  <a:xfrm>
                    <a:off x="3092342" y="5080063"/>
                    <a:ext cx="812792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hr-HR" sz="2400" b="1" dirty="0" smtClean="0">
                        <a:latin typeface="Arial"/>
                        <a:cs typeface="Arial"/>
                      </a:rPr>
                      <a:t>GAPDH</a:t>
                    </a:r>
                  </a:p>
                </p:txBody>
              </p:sp>
              <p:pic>
                <p:nvPicPr>
                  <p:cNvPr id="1759" name="Content Placeholder 3"/>
                  <p:cNvPicPr>
                    <a:picLocks noChangeAspect="1"/>
                  </p:cNvPicPr>
                  <p:nvPr/>
                </p:nvPicPr>
                <p:blipFill rotWithShape="1">
                  <a:blip r:embed="rId34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972" t="20282" r="59639" b="61900"/>
                  <a:stretch/>
                </p:blipFill>
                <p:spPr>
                  <a:xfrm>
                    <a:off x="1758322" y="3542421"/>
                    <a:ext cx="594354" cy="1467729"/>
                  </a:xfrm>
                  <a:prstGeom prst="rect">
                    <a:avLst/>
                  </a:prstGeom>
                </p:spPr>
              </p:pic>
              <p:pic>
                <p:nvPicPr>
                  <p:cNvPr id="1760" name="Picture 1759"/>
                  <p:cNvPicPr>
                    <a:picLocks noChangeAspect="1"/>
                  </p:cNvPicPr>
                  <p:nvPr/>
                </p:nvPicPr>
                <p:blipFill rotWithShape="1">
                  <a:blip r:embed="rId33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8278" t="50986" r="55626" b="44068"/>
                  <a:stretch/>
                </p:blipFill>
                <p:spPr>
                  <a:xfrm>
                    <a:off x="2398915" y="5041753"/>
                    <a:ext cx="668652" cy="365629"/>
                  </a:xfrm>
                  <a:prstGeom prst="rect">
                    <a:avLst/>
                  </a:prstGeom>
                </p:spPr>
              </p:pic>
              <p:grpSp>
                <p:nvGrpSpPr>
                  <p:cNvPr id="1761" name="Group 1760"/>
                  <p:cNvGrpSpPr/>
                  <p:nvPr/>
                </p:nvGrpSpPr>
                <p:grpSpPr>
                  <a:xfrm>
                    <a:off x="1065523" y="3678826"/>
                    <a:ext cx="713227" cy="1231912"/>
                    <a:chOff x="2743074" y="3885901"/>
                    <a:chExt cx="713227" cy="1231912"/>
                  </a:xfrm>
                </p:grpSpPr>
                <p:sp>
                  <p:nvSpPr>
                    <p:cNvPr id="1765" name="TextBox 1764"/>
                    <p:cNvSpPr txBox="1"/>
                    <p:nvPr/>
                  </p:nvSpPr>
                  <p:spPr>
                    <a:xfrm>
                      <a:off x="2743074" y="4072905"/>
                      <a:ext cx="485923" cy="230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>
                          <a:latin typeface="Arial"/>
                          <a:cs typeface="Arial"/>
                        </a:rPr>
                        <a:t>1</a:t>
                      </a:r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50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1766" name="TextBox 1765"/>
                    <p:cNvSpPr txBox="1"/>
                    <p:nvPr/>
                  </p:nvSpPr>
                  <p:spPr>
                    <a:xfrm>
                      <a:off x="2743074" y="4299780"/>
                      <a:ext cx="485923" cy="230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1</a:t>
                      </a:r>
                      <a:r>
                        <a:rPr lang="hr-HR" sz="2400" b="1" dirty="0">
                          <a:latin typeface="Arial"/>
                          <a:cs typeface="Arial"/>
                        </a:rPr>
                        <a:t>0</a:t>
                      </a:r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0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1767" name="TextBox 1766"/>
                    <p:cNvSpPr txBox="1"/>
                    <p:nvPr/>
                  </p:nvSpPr>
                  <p:spPr>
                    <a:xfrm>
                      <a:off x="2743074" y="4495723"/>
                      <a:ext cx="485923" cy="230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75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1768" name="TextBox 1767"/>
                    <p:cNvSpPr txBox="1"/>
                    <p:nvPr/>
                  </p:nvSpPr>
                  <p:spPr>
                    <a:xfrm>
                      <a:off x="2743074" y="4886980"/>
                      <a:ext cx="485923" cy="230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50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cxnSp>
                  <p:nvCxnSpPr>
                    <p:cNvPr id="1769" name="Straight Connector 1768"/>
                    <p:cNvCxnSpPr/>
                    <p:nvPr/>
                  </p:nvCxnSpPr>
                  <p:spPr>
                    <a:xfrm>
                      <a:off x="3227701" y="4198452"/>
                      <a:ext cx="228600" cy="0"/>
                    </a:xfrm>
                    <a:prstGeom prst="line">
                      <a:avLst/>
                    </a:pr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70" name="Straight Connector 1769"/>
                    <p:cNvCxnSpPr/>
                    <p:nvPr/>
                  </p:nvCxnSpPr>
                  <p:spPr>
                    <a:xfrm>
                      <a:off x="3227701" y="4426692"/>
                      <a:ext cx="228600" cy="0"/>
                    </a:xfrm>
                    <a:prstGeom prst="line">
                      <a:avLst/>
                    </a:pr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71" name="Straight Connector 1770"/>
                    <p:cNvCxnSpPr/>
                    <p:nvPr/>
                  </p:nvCxnSpPr>
                  <p:spPr>
                    <a:xfrm>
                      <a:off x="3227701" y="4621435"/>
                      <a:ext cx="228600" cy="0"/>
                    </a:xfrm>
                    <a:prstGeom prst="line">
                      <a:avLst/>
                    </a:prstGeom>
                    <a:ln w="1047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72" name="Straight Connector 1771"/>
                    <p:cNvCxnSpPr/>
                    <p:nvPr/>
                  </p:nvCxnSpPr>
                  <p:spPr>
                    <a:xfrm>
                      <a:off x="3227701" y="5006773"/>
                      <a:ext cx="228600" cy="0"/>
                    </a:xfrm>
                    <a:prstGeom prst="line">
                      <a:avLst/>
                    </a:prstGeom>
                    <a:ln w="1047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73" name="Straight Connector 1772"/>
                    <p:cNvCxnSpPr/>
                    <p:nvPr/>
                  </p:nvCxnSpPr>
                  <p:spPr>
                    <a:xfrm>
                      <a:off x="3227701" y="4002835"/>
                      <a:ext cx="228600" cy="0"/>
                    </a:xfrm>
                    <a:prstGeom prst="line">
                      <a:avLst/>
                    </a:prstGeom>
                    <a:ln w="571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774" name="TextBox 1773"/>
                    <p:cNvSpPr txBox="1"/>
                    <p:nvPr/>
                  </p:nvSpPr>
                  <p:spPr>
                    <a:xfrm>
                      <a:off x="2743074" y="3885901"/>
                      <a:ext cx="485923" cy="230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>
                          <a:latin typeface="Arial"/>
                          <a:cs typeface="Arial"/>
                        </a:rPr>
                        <a:t>2</a:t>
                      </a:r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50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</p:grpSp>
              <p:grpSp>
                <p:nvGrpSpPr>
                  <p:cNvPr id="1762" name="Group 1761"/>
                  <p:cNvGrpSpPr/>
                  <p:nvPr/>
                </p:nvGrpSpPr>
                <p:grpSpPr>
                  <a:xfrm>
                    <a:off x="1065523" y="5054222"/>
                    <a:ext cx="713227" cy="230833"/>
                    <a:chOff x="2929871" y="3578622"/>
                    <a:chExt cx="713227" cy="230833"/>
                  </a:xfrm>
                </p:grpSpPr>
                <p:sp>
                  <p:nvSpPr>
                    <p:cNvPr id="1763" name="TextBox 1762"/>
                    <p:cNvSpPr txBox="1"/>
                    <p:nvPr/>
                  </p:nvSpPr>
                  <p:spPr>
                    <a:xfrm>
                      <a:off x="2929871" y="3578622"/>
                      <a:ext cx="485923" cy="2308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37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cxnSp>
                  <p:nvCxnSpPr>
                    <p:cNvPr id="1764" name="Straight Connector 1763"/>
                    <p:cNvCxnSpPr/>
                    <p:nvPr/>
                  </p:nvCxnSpPr>
                  <p:spPr>
                    <a:xfrm>
                      <a:off x="3414498" y="3698415"/>
                      <a:ext cx="228600" cy="0"/>
                    </a:xfrm>
                    <a:prstGeom prst="line">
                      <a:avLst/>
                    </a:prstGeom>
                    <a:ln w="1047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741" name="TextBox 1740"/>
                <p:cNvSpPr txBox="1"/>
                <p:nvPr/>
              </p:nvSpPr>
              <p:spPr>
                <a:xfrm>
                  <a:off x="3330280" y="3057891"/>
                  <a:ext cx="1181656" cy="230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hr-HR" sz="2400" b="1" dirty="0" smtClean="0">
                      <a:latin typeface="Arial"/>
                      <a:cs typeface="Arial"/>
                    </a:rPr>
                    <a:t>tau-pS396 </a:t>
                  </a:r>
                </a:p>
              </p:txBody>
            </p:sp>
            <p:sp>
              <p:nvSpPr>
                <p:cNvPr id="1742" name="TextBox 1741"/>
                <p:cNvSpPr txBox="1"/>
                <p:nvPr/>
              </p:nvSpPr>
              <p:spPr>
                <a:xfrm>
                  <a:off x="4493903" y="3057891"/>
                  <a:ext cx="1641163" cy="230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hr-HR" sz="2400" b="1" dirty="0" err="1">
                      <a:latin typeface="Arial"/>
                      <a:cs typeface="Arial"/>
                    </a:rPr>
                    <a:t>p</a:t>
                  </a:r>
                  <a:r>
                    <a:rPr lang="hr-HR" sz="2400" b="1" dirty="0" err="1" smtClean="0">
                      <a:latin typeface="Arial"/>
                      <a:cs typeface="Arial"/>
                    </a:rPr>
                    <a:t>olyclonal</a:t>
                  </a:r>
                  <a:r>
                    <a:rPr lang="hr-HR" sz="2400" b="1" dirty="0" smtClean="0">
                      <a:latin typeface="Arial"/>
                      <a:cs typeface="Arial"/>
                    </a:rPr>
                    <a:t> </a:t>
                  </a:r>
                  <a:r>
                    <a:rPr lang="hr-HR" sz="2400" b="1" dirty="0" err="1" smtClean="0">
                      <a:latin typeface="Arial"/>
                      <a:cs typeface="Arial"/>
                    </a:rPr>
                    <a:t>anti-tau</a:t>
                  </a:r>
                  <a:r>
                    <a:rPr lang="hr-HR" sz="2400" b="1" dirty="0" smtClean="0">
                      <a:latin typeface="Arial"/>
                      <a:cs typeface="Arial"/>
                    </a:rPr>
                    <a:t> </a:t>
                  </a:r>
                </a:p>
              </p:txBody>
            </p:sp>
            <p:grpSp>
              <p:nvGrpSpPr>
                <p:cNvPr id="1743" name="Group 1742"/>
                <p:cNvGrpSpPr/>
                <p:nvPr/>
              </p:nvGrpSpPr>
              <p:grpSpPr>
                <a:xfrm>
                  <a:off x="3329600" y="3359370"/>
                  <a:ext cx="1183017" cy="533823"/>
                  <a:chOff x="1434976" y="1514810"/>
                  <a:chExt cx="1183016" cy="533823"/>
                </a:xfrm>
              </p:grpSpPr>
              <p:sp>
                <p:nvSpPr>
                  <p:cNvPr id="1752" name="TextBox 1751"/>
                  <p:cNvSpPr txBox="1"/>
                  <p:nvPr/>
                </p:nvSpPr>
                <p:spPr>
                  <a:xfrm>
                    <a:off x="2084592" y="1817800"/>
                    <a:ext cx="533400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 smtClean="0">
                        <a:latin typeface="Arial"/>
                        <a:cs typeface="Arial"/>
                      </a:rPr>
                      <a:t>+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  <p:cxnSp>
                <p:nvCxnSpPr>
                  <p:cNvPr id="1753" name="Straight Arrow Connector 1752"/>
                  <p:cNvCxnSpPr/>
                  <p:nvPr/>
                </p:nvCxnSpPr>
                <p:spPr>
                  <a:xfrm flipH="1">
                    <a:off x="1480040" y="1514810"/>
                    <a:ext cx="1079999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4" name="Straight Arrow Connector 1753"/>
                  <p:cNvCxnSpPr/>
                  <p:nvPr/>
                </p:nvCxnSpPr>
                <p:spPr>
                  <a:xfrm flipH="1">
                    <a:off x="1480040" y="1803750"/>
                    <a:ext cx="1079999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55" name="TextBox 1754"/>
                  <p:cNvSpPr txBox="1"/>
                  <p:nvPr/>
                </p:nvSpPr>
                <p:spPr>
                  <a:xfrm>
                    <a:off x="1434976" y="1817800"/>
                    <a:ext cx="533400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 smtClean="0">
                        <a:latin typeface="Arial"/>
                        <a:cs typeface="Arial"/>
                      </a:rPr>
                      <a:t>-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1744" name="TextBox 1743"/>
                <p:cNvSpPr txBox="1"/>
                <p:nvPr/>
              </p:nvSpPr>
              <p:spPr>
                <a:xfrm>
                  <a:off x="3639786" y="3380836"/>
                  <a:ext cx="546362" cy="230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hr-HR" sz="2400" b="1" dirty="0" smtClean="0">
                      <a:latin typeface="Arial"/>
                      <a:cs typeface="Arial"/>
                    </a:rPr>
                    <a:t>OA</a:t>
                  </a:r>
                  <a:endParaRPr lang="en-US" sz="2400" b="1" dirty="0">
                    <a:latin typeface="Arial"/>
                    <a:cs typeface="Arial"/>
                  </a:endParaRPr>
                </a:p>
              </p:txBody>
            </p:sp>
            <p:grpSp>
              <p:nvGrpSpPr>
                <p:cNvPr id="1745" name="Group 1744"/>
                <p:cNvGrpSpPr/>
                <p:nvPr/>
              </p:nvGrpSpPr>
              <p:grpSpPr>
                <a:xfrm>
                  <a:off x="4739043" y="3359370"/>
                  <a:ext cx="1183017" cy="533823"/>
                  <a:chOff x="4472184" y="6553215"/>
                  <a:chExt cx="1183017" cy="533823"/>
                </a:xfrm>
              </p:grpSpPr>
              <p:grpSp>
                <p:nvGrpSpPr>
                  <p:cNvPr id="1746" name="Group 1745"/>
                  <p:cNvGrpSpPr/>
                  <p:nvPr/>
                </p:nvGrpSpPr>
                <p:grpSpPr>
                  <a:xfrm>
                    <a:off x="4472184" y="6553215"/>
                    <a:ext cx="1183017" cy="533823"/>
                    <a:chOff x="1434976" y="1514810"/>
                    <a:chExt cx="1183016" cy="533823"/>
                  </a:xfrm>
                </p:grpSpPr>
                <p:sp>
                  <p:nvSpPr>
                    <p:cNvPr id="1748" name="TextBox 1747"/>
                    <p:cNvSpPr txBox="1"/>
                    <p:nvPr/>
                  </p:nvSpPr>
                  <p:spPr>
                    <a:xfrm>
                      <a:off x="2084592" y="1817800"/>
                      <a:ext cx="533400" cy="23083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+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  <p:cxnSp>
                  <p:nvCxnSpPr>
                    <p:cNvPr id="1749" name="Straight Arrow Connector 1748"/>
                    <p:cNvCxnSpPr/>
                    <p:nvPr/>
                  </p:nvCxnSpPr>
                  <p:spPr>
                    <a:xfrm flipH="1">
                      <a:off x="1480040" y="1514810"/>
                      <a:ext cx="1079999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50" name="Straight Arrow Connector 1749"/>
                    <p:cNvCxnSpPr/>
                    <p:nvPr/>
                  </p:nvCxnSpPr>
                  <p:spPr>
                    <a:xfrm flipH="1">
                      <a:off x="1480040" y="1803750"/>
                      <a:ext cx="1079999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751" name="TextBox 1750"/>
                    <p:cNvSpPr txBox="1"/>
                    <p:nvPr/>
                  </p:nvSpPr>
                  <p:spPr>
                    <a:xfrm>
                      <a:off x="1434976" y="1817800"/>
                      <a:ext cx="533400" cy="23083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hr-HR" sz="2400" b="1" dirty="0" smtClean="0">
                          <a:latin typeface="Arial"/>
                          <a:cs typeface="Arial"/>
                        </a:rPr>
                        <a:t>-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p:txBody>
                </p:sp>
              </p:grpSp>
              <p:sp>
                <p:nvSpPr>
                  <p:cNvPr id="1747" name="TextBox 1746"/>
                  <p:cNvSpPr txBox="1"/>
                  <p:nvPr/>
                </p:nvSpPr>
                <p:spPr>
                  <a:xfrm>
                    <a:off x="4782370" y="6574681"/>
                    <a:ext cx="546362" cy="2308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hr-HR" sz="2400" b="1" dirty="0" smtClean="0">
                        <a:latin typeface="Arial"/>
                        <a:cs typeface="Arial"/>
                      </a:rPr>
                      <a:t>OA</a:t>
                    </a:r>
                    <a:endParaRPr lang="en-US" sz="2400" b="1" dirty="0">
                      <a:latin typeface="Arial"/>
                      <a:cs typeface="Arial"/>
                    </a:endParaRPr>
                  </a:p>
                </p:txBody>
              </p:sp>
            </p:grpSp>
          </p:grpSp>
          <p:pic>
            <p:nvPicPr>
              <p:cNvPr id="1738" name="Picture 1737"/>
              <p:cNvPicPr>
                <a:picLocks noChangeAspect="1"/>
              </p:cNvPicPr>
              <p:nvPr/>
            </p:nvPicPr>
            <p:blipFill rotWithShape="1">
              <a:blip r:embed="rId3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357" t="20539" r="39162" b="61551"/>
              <a:stretch/>
            </p:blipFill>
            <p:spPr>
              <a:xfrm>
                <a:off x="5259298" y="3520141"/>
                <a:ext cx="597648" cy="1458259"/>
              </a:xfrm>
              <a:prstGeom prst="rect">
                <a:avLst/>
              </a:prstGeom>
            </p:spPr>
          </p:pic>
          <p:pic>
            <p:nvPicPr>
              <p:cNvPr id="1739" name="Picture 1738"/>
              <p:cNvPicPr>
                <a:picLocks noChangeAspect="1"/>
              </p:cNvPicPr>
              <p:nvPr/>
            </p:nvPicPr>
            <p:blipFill rotWithShape="1">
              <a:blip r:embed="rId3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002" t="20253" r="26248" b="61507"/>
              <a:stretch/>
            </p:blipFill>
            <p:spPr>
              <a:xfrm>
                <a:off x="5888825" y="3499349"/>
                <a:ext cx="517965" cy="1485028"/>
              </a:xfrm>
              <a:prstGeom prst="rect">
                <a:avLst/>
              </a:prstGeom>
            </p:spPr>
          </p:pic>
        </p:grpSp>
        <p:sp>
          <p:nvSpPr>
            <p:cNvPr id="1775" name="Rectangle 1774"/>
            <p:cNvSpPr/>
            <p:nvPr/>
          </p:nvSpPr>
          <p:spPr>
            <a:xfrm>
              <a:off x="13519820" y="26505169"/>
              <a:ext cx="16246584" cy="557989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1778" name="Group 1777"/>
          <p:cNvGrpSpPr/>
          <p:nvPr/>
        </p:nvGrpSpPr>
        <p:grpSpPr>
          <a:xfrm>
            <a:off x="22195112" y="32369413"/>
            <a:ext cx="7507794" cy="6356636"/>
            <a:chOff x="22195112" y="32327085"/>
            <a:chExt cx="7507794" cy="6356636"/>
          </a:xfrm>
        </p:grpSpPr>
        <p:sp>
          <p:nvSpPr>
            <p:cNvPr id="1522" name="TextBox 1521"/>
            <p:cNvSpPr txBox="1"/>
            <p:nvPr/>
          </p:nvSpPr>
          <p:spPr>
            <a:xfrm>
              <a:off x="22385212" y="32459449"/>
              <a:ext cx="7149379" cy="369331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hr-HR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CONCLUSION</a:t>
              </a:r>
            </a:p>
            <a:p>
              <a:pPr>
                <a:spcAft>
                  <a:spcPts val="600"/>
                </a:spcAft>
              </a:pP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 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conclusion, we show that protein phosphatase inhibition by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okadaic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acid induces the appearance of HMW-TIP, which may represent tau oligomer or tau cross-reactive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phospho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-proteins. </a:t>
              </a:r>
            </a:p>
          </p:txBody>
        </p:sp>
        <p:sp>
          <p:nvSpPr>
            <p:cNvPr id="1523" name="TextBox 1522"/>
            <p:cNvSpPr txBox="1"/>
            <p:nvPr/>
          </p:nvSpPr>
          <p:spPr>
            <a:xfrm>
              <a:off x="22427878" y="37852724"/>
              <a:ext cx="7124932" cy="83099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hr-HR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ACKNOWLEDGMENT: 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Funded 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by the Croatian Science Foundation HRZZ 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IP-2014-09-9730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hr-HR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6" name="Rectangle 1775"/>
            <p:cNvSpPr/>
            <p:nvPr/>
          </p:nvSpPr>
          <p:spPr>
            <a:xfrm>
              <a:off x="22195112" y="32327085"/>
              <a:ext cx="7507794" cy="63565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597" name="TextBox 596"/>
            <p:cNvSpPr txBox="1"/>
            <p:nvPr/>
          </p:nvSpPr>
          <p:spPr>
            <a:xfrm>
              <a:off x="22415704" y="35987103"/>
              <a:ext cx="7124932" cy="189282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hr-HR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REFERENCE: </a:t>
              </a:r>
            </a:p>
            <a:p>
              <a:pPr>
                <a:spcAft>
                  <a:spcPts val="600"/>
                </a:spcAft>
              </a:pP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This data has been accepted for 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publication in </a:t>
              </a:r>
              <a:r>
                <a:rPr lang="en-US" sz="28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Journal </a:t>
              </a:r>
              <a:r>
                <a:rPr lang="en-US" sz="28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of Neuroscience </a:t>
              </a:r>
              <a:r>
                <a:rPr lang="en-US" sz="28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Methods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r-HR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on 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27 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Sep 2018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128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22</TotalTime>
  <Words>657</Words>
  <Application>Microsoft Office PowerPoint</Application>
  <PresentationFormat>Custom</PresentationFormat>
  <Paragraphs>222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Default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Mirta Boban</dc:creator>
  <cp:lastModifiedBy>Goran Simic</cp:lastModifiedBy>
  <cp:revision>7</cp:revision>
  <dcterms:created xsi:type="dcterms:W3CDTF">2018-09-26T18:34:25Z</dcterms:created>
  <dcterms:modified xsi:type="dcterms:W3CDTF">2018-10-08T21:40:47Z</dcterms:modified>
</cp:coreProperties>
</file>