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813" r:id="rId3"/>
  </p:sldMasterIdLst>
  <p:notesMasterIdLst>
    <p:notesMasterId r:id="rId21"/>
  </p:notesMasterIdLst>
  <p:handoutMasterIdLst>
    <p:handoutMasterId r:id="rId22"/>
  </p:handoutMasterIdLst>
  <p:sldIdLst>
    <p:sldId id="256" r:id="rId4"/>
    <p:sldId id="304" r:id="rId5"/>
    <p:sldId id="305" r:id="rId6"/>
    <p:sldId id="281" r:id="rId7"/>
    <p:sldId id="294" r:id="rId8"/>
    <p:sldId id="292" r:id="rId9"/>
    <p:sldId id="270" r:id="rId10"/>
    <p:sldId id="427" r:id="rId11"/>
    <p:sldId id="426" r:id="rId12"/>
    <p:sldId id="300" r:id="rId13"/>
    <p:sldId id="428" r:id="rId14"/>
    <p:sldId id="430" r:id="rId15"/>
    <p:sldId id="431" r:id="rId16"/>
    <p:sldId id="429" r:id="rId17"/>
    <p:sldId id="388" r:id="rId18"/>
    <p:sldId id="440" r:id="rId19"/>
    <p:sldId id="4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66D6BC-862E-4754-863E-39D6B22F0FC0}">
          <p14:sldIdLst>
            <p14:sldId id="256"/>
            <p14:sldId id="304"/>
            <p14:sldId id="305"/>
            <p14:sldId id="281"/>
            <p14:sldId id="294"/>
            <p14:sldId id="292"/>
            <p14:sldId id="270"/>
            <p14:sldId id="427"/>
            <p14:sldId id="426"/>
            <p14:sldId id="300"/>
            <p14:sldId id="428"/>
            <p14:sldId id="430"/>
            <p14:sldId id="431"/>
            <p14:sldId id="429"/>
            <p14:sldId id="388"/>
            <p14:sldId id="440"/>
            <p14:sldId id="464"/>
          </p14:sldIdLst>
        </p14:section>
        <p14:section name="Untitled Section" id="{EBA2DFC2-FB61-431B-AE3F-784822CD471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87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D6CF0-A118-4E3C-A47E-68318DB3ED2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E407D-EDE6-4531-8F11-6CB24591D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4F43-8562-4869-833D-5B200EF185BE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1F7F-DC9D-47B7-A2DD-E8EA1A081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6D3AA-C30A-4B43-9275-2D5155DD0655}" type="slidenum">
              <a:rPr lang="en-GB" sz="1200">
                <a:solidFill>
                  <a:prstClr val="black"/>
                </a:solidFill>
              </a:rPr>
              <a:pPr eaLnBrk="1" hangingPunct="1"/>
              <a:t>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138BEC-9901-4EFD-B00E-935A66486020}" type="slidenum">
              <a:rPr lang="en-GB" sz="1200">
                <a:solidFill>
                  <a:prstClr val="black"/>
                </a:solidFill>
              </a:rPr>
              <a:pPr eaLnBrk="1" hangingPunct="1"/>
              <a:t>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6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6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3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0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4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3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5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3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99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64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62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74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6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20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89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77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3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54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2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1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04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10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01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3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2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16B7-D92F-460A-BCCC-35B201A9968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3F6B-03C9-4A3A-B875-9B45AD2C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64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1C39-EA48-4A2F-8345-2CB3C4DF473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1.11.2015.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2F2FC-87F9-4126-A599-05BF6F31524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7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microsoft.com/office/2007/relationships/media" Target="../media/media2.mpg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0.jp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video" Target="../media/media3.mpg"/><Relationship Id="rId11" Type="http://schemas.openxmlformats.org/officeDocument/2006/relationships/image" Target="../media/image29.png"/><Relationship Id="rId5" Type="http://schemas.microsoft.com/office/2007/relationships/media" Target="../media/media3.mpg"/><Relationship Id="rId10" Type="http://schemas.openxmlformats.org/officeDocument/2006/relationships/image" Target="../media/image28.png"/><Relationship Id="rId4" Type="http://schemas.openxmlformats.org/officeDocument/2006/relationships/video" Target="../media/media2.mp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712968" cy="1152128"/>
          </a:xfrm>
        </p:spPr>
        <p:txBody>
          <a:bodyPr>
            <a:noAutofit/>
          </a:bodyPr>
          <a:lstStyle/>
          <a:p>
            <a:r>
              <a:rPr lang="hr-HR" sz="2800" b="1" dirty="0" err="1" smtClean="0">
                <a:solidFill>
                  <a:srgbClr val="FFFF00"/>
                </a:solidFill>
              </a:rPr>
              <a:t>Fr</a:t>
            </a:r>
            <a:r>
              <a:rPr lang="en-US" sz="2800" b="1" dirty="0" err="1" smtClean="0">
                <a:solidFill>
                  <a:srgbClr val="FFFF00"/>
                </a:solidFill>
              </a:rPr>
              <a:t>esh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Ideas on Architecture of Cognitive </a:t>
            </a:r>
            <a:r>
              <a:rPr lang="en-US" sz="2800" b="1" dirty="0" smtClean="0">
                <a:solidFill>
                  <a:srgbClr val="FFFF00"/>
                </a:solidFill>
              </a:rPr>
              <a:t>Processing</a:t>
            </a:r>
            <a:r>
              <a:rPr lang="hr-HR" sz="2800" b="1" dirty="0">
                <a:solidFill>
                  <a:srgbClr val="FFFF00"/>
                </a:solidFill>
              </a:rPr>
              <a:t/>
            </a:r>
            <a:br>
              <a:rPr lang="hr-HR" sz="2800" b="1" dirty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and </a:t>
            </a:r>
            <a:r>
              <a:rPr lang="en-US" sz="2800" b="1" dirty="0">
                <a:solidFill>
                  <a:srgbClr val="FFFF00"/>
                </a:solidFill>
              </a:rPr>
              <a:t>Alzheimer's Disease </a:t>
            </a:r>
            <a:r>
              <a:rPr lang="en-US" sz="2800" b="1" dirty="0" smtClean="0">
                <a:solidFill>
                  <a:srgbClr val="FFFF00"/>
                </a:solidFill>
              </a:rPr>
              <a:t>Pathogenesis:</a:t>
            </a:r>
            <a:r>
              <a:rPr lang="hr-HR" sz="2800" b="1" dirty="0" smtClean="0">
                <a:solidFill>
                  <a:srgbClr val="FFFF00"/>
                </a:solidFill>
              </a:rPr>
              <a:t/>
            </a:r>
            <a:br>
              <a:rPr lang="hr-HR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Possibilities </a:t>
            </a:r>
            <a:r>
              <a:rPr lang="en-US" sz="2800" b="1" dirty="0">
                <a:solidFill>
                  <a:srgbClr val="FFFF00"/>
                </a:solidFill>
              </a:rPr>
              <a:t>for Translation into Clinical Practice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515258"/>
            <a:ext cx="4860032" cy="1080430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1"/>
                </a:solidFill>
                <a:cs typeface="Arial" pitchFamily="34" charset="0"/>
              </a:rPr>
              <a:t>Goran Šimić MD, </a:t>
            </a:r>
            <a:r>
              <a:rPr lang="hr-HR" sz="2400" dirty="0" err="1" smtClean="0">
                <a:solidFill>
                  <a:schemeClr val="tx1"/>
                </a:solidFill>
                <a:cs typeface="Arial" pitchFamily="34" charset="0"/>
              </a:rPr>
              <a:t>PhD</a:t>
            </a:r>
            <a:endParaRPr lang="hr-HR" sz="240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hr-HR" sz="2000" dirty="0" err="1" smtClean="0">
                <a:solidFill>
                  <a:schemeClr val="tx1"/>
                </a:solidFill>
                <a:cs typeface="Arial" pitchFamily="34" charset="0"/>
              </a:rPr>
              <a:t>Croatian</a:t>
            </a:r>
            <a:r>
              <a:rPr lang="hr-HR" sz="2000" dirty="0" smtClean="0">
                <a:solidFill>
                  <a:schemeClr val="tx1"/>
                </a:solidFill>
                <a:cs typeface="Arial" pitchFamily="34" charset="0"/>
              </a:rPr>
              <a:t> Institute for </a:t>
            </a:r>
            <a:r>
              <a:rPr lang="hr-HR" sz="2000" dirty="0" err="1" smtClean="0">
                <a:solidFill>
                  <a:schemeClr val="tx1"/>
                </a:solidFill>
                <a:cs typeface="Arial" pitchFamily="34" charset="0"/>
              </a:rPr>
              <a:t>Brain</a:t>
            </a:r>
            <a:r>
              <a:rPr lang="hr-HR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cs typeface="Arial" pitchFamily="34" charset="0"/>
              </a:rPr>
              <a:t>Research</a:t>
            </a:r>
            <a:endParaRPr lang="hr-HR" sz="200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hr-HR" sz="2000" dirty="0" err="1" smtClean="0">
                <a:solidFill>
                  <a:schemeClr val="tx1"/>
                </a:solidFill>
                <a:cs typeface="Arial" pitchFamily="34" charset="0"/>
              </a:rPr>
              <a:t>Medical</a:t>
            </a:r>
            <a:r>
              <a:rPr lang="hr-HR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cs typeface="Arial" pitchFamily="34" charset="0"/>
              </a:rPr>
              <a:t>School</a:t>
            </a:r>
            <a:r>
              <a:rPr lang="hr-HR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cs typeface="Arial" pitchFamily="34" charset="0"/>
              </a:rPr>
              <a:t>University</a:t>
            </a:r>
            <a:r>
              <a:rPr lang="hr-HR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hr-HR" sz="2000" dirty="0" smtClean="0">
                <a:solidFill>
                  <a:schemeClr val="tx1"/>
                </a:solidFill>
                <a:cs typeface="Arial" pitchFamily="34" charset="0"/>
              </a:rPr>
              <a:t> Zagreb, Croatia</a:t>
            </a:r>
          </a:p>
          <a:p>
            <a:endParaRPr lang="hr-HR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422011"/>
            <a:ext cx="7668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Partnering </a:t>
            </a:r>
            <a:r>
              <a:rPr lang="en-US" sz="2400" b="1" dirty="0"/>
              <a:t>for Impact in Global and Public Health 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Symposium</a:t>
            </a:r>
            <a:r>
              <a:rPr lang="hr-HR" sz="2400" b="1" dirty="0" smtClean="0"/>
              <a:t>:</a:t>
            </a:r>
          </a:p>
          <a:p>
            <a:r>
              <a:rPr lang="en-US" dirty="0" smtClean="0"/>
              <a:t>Facilitating </a:t>
            </a:r>
            <a:r>
              <a:rPr lang="en-US" dirty="0"/>
              <a:t>Global Health Research Collaborations in </a:t>
            </a:r>
            <a:r>
              <a:rPr lang="en-US" dirty="0" smtClean="0"/>
              <a:t>Neuroscience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>
                <a:solidFill>
                  <a:srgbClr val="FFC000"/>
                </a:solidFill>
              </a:rPr>
              <a:t>MUSC Department of Public Health Sciences and </a:t>
            </a:r>
            <a:endParaRPr lang="hr-HR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>
                <a:solidFill>
                  <a:srgbClr val="FFC000"/>
                </a:solidFill>
              </a:rPr>
              <a:t>MUSC Center for Global Health </a:t>
            </a:r>
            <a:r>
              <a:rPr lang="hr-HR" dirty="0" err="1" smtClean="0">
                <a:solidFill>
                  <a:srgbClr val="FFC000"/>
                </a:solidFill>
                <a:cs typeface="Arial" pitchFamily="34" charset="0"/>
              </a:rPr>
              <a:t>Medical</a:t>
            </a:r>
            <a:r>
              <a:rPr lang="hr-HR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hr-HR" dirty="0" err="1" smtClean="0">
                <a:solidFill>
                  <a:srgbClr val="FFC000"/>
                </a:solidFill>
                <a:cs typeface="Arial" pitchFamily="34" charset="0"/>
              </a:rPr>
              <a:t>University</a:t>
            </a:r>
            <a:r>
              <a:rPr lang="hr-HR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hr-HR" dirty="0" err="1" smtClean="0">
                <a:solidFill>
                  <a:srgbClr val="FFC000"/>
                </a:solidFill>
                <a:cs typeface="Arial" pitchFamily="34" charset="0"/>
              </a:rPr>
              <a:t>of</a:t>
            </a:r>
            <a:r>
              <a:rPr lang="hr-HR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hr-HR" dirty="0" err="1" smtClean="0">
                <a:solidFill>
                  <a:srgbClr val="FFC000"/>
                </a:solidFill>
                <a:cs typeface="Arial" pitchFamily="34" charset="0"/>
              </a:rPr>
              <a:t>South</a:t>
            </a:r>
            <a:r>
              <a:rPr lang="hr-HR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hr-HR" dirty="0" err="1" smtClean="0">
                <a:solidFill>
                  <a:srgbClr val="FFC000"/>
                </a:solidFill>
                <a:cs typeface="Arial" pitchFamily="34" charset="0"/>
              </a:rPr>
              <a:t>Carolina</a:t>
            </a:r>
            <a:endParaRPr lang="hr-HR" dirty="0">
              <a:solidFill>
                <a:srgbClr val="FFC000"/>
              </a:solidFill>
              <a:cs typeface="Arial" pitchFamily="34" charset="0"/>
            </a:endParaRPr>
          </a:p>
          <a:p>
            <a:r>
              <a:rPr lang="hr-HR" dirty="0" smtClean="0">
                <a:solidFill>
                  <a:srgbClr val="FFC000"/>
                </a:solidFill>
                <a:cs typeface="Arial" pitchFamily="34" charset="0"/>
              </a:rPr>
              <a:t>Nov 3-4, 2015, </a:t>
            </a:r>
            <a:r>
              <a:rPr lang="hr-HR" dirty="0" err="1" smtClean="0">
                <a:solidFill>
                  <a:srgbClr val="FFC000"/>
                </a:solidFill>
                <a:cs typeface="Arial" pitchFamily="34" charset="0"/>
              </a:rPr>
              <a:t>Charleston</a:t>
            </a:r>
            <a:r>
              <a:rPr lang="hr-HR" dirty="0" smtClean="0">
                <a:solidFill>
                  <a:srgbClr val="FFC000"/>
                </a:solidFill>
                <a:cs typeface="Arial" pitchFamily="34" charset="0"/>
              </a:rPr>
              <a:t>, </a:t>
            </a:r>
            <a:r>
              <a:rPr lang="hr-HR" dirty="0" err="1" smtClean="0">
                <a:solidFill>
                  <a:srgbClr val="FFC000"/>
                </a:solidFill>
                <a:cs typeface="Arial" pitchFamily="34" charset="0"/>
              </a:rPr>
              <a:t>South</a:t>
            </a:r>
            <a:r>
              <a:rPr lang="hr-HR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hr-HR" dirty="0" err="1" smtClean="0">
                <a:solidFill>
                  <a:srgbClr val="FFC000"/>
                </a:solidFill>
                <a:cs typeface="Arial" pitchFamily="34" charset="0"/>
              </a:rPr>
              <a:t>Carolina</a:t>
            </a:r>
            <a:r>
              <a:rPr lang="hr-HR" dirty="0" smtClean="0">
                <a:solidFill>
                  <a:srgbClr val="FFC000"/>
                </a:solidFill>
                <a:cs typeface="Arial" pitchFamily="34" charset="0"/>
              </a:rPr>
              <a:t>, U.S.A.</a:t>
            </a:r>
            <a:endParaRPr lang="en-US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7" y="5429321"/>
            <a:ext cx="1284485" cy="111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019925" y="4660900"/>
            <a:ext cx="21240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1000" b="1">
                <a:latin typeface="Arial" pitchFamily="34" charset="0"/>
              </a:rPr>
              <a:t>Grant no. 09/16 (2012-2014)</a:t>
            </a:r>
          </a:p>
          <a:p>
            <a:endParaRPr lang="hr-HR" sz="1000" b="1">
              <a:latin typeface="Arial" pitchFamily="34" charset="0"/>
            </a:endParaRPr>
          </a:p>
          <a:p>
            <a:r>
              <a:rPr lang="hr-HR" sz="1000" b="1">
                <a:latin typeface="Arial" pitchFamily="34" charset="0"/>
              </a:rPr>
              <a:t>Grant no. IP-2014-09-9730 (2015-2019) </a:t>
            </a:r>
          </a:p>
        </p:txBody>
      </p:sp>
      <p:pic>
        <p:nvPicPr>
          <p:cNvPr id="10" name="Picture 4" descr="C:\Users\Goran Simic\Desktop\Mef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35" y="3595688"/>
            <a:ext cx="914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7164288" y="6588125"/>
            <a:ext cx="2046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1000" b="1" dirty="0">
                <a:latin typeface="Arial" pitchFamily="34" charset="0"/>
              </a:rPr>
              <a:t> </a:t>
            </a:r>
            <a:r>
              <a:rPr lang="hr-HR" sz="1000" b="1" dirty="0" err="1">
                <a:latin typeface="Arial" pitchFamily="34" charset="0"/>
              </a:rPr>
              <a:t>Croatian</a:t>
            </a:r>
            <a:r>
              <a:rPr lang="hr-HR" sz="1000" b="1" dirty="0">
                <a:latin typeface="Arial" pitchFamily="34" charset="0"/>
              </a:rPr>
              <a:t> Science </a:t>
            </a:r>
            <a:r>
              <a:rPr lang="hr-HR" sz="1000" b="1" dirty="0" err="1">
                <a:latin typeface="Arial" pitchFamily="34" charset="0"/>
              </a:rPr>
              <a:t>Foundation</a:t>
            </a:r>
            <a:endParaRPr lang="hr-HR" sz="1000" b="1" dirty="0">
              <a:latin typeface="Arial" pitchFamily="34" charset="0"/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21" y="3595688"/>
            <a:ext cx="942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4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rmAutofit/>
          </a:bodyPr>
          <a:lstStyle/>
          <a:p>
            <a:r>
              <a:rPr lang="hr-HR" sz="3200" b="1" dirty="0" err="1" smtClean="0">
                <a:solidFill>
                  <a:srgbClr val="FFFF00"/>
                </a:solidFill>
              </a:rPr>
              <a:t>DMNfc</a:t>
            </a:r>
            <a:r>
              <a:rPr lang="hr-HR" sz="3200" b="1" dirty="0" smtClean="0">
                <a:solidFill>
                  <a:srgbClr val="FFFF00"/>
                </a:solidFill>
              </a:rPr>
              <a:t> </a:t>
            </a:r>
            <a:r>
              <a:rPr lang="hr-HR" sz="3200" b="1" dirty="0" err="1" smtClean="0">
                <a:solidFill>
                  <a:srgbClr val="FFFF00"/>
                </a:solidFill>
              </a:rPr>
              <a:t>correlates</a:t>
            </a:r>
            <a:r>
              <a:rPr lang="hr-HR" sz="3200" b="1" dirty="0" smtClean="0">
                <a:solidFill>
                  <a:srgbClr val="FFFF00"/>
                </a:solidFill>
              </a:rPr>
              <a:t> </a:t>
            </a:r>
            <a:r>
              <a:rPr lang="hr-HR" sz="3200" b="1" dirty="0" err="1" smtClean="0">
                <a:solidFill>
                  <a:srgbClr val="FFFF00"/>
                </a:solidFill>
              </a:rPr>
              <a:t>with</a:t>
            </a:r>
            <a:r>
              <a:rPr lang="hr-HR" sz="3200" b="1" dirty="0" smtClean="0">
                <a:solidFill>
                  <a:srgbClr val="FFFF00"/>
                </a:solidFill>
              </a:rPr>
              <a:t> </a:t>
            </a:r>
            <a:r>
              <a:rPr lang="hr-HR" sz="3200" b="1" dirty="0" err="1" smtClean="0">
                <a:solidFill>
                  <a:srgbClr val="FFFF00"/>
                </a:solidFill>
              </a:rPr>
              <a:t>the</a:t>
            </a:r>
            <a:r>
              <a:rPr lang="hr-HR" sz="3200" b="1" dirty="0" smtClean="0">
                <a:solidFill>
                  <a:srgbClr val="FFFF00"/>
                </a:solidFill>
              </a:rPr>
              <a:t> </a:t>
            </a:r>
            <a:r>
              <a:rPr lang="hr-HR" sz="3200" b="1" dirty="0" err="1" smtClean="0">
                <a:solidFill>
                  <a:srgbClr val="FFFF00"/>
                </a:solidFill>
              </a:rPr>
              <a:t>level</a:t>
            </a:r>
            <a:r>
              <a:rPr lang="hr-HR" sz="3200" b="1" dirty="0" smtClean="0">
                <a:solidFill>
                  <a:srgbClr val="FFFF00"/>
                </a:solidFill>
              </a:rPr>
              <a:t> </a:t>
            </a:r>
            <a:r>
              <a:rPr lang="hr-HR" sz="3200" b="1" dirty="0" err="1" smtClean="0">
                <a:solidFill>
                  <a:srgbClr val="FFFF00"/>
                </a:solidFill>
              </a:rPr>
              <a:t>of</a:t>
            </a:r>
            <a:r>
              <a:rPr lang="hr-HR" sz="3200" b="1" dirty="0" smtClean="0">
                <a:solidFill>
                  <a:srgbClr val="FFFF00"/>
                </a:solidFill>
              </a:rPr>
              <a:t> </a:t>
            </a:r>
            <a:r>
              <a:rPr lang="hr-HR" sz="3200" b="1" dirty="0" err="1" smtClean="0">
                <a:solidFill>
                  <a:srgbClr val="FFFF00"/>
                </a:solidFill>
              </a:rPr>
              <a:t>consciousness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4533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FFC000"/>
                </a:solidFill>
              </a:rPr>
              <a:t>Vanhaudenhuyse</a:t>
            </a:r>
            <a:r>
              <a:rPr lang="hr-HR" dirty="0" smtClean="0">
                <a:solidFill>
                  <a:srgbClr val="FFC000"/>
                </a:solidFill>
              </a:rPr>
              <a:t> et al., </a:t>
            </a:r>
            <a:r>
              <a:rPr lang="hr-HR" dirty="0" err="1" smtClean="0">
                <a:solidFill>
                  <a:srgbClr val="FFC000"/>
                </a:solidFill>
              </a:rPr>
              <a:t>Brain</a:t>
            </a:r>
            <a:r>
              <a:rPr lang="hr-HR" dirty="0" smtClean="0">
                <a:solidFill>
                  <a:srgbClr val="FFC000"/>
                </a:solidFill>
              </a:rPr>
              <a:t>, 2010, 133, 161-171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" y="1318159"/>
            <a:ext cx="9099577" cy="46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8864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 smtClean="0">
                <a:solidFill>
                  <a:srgbClr val="FFFF00"/>
                </a:solidFill>
                <a:latin typeface="+mn-lt"/>
              </a:rPr>
              <a:t>DMN </a:t>
            </a:r>
            <a:r>
              <a:rPr lang="hr-HR" b="1" dirty="0" err="1" smtClean="0">
                <a:solidFill>
                  <a:srgbClr val="FFFF00"/>
                </a:solidFill>
                <a:latin typeface="+mn-lt"/>
              </a:rPr>
              <a:t>in</a:t>
            </a:r>
            <a:r>
              <a:rPr lang="hr-HR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  <a:latin typeface="+mn-lt"/>
              </a:rPr>
              <a:t>healthy</a:t>
            </a:r>
            <a:r>
              <a:rPr lang="hr-HR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  <a:latin typeface="+mn-lt"/>
              </a:rPr>
              <a:t>elderly</a:t>
            </a:r>
            <a:r>
              <a:rPr lang="hr-HR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  <a:latin typeface="+mn-lt"/>
              </a:rPr>
              <a:t>and</a:t>
            </a:r>
            <a:r>
              <a:rPr lang="hr-HR" b="1" dirty="0" smtClean="0">
                <a:solidFill>
                  <a:srgbClr val="FFFF00"/>
                </a:solidFill>
                <a:latin typeface="+mn-lt"/>
              </a:rPr>
              <a:t> AD </a:t>
            </a:r>
            <a:r>
              <a:rPr lang="hr-HR" b="1" dirty="0" err="1" smtClean="0">
                <a:solidFill>
                  <a:srgbClr val="FFFF00"/>
                </a:solidFill>
                <a:latin typeface="+mn-lt"/>
              </a:rPr>
              <a:t>subjects</a:t>
            </a:r>
            <a:endParaRPr lang="hr-HR" b="1" dirty="0" smtClean="0">
              <a:solidFill>
                <a:srgbClr val="FFFF00"/>
              </a:solidFill>
              <a:latin typeface="+mn-lt"/>
            </a:endParaRPr>
          </a:p>
          <a:p>
            <a:r>
              <a:rPr lang="hr-HR" b="1" dirty="0" smtClean="0">
                <a:solidFill>
                  <a:srgbClr val="FFFF00"/>
                </a:solidFill>
                <a:latin typeface="+mn-lt"/>
              </a:rPr>
              <a:t>(</a:t>
            </a:r>
            <a:r>
              <a:rPr lang="hr-HR" b="1" dirty="0" err="1" smtClean="0">
                <a:solidFill>
                  <a:srgbClr val="FFFF00"/>
                </a:solidFill>
                <a:latin typeface="+mn-lt"/>
              </a:rPr>
              <a:t>WashU</a:t>
            </a:r>
            <a:r>
              <a:rPr lang="hr-HR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  <a:latin typeface="+mn-lt"/>
              </a:rPr>
              <a:t>data</a:t>
            </a:r>
            <a:r>
              <a:rPr lang="hr-HR" b="1" dirty="0" smtClean="0">
                <a:solidFill>
                  <a:srgbClr val="FFFF00"/>
                </a:solidFill>
                <a:latin typeface="+mn-lt"/>
              </a:rPr>
              <a:t>)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88840"/>
            <a:ext cx="9037408" cy="3096344"/>
          </a:xfrm>
        </p:spPr>
      </p:pic>
      <p:sp>
        <p:nvSpPr>
          <p:cNvPr id="8" name="TextBox 7"/>
          <p:cNvSpPr txBox="1"/>
          <p:nvPr/>
        </p:nvSpPr>
        <p:spPr>
          <a:xfrm>
            <a:off x="4499992" y="531340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FFC000"/>
                </a:solidFill>
              </a:rPr>
              <a:t>Greicius</a:t>
            </a:r>
            <a:r>
              <a:rPr lang="hr-HR" dirty="0" smtClean="0">
                <a:solidFill>
                  <a:srgbClr val="FFC000"/>
                </a:solidFill>
              </a:rPr>
              <a:t> et al., PNAS, 2004, 101, 4637-4642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88946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FF00"/>
                </a:solidFill>
              </a:rPr>
              <a:t>AD </a:t>
            </a:r>
            <a:r>
              <a:rPr lang="hr-HR" sz="2000" dirty="0" err="1" smtClean="0">
                <a:solidFill>
                  <a:srgbClr val="FFFF00"/>
                </a:solidFill>
              </a:rPr>
              <a:t>subjects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showed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highly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significant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decreased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resting</a:t>
            </a:r>
            <a:r>
              <a:rPr lang="hr-HR" sz="2000" dirty="0" smtClean="0">
                <a:solidFill>
                  <a:srgbClr val="FFFF00"/>
                </a:solidFill>
              </a:rPr>
              <a:t>-</a:t>
            </a:r>
            <a:r>
              <a:rPr lang="hr-HR" sz="2000" dirty="0" err="1" smtClean="0">
                <a:solidFill>
                  <a:srgbClr val="FFFF00"/>
                </a:solidFill>
              </a:rPr>
              <a:t>state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activity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in</a:t>
            </a:r>
            <a:r>
              <a:rPr lang="hr-HR" sz="2000" dirty="0" smtClean="0">
                <a:solidFill>
                  <a:srgbClr val="FFFF00"/>
                </a:solidFill>
              </a:rPr>
              <a:t> PCC </a:t>
            </a:r>
            <a:r>
              <a:rPr lang="hr-HR" sz="2000" dirty="0" smtClean="0">
                <a:solidFill>
                  <a:srgbClr val="00B0F0"/>
                </a:solidFill>
              </a:rPr>
              <a:t>(</a:t>
            </a:r>
            <a:r>
              <a:rPr lang="hr-HR" sz="2000" dirty="0" err="1" smtClean="0">
                <a:solidFill>
                  <a:srgbClr val="00B0F0"/>
                </a:solidFill>
              </a:rPr>
              <a:t>blue</a:t>
            </a:r>
            <a:r>
              <a:rPr lang="hr-HR" sz="2000" dirty="0" smtClean="0">
                <a:solidFill>
                  <a:srgbClr val="00B0F0"/>
                </a:solidFill>
              </a:rPr>
              <a:t> </a:t>
            </a:r>
            <a:r>
              <a:rPr lang="hr-HR" sz="2000" dirty="0" err="1" smtClean="0">
                <a:solidFill>
                  <a:srgbClr val="00B0F0"/>
                </a:solidFill>
              </a:rPr>
              <a:t>arrow</a:t>
            </a:r>
            <a:r>
              <a:rPr lang="hr-HR" sz="2000" dirty="0" smtClean="0">
                <a:solidFill>
                  <a:srgbClr val="FFFF00"/>
                </a:solidFill>
              </a:rPr>
              <a:t>), </a:t>
            </a:r>
            <a:r>
              <a:rPr lang="hr-HR" sz="2000" dirty="0" err="1" smtClean="0">
                <a:solidFill>
                  <a:srgbClr val="FFFF00"/>
                </a:solidFill>
              </a:rPr>
              <a:t>hippocampus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and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entorhinal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cortex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smtClean="0">
                <a:solidFill>
                  <a:srgbClr val="92D050"/>
                </a:solidFill>
              </a:rPr>
              <a:t>(</a:t>
            </a:r>
            <a:r>
              <a:rPr lang="hr-HR" sz="2000" dirty="0" err="1" smtClean="0">
                <a:solidFill>
                  <a:srgbClr val="92D050"/>
                </a:solidFill>
              </a:rPr>
              <a:t>green</a:t>
            </a:r>
            <a:r>
              <a:rPr lang="hr-HR" sz="2000" dirty="0" smtClean="0">
                <a:solidFill>
                  <a:srgbClr val="92D050"/>
                </a:solidFill>
              </a:rPr>
              <a:t> </a:t>
            </a:r>
            <a:r>
              <a:rPr lang="hr-HR" sz="2000" dirty="0" err="1" smtClean="0">
                <a:solidFill>
                  <a:srgbClr val="92D050"/>
                </a:solidFill>
              </a:rPr>
              <a:t>arrow</a:t>
            </a:r>
            <a:r>
              <a:rPr lang="hr-HR" sz="2000" dirty="0" smtClean="0">
                <a:solidFill>
                  <a:srgbClr val="92D050"/>
                </a:solidFill>
              </a:rPr>
              <a:t>)</a:t>
            </a:r>
            <a:r>
              <a:rPr lang="hr-HR" sz="2000" dirty="0" smtClean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4034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prstClr val="white"/>
                </a:solidFill>
              </a:rPr>
              <a:t>Healthy</a:t>
            </a:r>
            <a:r>
              <a:rPr lang="hr-HR" dirty="0" smtClean="0">
                <a:solidFill>
                  <a:prstClr val="white"/>
                </a:solidFill>
              </a:rPr>
              <a:t> </a:t>
            </a:r>
            <a:r>
              <a:rPr lang="hr-HR" dirty="0" err="1" smtClean="0">
                <a:solidFill>
                  <a:prstClr val="white"/>
                </a:solidFill>
              </a:rPr>
              <a:t>elderly</a:t>
            </a:r>
            <a:r>
              <a:rPr lang="hr-HR" dirty="0" smtClean="0">
                <a:solidFill>
                  <a:prstClr val="white"/>
                </a:solidFill>
              </a:rPr>
              <a:t> </a:t>
            </a:r>
            <a:r>
              <a:rPr lang="hr-HR" dirty="0" err="1" smtClean="0">
                <a:solidFill>
                  <a:prstClr val="white"/>
                </a:solidFill>
              </a:rPr>
              <a:t>subjects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4034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prstClr val="white"/>
                </a:solidFill>
              </a:rPr>
              <a:t>Alzheimer</a:t>
            </a:r>
            <a:r>
              <a:rPr lang="hr-HR" dirty="0" smtClean="0">
                <a:solidFill>
                  <a:prstClr val="white"/>
                </a:solidFill>
              </a:rPr>
              <a:t>’s </a:t>
            </a:r>
            <a:r>
              <a:rPr lang="hr-HR" dirty="0" err="1" smtClean="0">
                <a:solidFill>
                  <a:prstClr val="white"/>
                </a:solidFill>
              </a:rPr>
              <a:t>disease</a:t>
            </a:r>
            <a:r>
              <a:rPr lang="hr-HR" dirty="0" smtClean="0">
                <a:solidFill>
                  <a:prstClr val="white"/>
                </a:solidFill>
              </a:rPr>
              <a:t> </a:t>
            </a:r>
            <a:r>
              <a:rPr lang="hr-HR" dirty="0" err="1" smtClean="0">
                <a:solidFill>
                  <a:prstClr val="white"/>
                </a:solidFill>
              </a:rPr>
              <a:t>subjects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31" y="1161351"/>
            <a:ext cx="4495179" cy="5169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8256"/>
            <a:ext cx="8507288" cy="1143000"/>
          </a:xfrm>
        </p:spPr>
        <p:txBody>
          <a:bodyPr>
            <a:normAutofit/>
          </a:bodyPr>
          <a:lstStyle/>
          <a:p>
            <a:r>
              <a:rPr lang="hr-HR" sz="3200" b="1" dirty="0" err="1" smtClean="0">
                <a:solidFill>
                  <a:srgbClr val="FFFF00"/>
                </a:solidFill>
              </a:rPr>
              <a:t>Correlation</a:t>
            </a:r>
            <a:r>
              <a:rPr lang="hr-HR" sz="3200" b="1" dirty="0" smtClean="0">
                <a:solidFill>
                  <a:srgbClr val="FFFF00"/>
                </a:solidFill>
              </a:rPr>
              <a:t> </a:t>
            </a:r>
            <a:r>
              <a:rPr lang="hr-HR" sz="3200" b="1" dirty="0" err="1" smtClean="0">
                <a:solidFill>
                  <a:srgbClr val="FFFF00"/>
                </a:solidFill>
              </a:rPr>
              <a:t>of</a:t>
            </a:r>
            <a:r>
              <a:rPr lang="hr-HR" sz="3200" b="1" dirty="0" smtClean="0">
                <a:solidFill>
                  <a:srgbClr val="FFFF00"/>
                </a:solidFill>
              </a:rPr>
              <a:t> β-</a:t>
            </a:r>
            <a:r>
              <a:rPr lang="hr-HR" sz="3200" b="1" dirty="0" err="1" smtClean="0">
                <a:solidFill>
                  <a:srgbClr val="FFFF00"/>
                </a:solidFill>
              </a:rPr>
              <a:t>amyloid</a:t>
            </a:r>
            <a:r>
              <a:rPr lang="hr-HR" sz="3200" b="1" dirty="0" smtClean="0">
                <a:solidFill>
                  <a:srgbClr val="FFFF00"/>
                </a:solidFill>
              </a:rPr>
              <a:t> </a:t>
            </a:r>
            <a:r>
              <a:rPr lang="hr-HR" sz="3200" b="1" dirty="0" err="1" smtClean="0">
                <a:solidFill>
                  <a:srgbClr val="FFFF00"/>
                </a:solidFill>
              </a:rPr>
              <a:t>deposition</a:t>
            </a:r>
            <a:r>
              <a:rPr lang="hr-HR" sz="3200" b="1" dirty="0" smtClean="0">
                <a:solidFill>
                  <a:srgbClr val="FFFF00"/>
                </a:solidFill>
              </a:rPr>
              <a:t> (PIB PET) </a:t>
            </a:r>
            <a:r>
              <a:rPr lang="hr-HR" sz="3200" b="1" dirty="0" err="1" smtClean="0">
                <a:solidFill>
                  <a:srgbClr val="FFFF00"/>
                </a:solidFill>
              </a:rPr>
              <a:t>and</a:t>
            </a:r>
            <a:r>
              <a:rPr lang="hr-HR" sz="3200" b="1" dirty="0" smtClean="0">
                <a:solidFill>
                  <a:srgbClr val="FFFF00"/>
                </a:solidFill>
              </a:rPr>
              <a:t> DMN </a:t>
            </a:r>
            <a:r>
              <a:rPr lang="hr-HR" sz="3200" b="1" dirty="0" err="1" smtClean="0">
                <a:solidFill>
                  <a:srgbClr val="FFFF00"/>
                </a:solidFill>
              </a:rPr>
              <a:t>fc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6330806"/>
            <a:ext cx="604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FFC000"/>
                </a:solidFill>
              </a:rPr>
              <a:t>Hedden</a:t>
            </a:r>
            <a:r>
              <a:rPr lang="hr-HR" sz="1600" dirty="0" smtClean="0">
                <a:solidFill>
                  <a:srgbClr val="FFC000"/>
                </a:solidFill>
              </a:rPr>
              <a:t> et al., J. </a:t>
            </a:r>
            <a:r>
              <a:rPr lang="hr-HR" sz="1600" dirty="0" err="1" smtClean="0">
                <a:solidFill>
                  <a:srgbClr val="FFC000"/>
                </a:solidFill>
              </a:rPr>
              <a:t>Neurosci</a:t>
            </a:r>
            <a:r>
              <a:rPr lang="hr-HR" sz="1600" dirty="0" smtClean="0">
                <a:solidFill>
                  <a:srgbClr val="FFC000"/>
                </a:solidFill>
              </a:rPr>
              <a:t>., 2009, 29, 12686-12694;</a:t>
            </a:r>
          </a:p>
          <a:p>
            <a:r>
              <a:rPr lang="hr-HR" sz="1600" dirty="0" err="1" smtClean="0"/>
              <a:t>findings</a:t>
            </a:r>
            <a:r>
              <a:rPr lang="hr-HR" sz="1600" dirty="0" smtClean="0"/>
              <a:t> </a:t>
            </a:r>
            <a:r>
              <a:rPr lang="hr-HR" sz="1600" dirty="0" err="1" smtClean="0"/>
              <a:t>confirmed</a:t>
            </a:r>
            <a:r>
              <a:rPr lang="hr-HR" sz="1600" dirty="0" smtClean="0"/>
              <a:t> </a:t>
            </a:r>
            <a:r>
              <a:rPr lang="hr-HR" sz="1600" dirty="0" err="1" smtClean="0"/>
              <a:t>in</a:t>
            </a:r>
            <a:r>
              <a:rPr lang="hr-HR" sz="1600" dirty="0" smtClean="0">
                <a:solidFill>
                  <a:srgbClr val="FFC000"/>
                </a:solidFill>
              </a:rPr>
              <a:t> </a:t>
            </a:r>
            <a:r>
              <a:rPr lang="hr-HR" sz="1600" dirty="0" err="1" smtClean="0">
                <a:solidFill>
                  <a:srgbClr val="FFC000"/>
                </a:solidFill>
              </a:rPr>
              <a:t>Sheline</a:t>
            </a:r>
            <a:r>
              <a:rPr lang="hr-HR" sz="1600" dirty="0" smtClean="0">
                <a:solidFill>
                  <a:srgbClr val="FFC000"/>
                </a:solidFill>
              </a:rPr>
              <a:t> et al., Biol. </a:t>
            </a:r>
            <a:r>
              <a:rPr lang="hr-HR" sz="1600" dirty="0" err="1" smtClean="0">
                <a:solidFill>
                  <a:srgbClr val="FFC000"/>
                </a:solidFill>
              </a:rPr>
              <a:t>Psychiatry</a:t>
            </a:r>
            <a:r>
              <a:rPr lang="hr-HR" sz="1600" dirty="0" smtClean="0">
                <a:solidFill>
                  <a:srgbClr val="FFC000"/>
                </a:solidFill>
              </a:rPr>
              <a:t>, 2010, 67, 584-587</a:t>
            </a:r>
            <a:endParaRPr lang="hr-HR" sz="1600" dirty="0">
              <a:solidFill>
                <a:srgbClr val="FFC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9564"/>
            <a:ext cx="2304256" cy="2473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664588"/>
            <a:ext cx="2304257" cy="30767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37" y="3622837"/>
            <a:ext cx="1876925" cy="27363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2040" y="1412776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prstClr val="white"/>
                </a:solidFill>
              </a:rPr>
              <a:t>Seed</a:t>
            </a:r>
            <a:r>
              <a:rPr lang="hr-HR" dirty="0" smtClean="0">
                <a:solidFill>
                  <a:prstClr val="white"/>
                </a:solidFill>
              </a:rPr>
              <a:t> </a:t>
            </a:r>
            <a:r>
              <a:rPr lang="hr-HR" dirty="0" err="1" smtClean="0">
                <a:solidFill>
                  <a:prstClr val="white"/>
                </a:solidFill>
              </a:rPr>
              <a:t>in</a:t>
            </a:r>
            <a:r>
              <a:rPr lang="hr-HR" dirty="0" smtClean="0">
                <a:solidFill>
                  <a:prstClr val="white"/>
                </a:solidFill>
              </a:rPr>
              <a:t> PCC</a:t>
            </a:r>
          </a:p>
          <a:p>
            <a:r>
              <a:rPr lang="hr-HR" dirty="0" smtClean="0">
                <a:solidFill>
                  <a:prstClr val="white"/>
                </a:solidFill>
              </a:rPr>
              <a:t>(</a:t>
            </a:r>
            <a:r>
              <a:rPr lang="hr-HR" dirty="0" err="1" smtClean="0">
                <a:solidFill>
                  <a:prstClr val="white"/>
                </a:solidFill>
              </a:rPr>
              <a:t>blue</a:t>
            </a:r>
            <a:r>
              <a:rPr lang="hr-HR" dirty="0" smtClean="0">
                <a:solidFill>
                  <a:prstClr val="white"/>
                </a:solidFill>
              </a:rPr>
              <a:t> box)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2280" y="1161351"/>
            <a:ext cx="2095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</a:rPr>
              <a:t>Clinically normal participants with high amyloid</a:t>
            </a:r>
          </a:p>
          <a:p>
            <a:r>
              <a:rPr lang="en-US" sz="1200" b="1" dirty="0">
                <a:solidFill>
                  <a:prstClr val="white"/>
                </a:solidFill>
              </a:rPr>
              <a:t>burden </a:t>
            </a:r>
            <a:r>
              <a:rPr lang="en-US" sz="1200" b="1" u="sng" dirty="0">
                <a:solidFill>
                  <a:prstClr val="white"/>
                </a:solidFill>
              </a:rPr>
              <a:t>displayed significantly reduced </a:t>
            </a:r>
            <a:r>
              <a:rPr lang="en-US" sz="1200" b="1" u="sng" dirty="0" smtClean="0">
                <a:solidFill>
                  <a:prstClr val="white"/>
                </a:solidFill>
              </a:rPr>
              <a:t>f</a:t>
            </a:r>
            <a:r>
              <a:rPr lang="hr-HR" sz="1200" b="1" u="sng" dirty="0" smtClean="0">
                <a:solidFill>
                  <a:prstClr val="white"/>
                </a:solidFill>
              </a:rPr>
              <a:t>-nal</a:t>
            </a:r>
            <a:r>
              <a:rPr lang="en-US" sz="1200" b="1" u="sng" dirty="0" smtClean="0">
                <a:solidFill>
                  <a:prstClr val="white"/>
                </a:solidFill>
              </a:rPr>
              <a:t> </a:t>
            </a:r>
            <a:r>
              <a:rPr lang="en-US" sz="1200" b="1" u="sng" dirty="0">
                <a:solidFill>
                  <a:prstClr val="white"/>
                </a:solidFill>
              </a:rPr>
              <a:t>correlations within </a:t>
            </a:r>
            <a:r>
              <a:rPr lang="hr-HR" sz="1200" b="1" u="sng" dirty="0" smtClean="0">
                <a:solidFill>
                  <a:prstClr val="white"/>
                </a:solidFill>
              </a:rPr>
              <a:t>DMN</a:t>
            </a:r>
            <a:r>
              <a:rPr lang="hr-HR" sz="1200" b="1" dirty="0" smtClean="0">
                <a:solidFill>
                  <a:prstClr val="white"/>
                </a:solidFill>
              </a:rPr>
              <a:t>, </a:t>
            </a:r>
            <a:r>
              <a:rPr lang="hr-HR" sz="1200" b="1" dirty="0" err="1" smtClean="0">
                <a:solidFill>
                  <a:srgbClr val="FFFF00"/>
                </a:solidFill>
              </a:rPr>
              <a:t>including</a:t>
            </a:r>
            <a:r>
              <a:rPr lang="hr-HR" sz="1200" b="1" dirty="0" smtClean="0">
                <a:solidFill>
                  <a:srgbClr val="FFFF00"/>
                </a:solidFill>
              </a:rPr>
              <a:t> f-nal </a:t>
            </a:r>
            <a:r>
              <a:rPr lang="hr-HR" sz="1200" b="1" dirty="0" err="1" smtClean="0">
                <a:solidFill>
                  <a:srgbClr val="FFFF00"/>
                </a:solidFill>
              </a:rPr>
              <a:t>disconnection</a:t>
            </a:r>
            <a:r>
              <a:rPr lang="hr-HR" sz="1200" b="1" dirty="0" smtClean="0">
                <a:solidFill>
                  <a:srgbClr val="FFFF00"/>
                </a:solidFill>
              </a:rPr>
              <a:t> </a:t>
            </a:r>
            <a:r>
              <a:rPr lang="hr-HR" sz="1200" b="1" dirty="0" err="1" smtClean="0">
                <a:solidFill>
                  <a:srgbClr val="FFFF00"/>
                </a:solidFill>
              </a:rPr>
              <a:t>of</a:t>
            </a:r>
            <a:r>
              <a:rPr lang="hr-HR" sz="1200" b="1" dirty="0" smtClean="0">
                <a:solidFill>
                  <a:srgbClr val="FFFF00"/>
                </a:solidFill>
              </a:rPr>
              <a:t> </a:t>
            </a:r>
            <a:r>
              <a:rPr lang="hr-HR" sz="1200" b="1" dirty="0" err="1" smtClean="0">
                <a:solidFill>
                  <a:srgbClr val="FFFF00"/>
                </a:solidFill>
              </a:rPr>
              <a:t>the</a:t>
            </a:r>
            <a:r>
              <a:rPr lang="hr-HR" sz="1200" b="1" dirty="0" smtClean="0">
                <a:solidFill>
                  <a:srgbClr val="FFFF00"/>
                </a:solidFill>
              </a:rPr>
              <a:t> </a:t>
            </a:r>
            <a:r>
              <a:rPr lang="hr-HR" sz="1200" b="1" dirty="0" err="1" smtClean="0">
                <a:solidFill>
                  <a:srgbClr val="FFFF00"/>
                </a:solidFill>
              </a:rPr>
              <a:t>hippocampal</a:t>
            </a:r>
            <a:r>
              <a:rPr lang="hr-HR" sz="1200" b="1" dirty="0" smtClean="0">
                <a:solidFill>
                  <a:srgbClr val="FFFF00"/>
                </a:solidFill>
              </a:rPr>
              <a:t> </a:t>
            </a:r>
            <a:r>
              <a:rPr lang="hr-HR" sz="1200" b="1" dirty="0" err="1" smtClean="0">
                <a:solidFill>
                  <a:srgbClr val="FFFF00"/>
                </a:solidFill>
              </a:rPr>
              <a:t>formation</a:t>
            </a:r>
            <a:r>
              <a:rPr lang="en-US" sz="1200" b="1" dirty="0" smtClean="0">
                <a:solidFill>
                  <a:prstClr val="white"/>
                </a:solidFill>
              </a:rPr>
              <a:t> </a:t>
            </a:r>
            <a:r>
              <a:rPr lang="en-US" sz="1200" b="1" dirty="0">
                <a:solidFill>
                  <a:prstClr val="white"/>
                </a:solidFill>
              </a:rPr>
              <a:t>relative to participants with low </a:t>
            </a:r>
            <a:r>
              <a:rPr lang="en-US" sz="1200" b="1" dirty="0" smtClean="0">
                <a:solidFill>
                  <a:prstClr val="white"/>
                </a:solidFill>
              </a:rPr>
              <a:t>amyloid</a:t>
            </a:r>
            <a:r>
              <a:rPr lang="hr-HR" sz="1200" b="1" dirty="0" smtClean="0">
                <a:solidFill>
                  <a:prstClr val="white"/>
                </a:solidFill>
              </a:rPr>
              <a:t> </a:t>
            </a:r>
            <a:r>
              <a:rPr lang="en-US" sz="1200" b="1" dirty="0" smtClean="0">
                <a:solidFill>
                  <a:prstClr val="white"/>
                </a:solidFill>
              </a:rPr>
              <a:t>burden</a:t>
            </a:r>
            <a:r>
              <a:rPr lang="en-US" sz="1200" b="1" dirty="0">
                <a:solidFill>
                  <a:prstClr val="white"/>
                </a:solidFill>
              </a:rPr>
              <a:t>. These reductions were </a:t>
            </a:r>
            <a:r>
              <a:rPr lang="en-US" sz="1200" b="1" i="1" dirty="0">
                <a:solidFill>
                  <a:prstClr val="white"/>
                </a:solidFill>
              </a:rPr>
              <a:t>also observed when </a:t>
            </a:r>
            <a:r>
              <a:rPr lang="en-US" sz="1200" b="1" i="1" dirty="0" smtClean="0">
                <a:solidFill>
                  <a:prstClr val="white"/>
                </a:solidFill>
              </a:rPr>
              <a:t>controlling </a:t>
            </a:r>
            <a:r>
              <a:rPr lang="en-US" sz="1200" b="1" i="1" dirty="0">
                <a:solidFill>
                  <a:prstClr val="white"/>
                </a:solidFill>
              </a:rPr>
              <a:t>for age and structural </a:t>
            </a:r>
            <a:r>
              <a:rPr lang="en-US" sz="1200" b="1" i="1" dirty="0" smtClean="0">
                <a:solidFill>
                  <a:prstClr val="white"/>
                </a:solidFill>
              </a:rPr>
              <a:t>atrophy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26976"/>
          </a:xfrm>
        </p:spPr>
        <p:txBody>
          <a:bodyPr/>
          <a:lstStyle/>
          <a:p>
            <a:r>
              <a:rPr lang="hr-HR" b="1" dirty="0" err="1" smtClean="0">
                <a:solidFill>
                  <a:srgbClr val="FFFF00"/>
                </a:solidFill>
              </a:rPr>
              <a:t>Biomarker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correlation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2715676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main</a:t>
            </a:r>
            <a:r>
              <a:rPr lang="hr-HR" sz="2000" dirty="0" smtClean="0"/>
              <a:t> </a:t>
            </a:r>
            <a:r>
              <a:rPr lang="hr-HR" sz="2000" dirty="0" err="1" smtClean="0"/>
              <a:t>opposing</a:t>
            </a:r>
            <a:r>
              <a:rPr lang="hr-HR" sz="2000" dirty="0" smtClean="0"/>
              <a:t> </a:t>
            </a:r>
            <a:r>
              <a:rPr lang="hr-HR" sz="2000" dirty="0" err="1" smtClean="0"/>
              <a:t>network</a:t>
            </a:r>
            <a:r>
              <a:rPr lang="hr-HR" sz="2000" dirty="0" smtClean="0"/>
              <a:t> to DMN is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Dorsal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Attention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Network</a:t>
            </a:r>
            <a:r>
              <a:rPr lang="hr-HR" sz="2000" dirty="0" smtClean="0">
                <a:solidFill>
                  <a:srgbClr val="FFFF00"/>
                </a:solidFill>
              </a:rPr>
              <a:t> (DAN)</a:t>
            </a:r>
            <a:r>
              <a:rPr lang="hr-HR" sz="2000" dirty="0" smtClean="0"/>
              <a:t>: DAN </a:t>
            </a:r>
            <a:r>
              <a:rPr lang="hr-HR" sz="2000" dirty="0" err="1" smtClean="0"/>
              <a:t>turns</a:t>
            </a:r>
            <a:r>
              <a:rPr lang="hr-HR" sz="2000" dirty="0" smtClean="0"/>
              <a:t> </a:t>
            </a:r>
            <a:r>
              <a:rPr lang="hr-HR" sz="2000" dirty="0" err="1" smtClean="0"/>
              <a:t>off</a:t>
            </a:r>
            <a:r>
              <a:rPr lang="hr-HR" sz="2000" dirty="0" smtClean="0"/>
              <a:t> </a:t>
            </a:r>
            <a:r>
              <a:rPr lang="hr-HR" sz="2000" dirty="0" err="1" smtClean="0"/>
              <a:t>when</a:t>
            </a:r>
            <a:r>
              <a:rPr lang="hr-HR" sz="2000" dirty="0" smtClean="0"/>
              <a:t> DMN </a:t>
            </a:r>
            <a:r>
              <a:rPr lang="hr-HR" sz="2000" dirty="0" err="1" smtClean="0"/>
              <a:t>activates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vice</a:t>
            </a:r>
            <a:r>
              <a:rPr lang="hr-HR" sz="2000" dirty="0" smtClean="0"/>
              <a:t>-</a:t>
            </a:r>
            <a:r>
              <a:rPr lang="hr-HR" sz="2000" dirty="0" err="1" smtClean="0"/>
              <a:t>versa</a:t>
            </a: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participants</a:t>
            </a:r>
            <a:r>
              <a:rPr lang="hr-HR" sz="2000" dirty="0" smtClean="0"/>
              <a:t> </a:t>
            </a:r>
            <a:r>
              <a:rPr lang="hr-HR" sz="2000" dirty="0" err="1" smtClean="0"/>
              <a:t>with</a:t>
            </a:r>
            <a:r>
              <a:rPr lang="hr-HR" sz="2000" dirty="0" smtClean="0"/>
              <a:t> </a:t>
            </a:r>
            <a:r>
              <a:rPr lang="hr-HR" sz="2000" dirty="0" err="1" smtClean="0"/>
              <a:t>low</a:t>
            </a:r>
            <a:r>
              <a:rPr lang="hr-HR" sz="2000" dirty="0" smtClean="0"/>
              <a:t> CSF A</a:t>
            </a:r>
            <a:r>
              <a:rPr lang="el-GR" sz="2000" dirty="0" smtClean="0"/>
              <a:t>β</a:t>
            </a:r>
            <a:r>
              <a:rPr lang="hr-HR" sz="2000" dirty="0" smtClean="0"/>
              <a:t>42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high</a:t>
            </a:r>
            <a:r>
              <a:rPr lang="hr-HR" sz="2000" dirty="0" smtClean="0"/>
              <a:t> p-tau181 (207 </a:t>
            </a:r>
            <a:r>
              <a:rPr lang="hr-HR" sz="2000" dirty="0" err="1" smtClean="0"/>
              <a:t>cognitively</a:t>
            </a:r>
            <a:r>
              <a:rPr lang="hr-HR" sz="2000" dirty="0" smtClean="0"/>
              <a:t> </a:t>
            </a:r>
            <a:r>
              <a:rPr lang="hr-HR" sz="2000" dirty="0" err="1" smtClean="0"/>
              <a:t>normal</a:t>
            </a:r>
            <a:r>
              <a:rPr lang="hr-HR" sz="2000" dirty="0" smtClean="0"/>
              <a:t> </a:t>
            </a:r>
            <a:r>
              <a:rPr lang="hr-HR" sz="2000" dirty="0" err="1" smtClean="0"/>
              <a:t>participants</a:t>
            </a:r>
            <a:r>
              <a:rPr lang="hr-HR" sz="2000" dirty="0" smtClean="0"/>
              <a:t> </a:t>
            </a:r>
            <a:r>
              <a:rPr lang="hr-HR" sz="2000" dirty="0" err="1" smtClean="0"/>
              <a:t>with</a:t>
            </a:r>
            <a:r>
              <a:rPr lang="hr-HR" sz="2000" dirty="0" smtClean="0"/>
              <a:t> </a:t>
            </a:r>
            <a:r>
              <a:rPr lang="hr-HR" sz="2000" dirty="0" err="1" smtClean="0"/>
              <a:t>preclinical</a:t>
            </a:r>
            <a:r>
              <a:rPr lang="hr-HR" sz="2000" dirty="0" smtClean="0"/>
              <a:t> AD), </a:t>
            </a:r>
            <a:r>
              <a:rPr lang="hr-HR" sz="2000" dirty="0" err="1" smtClean="0"/>
              <a:t>this</a:t>
            </a:r>
            <a:r>
              <a:rPr lang="hr-HR" sz="2000" dirty="0" smtClean="0"/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switching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between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networks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becomes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sloppy</a:t>
            </a:r>
            <a:r>
              <a:rPr lang="hr-HR" sz="2000" dirty="0" smtClean="0"/>
              <a:t>: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these</a:t>
            </a:r>
            <a:r>
              <a:rPr lang="hr-HR" sz="2000" dirty="0" smtClean="0"/>
              <a:t> </a:t>
            </a:r>
            <a:r>
              <a:rPr lang="hr-HR" sz="2000" dirty="0" err="1" smtClean="0"/>
              <a:t>people</a:t>
            </a:r>
            <a:r>
              <a:rPr lang="hr-HR" sz="2000" dirty="0" smtClean="0"/>
              <a:t>, </a:t>
            </a:r>
            <a:r>
              <a:rPr lang="hr-HR" sz="2000" u="sng" dirty="0" smtClean="0"/>
              <a:t>some </a:t>
            </a:r>
            <a:r>
              <a:rPr lang="hr-HR" sz="2000" u="sng" dirty="0" err="1" smtClean="0"/>
              <a:t>nodes</a:t>
            </a:r>
            <a:r>
              <a:rPr lang="hr-HR" sz="2000" u="sng" dirty="0" smtClean="0"/>
              <a:t> </a:t>
            </a:r>
            <a:r>
              <a:rPr lang="hr-HR" sz="2000" u="sng" dirty="0" err="1" smtClean="0"/>
              <a:t>of</a:t>
            </a:r>
            <a:r>
              <a:rPr lang="hr-HR" sz="2000" u="sng" dirty="0" smtClean="0"/>
              <a:t> </a:t>
            </a:r>
            <a:r>
              <a:rPr lang="hr-HR" sz="2000" u="sng" dirty="0" err="1" smtClean="0"/>
              <a:t>the</a:t>
            </a:r>
            <a:r>
              <a:rPr lang="hr-HR" sz="2000" u="sng" dirty="0" smtClean="0"/>
              <a:t> DAN </a:t>
            </a:r>
            <a:r>
              <a:rPr lang="hr-HR" sz="2000" u="sng" dirty="0" err="1" smtClean="0"/>
              <a:t>did</a:t>
            </a:r>
            <a:r>
              <a:rPr lang="hr-HR" sz="2000" u="sng" dirty="0" smtClean="0"/>
              <a:t> </a:t>
            </a:r>
            <a:r>
              <a:rPr lang="hr-HR" sz="2000" u="sng" dirty="0" err="1" smtClean="0"/>
              <a:t>not</a:t>
            </a:r>
            <a:r>
              <a:rPr lang="hr-HR" sz="2000" u="sng" dirty="0" smtClean="0"/>
              <a:t> </a:t>
            </a:r>
            <a:r>
              <a:rPr lang="hr-HR" sz="2000" u="sng" dirty="0" err="1" smtClean="0"/>
              <a:t>turn</a:t>
            </a:r>
            <a:r>
              <a:rPr lang="hr-HR" sz="2000" u="sng" dirty="0" smtClean="0"/>
              <a:t> </a:t>
            </a:r>
            <a:r>
              <a:rPr lang="hr-HR" sz="2000" u="sng" dirty="0" err="1" smtClean="0"/>
              <a:t>off</a:t>
            </a:r>
            <a:r>
              <a:rPr lang="hr-HR" sz="2000" u="sng" dirty="0" smtClean="0"/>
              <a:t> </a:t>
            </a:r>
            <a:r>
              <a:rPr lang="hr-HR" sz="2000" u="sng" dirty="0" err="1" smtClean="0"/>
              <a:t>when</a:t>
            </a:r>
            <a:r>
              <a:rPr lang="hr-HR" sz="2000" u="sng" dirty="0" smtClean="0"/>
              <a:t> DMN </a:t>
            </a:r>
            <a:r>
              <a:rPr lang="hr-HR" sz="2000" u="sng" dirty="0" err="1" smtClean="0"/>
              <a:t>was</a:t>
            </a:r>
            <a:r>
              <a:rPr lang="hr-HR" sz="2000" u="sng" dirty="0" smtClean="0"/>
              <a:t> </a:t>
            </a:r>
            <a:r>
              <a:rPr lang="hr-HR" sz="2000" u="sng" dirty="0" err="1" smtClean="0"/>
              <a:t>active</a:t>
            </a:r>
            <a:endParaRPr lang="en-US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744692" y="6474822"/>
            <a:ext cx="5399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FFC000"/>
                </a:solidFill>
              </a:rPr>
              <a:t>Wang</a:t>
            </a:r>
            <a:r>
              <a:rPr lang="hr-HR" sz="1600" dirty="0" smtClean="0">
                <a:solidFill>
                  <a:srgbClr val="FFC000"/>
                </a:solidFill>
              </a:rPr>
              <a:t> et al., JAMA </a:t>
            </a:r>
            <a:r>
              <a:rPr lang="hr-HR" sz="1600" dirty="0" err="1" smtClean="0">
                <a:solidFill>
                  <a:srgbClr val="FFC000"/>
                </a:solidFill>
              </a:rPr>
              <a:t>Neurol</a:t>
            </a:r>
            <a:r>
              <a:rPr lang="hr-HR" sz="1600" dirty="0" smtClean="0">
                <a:solidFill>
                  <a:srgbClr val="FFC000"/>
                </a:solidFill>
              </a:rPr>
              <a:t>., 2013, </a:t>
            </a:r>
            <a:r>
              <a:rPr lang="hr-HR" sz="1600" dirty="0" err="1" smtClean="0">
                <a:solidFill>
                  <a:srgbClr val="FFC000"/>
                </a:solidFill>
              </a:rPr>
              <a:t>Aug</a:t>
            </a:r>
            <a:r>
              <a:rPr lang="hr-HR" sz="1600" dirty="0" smtClean="0">
                <a:solidFill>
                  <a:srgbClr val="FFC000"/>
                </a:solidFill>
              </a:rPr>
              <a:t> 29, </a:t>
            </a:r>
            <a:r>
              <a:rPr lang="hr-HR" sz="1600" dirty="0" err="1" smtClean="0">
                <a:solidFill>
                  <a:srgbClr val="FFC000"/>
                </a:solidFill>
              </a:rPr>
              <a:t>Epub</a:t>
            </a:r>
            <a:r>
              <a:rPr lang="hr-HR" sz="1600" dirty="0" smtClean="0">
                <a:solidFill>
                  <a:srgbClr val="FFC000"/>
                </a:solidFill>
              </a:rPr>
              <a:t> </a:t>
            </a:r>
            <a:r>
              <a:rPr lang="hr-HR" sz="1600" dirty="0" err="1" smtClean="0">
                <a:solidFill>
                  <a:srgbClr val="FFC000"/>
                </a:solidFill>
              </a:rPr>
              <a:t>ahead</a:t>
            </a:r>
            <a:r>
              <a:rPr lang="hr-HR" sz="1600" dirty="0" smtClean="0">
                <a:solidFill>
                  <a:srgbClr val="FFC000"/>
                </a:solidFill>
              </a:rPr>
              <a:t> </a:t>
            </a:r>
            <a:r>
              <a:rPr lang="hr-HR" sz="1600" dirty="0" err="1" smtClean="0">
                <a:solidFill>
                  <a:srgbClr val="FFC000"/>
                </a:solidFill>
              </a:rPr>
              <a:t>of</a:t>
            </a:r>
            <a:r>
              <a:rPr lang="hr-HR" sz="1600" dirty="0" smtClean="0">
                <a:solidFill>
                  <a:srgbClr val="FFC000"/>
                </a:solidFill>
              </a:rPr>
              <a:t> </a:t>
            </a:r>
            <a:r>
              <a:rPr lang="hr-HR" sz="1600" dirty="0" err="1" smtClean="0">
                <a:solidFill>
                  <a:srgbClr val="FFC000"/>
                </a:solidFill>
              </a:rPr>
              <a:t>print</a:t>
            </a:r>
            <a:endParaRPr lang="hr-HR" sz="1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321810"/>
            <a:ext cx="2680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err="1">
                <a:solidFill>
                  <a:prstClr val="white"/>
                </a:solidFill>
              </a:rPr>
              <a:t>i</a:t>
            </a:r>
            <a:r>
              <a:rPr lang="hr-HR" sz="1400" dirty="0" err="1" smtClean="0">
                <a:solidFill>
                  <a:prstClr val="white"/>
                </a:solidFill>
              </a:rPr>
              <a:t>ncrease</a:t>
            </a:r>
            <a:r>
              <a:rPr lang="hr-HR" sz="1400" dirty="0" smtClean="0">
                <a:solidFill>
                  <a:prstClr val="white"/>
                </a:solidFill>
              </a:rPr>
              <a:t>      </a:t>
            </a:r>
            <a:r>
              <a:rPr lang="hr-HR" sz="1400" dirty="0" err="1" smtClean="0">
                <a:solidFill>
                  <a:srgbClr val="FFFF00"/>
                </a:solidFill>
              </a:rPr>
              <a:t>decrease</a:t>
            </a:r>
            <a:r>
              <a:rPr lang="hr-HR" sz="1400" dirty="0" smtClean="0">
                <a:solidFill>
                  <a:prstClr val="white"/>
                </a:solidFill>
              </a:rPr>
              <a:t> </a:t>
            </a:r>
            <a:r>
              <a:rPr lang="hr-HR" sz="1400" dirty="0" err="1" smtClean="0">
                <a:solidFill>
                  <a:prstClr val="white"/>
                </a:solidFill>
              </a:rPr>
              <a:t>in</a:t>
            </a:r>
            <a:r>
              <a:rPr lang="hr-HR" sz="1400" dirty="0" smtClean="0">
                <a:solidFill>
                  <a:prstClr val="white"/>
                </a:solidFill>
              </a:rPr>
              <a:t> f-nal </a:t>
            </a:r>
            <a:r>
              <a:rPr lang="hr-HR" sz="1400" dirty="0" err="1" smtClean="0">
                <a:solidFill>
                  <a:prstClr val="white"/>
                </a:solidFill>
              </a:rPr>
              <a:t>conn</a:t>
            </a:r>
            <a:r>
              <a:rPr lang="hr-HR" sz="1400" dirty="0" smtClean="0">
                <a:solidFill>
                  <a:prstClr val="white"/>
                </a:solidFill>
              </a:rPr>
              <a:t>.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671" y="5321810"/>
            <a:ext cx="169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err="1">
                <a:solidFill>
                  <a:prstClr val="white"/>
                </a:solidFill>
              </a:rPr>
              <a:t>i</a:t>
            </a:r>
            <a:r>
              <a:rPr lang="hr-HR" sz="1400" dirty="0" err="1" smtClean="0">
                <a:solidFill>
                  <a:prstClr val="white"/>
                </a:solidFill>
              </a:rPr>
              <a:t>ncrease</a:t>
            </a:r>
            <a:r>
              <a:rPr lang="hr-HR" sz="1400" dirty="0" smtClean="0">
                <a:solidFill>
                  <a:prstClr val="white"/>
                </a:solidFill>
              </a:rPr>
              <a:t>      </a:t>
            </a:r>
            <a:r>
              <a:rPr lang="hr-HR" sz="1400" dirty="0" err="1" smtClean="0">
                <a:solidFill>
                  <a:srgbClr val="FFFF00"/>
                </a:solidFill>
              </a:rPr>
              <a:t>decrease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981599"/>
            <a:ext cx="2368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prstClr val="white"/>
                </a:solidFill>
              </a:rPr>
              <a:t>CSF A</a:t>
            </a:r>
            <a:r>
              <a:rPr lang="el-GR" dirty="0" smtClean="0">
                <a:solidFill>
                  <a:prstClr val="white"/>
                </a:solidFill>
              </a:rPr>
              <a:t>β</a:t>
            </a:r>
            <a:r>
              <a:rPr lang="hr-HR" dirty="0" smtClean="0">
                <a:solidFill>
                  <a:prstClr val="white"/>
                </a:solidFill>
              </a:rPr>
              <a:t>&lt;500 </a:t>
            </a:r>
            <a:r>
              <a:rPr lang="hr-HR" dirty="0" err="1" smtClean="0">
                <a:solidFill>
                  <a:prstClr val="white"/>
                </a:solidFill>
              </a:rPr>
              <a:t>pg</a:t>
            </a:r>
            <a:r>
              <a:rPr lang="hr-HR" dirty="0" smtClean="0">
                <a:solidFill>
                  <a:prstClr val="white"/>
                </a:solidFill>
              </a:rPr>
              <a:t>/mL</a:t>
            </a:r>
          </a:p>
          <a:p>
            <a:r>
              <a:rPr lang="hr-HR" dirty="0" err="1">
                <a:solidFill>
                  <a:prstClr val="white"/>
                </a:solidFill>
              </a:rPr>
              <a:t>v</a:t>
            </a:r>
            <a:r>
              <a:rPr lang="hr-HR" dirty="0" err="1" smtClean="0">
                <a:solidFill>
                  <a:prstClr val="white"/>
                </a:solidFill>
              </a:rPr>
              <a:t>s</a:t>
            </a:r>
            <a:r>
              <a:rPr lang="hr-HR" dirty="0" smtClean="0">
                <a:solidFill>
                  <a:prstClr val="white"/>
                </a:solidFill>
              </a:rPr>
              <a:t>. CSF A</a:t>
            </a:r>
            <a:r>
              <a:rPr lang="el-GR" dirty="0" smtClean="0">
                <a:solidFill>
                  <a:prstClr val="white"/>
                </a:solidFill>
              </a:rPr>
              <a:t>β</a:t>
            </a:r>
            <a:r>
              <a:rPr lang="hr-HR" dirty="0" smtClean="0">
                <a:solidFill>
                  <a:prstClr val="white"/>
                </a:solidFill>
              </a:rPr>
              <a:t> &gt;500 </a:t>
            </a:r>
            <a:r>
              <a:rPr lang="hr-HR" dirty="0" err="1" smtClean="0">
                <a:solidFill>
                  <a:prstClr val="white"/>
                </a:solidFill>
              </a:rPr>
              <a:t>pg</a:t>
            </a:r>
            <a:r>
              <a:rPr lang="hr-HR" dirty="0" smtClean="0">
                <a:solidFill>
                  <a:prstClr val="white"/>
                </a:solidFill>
              </a:rPr>
              <a:t>/mL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7576" y="981599"/>
            <a:ext cx="2792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prstClr val="white"/>
                </a:solidFill>
              </a:rPr>
              <a:t>CSF p-tau181&gt;80 </a:t>
            </a:r>
            <a:r>
              <a:rPr lang="hr-HR" dirty="0" err="1" smtClean="0">
                <a:solidFill>
                  <a:prstClr val="white"/>
                </a:solidFill>
              </a:rPr>
              <a:t>pg</a:t>
            </a:r>
            <a:r>
              <a:rPr lang="hr-HR" dirty="0" smtClean="0">
                <a:solidFill>
                  <a:prstClr val="white"/>
                </a:solidFill>
              </a:rPr>
              <a:t>/mL</a:t>
            </a:r>
          </a:p>
          <a:p>
            <a:r>
              <a:rPr lang="hr-HR" dirty="0" err="1" smtClean="0">
                <a:solidFill>
                  <a:prstClr val="white"/>
                </a:solidFill>
              </a:rPr>
              <a:t>vs</a:t>
            </a:r>
            <a:r>
              <a:rPr lang="hr-HR" dirty="0" smtClean="0">
                <a:solidFill>
                  <a:prstClr val="white"/>
                </a:solidFill>
              </a:rPr>
              <a:t>. CSF p-tau181&lt;80 </a:t>
            </a:r>
            <a:r>
              <a:rPr lang="hr-HR" dirty="0" err="1" smtClean="0">
                <a:solidFill>
                  <a:prstClr val="white"/>
                </a:solidFill>
              </a:rPr>
              <a:t>pg</a:t>
            </a:r>
            <a:r>
              <a:rPr lang="hr-HR" dirty="0" smtClean="0">
                <a:solidFill>
                  <a:prstClr val="white"/>
                </a:solidFill>
              </a:rPr>
              <a:t>/mL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9857" y="5584889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PCC &amp; MTL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5584889"/>
            <a:ext cx="13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MTL &amp; </a:t>
            </a:r>
            <a:r>
              <a:rPr lang="hr-HR" dirty="0" err="1" smtClean="0">
                <a:solidFill>
                  <a:srgbClr val="FFFF00"/>
                </a:solidFill>
              </a:rPr>
              <a:t>mPFC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21" y="1700808"/>
            <a:ext cx="5923378" cy="36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346646"/>
            <a:ext cx="86409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3600" b="1" dirty="0" smtClean="0">
                <a:solidFill>
                  <a:srgbClr val="FFFF00"/>
                </a:solidFill>
                <a:latin typeface="+mn-lt"/>
              </a:rPr>
              <a:t>DMN </a:t>
            </a:r>
            <a:r>
              <a:rPr lang="hr-HR" sz="3600" b="1" dirty="0" err="1" smtClean="0">
                <a:solidFill>
                  <a:srgbClr val="FFFF00"/>
                </a:solidFill>
                <a:latin typeface="+mn-lt"/>
              </a:rPr>
              <a:t>cortical</a:t>
            </a:r>
            <a:r>
              <a:rPr lang="hr-HR" sz="3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hr-HR" sz="3600" b="1" dirty="0" err="1" smtClean="0">
                <a:solidFill>
                  <a:srgbClr val="FFFF00"/>
                </a:solidFill>
                <a:latin typeface="+mn-lt"/>
              </a:rPr>
              <a:t>hubs</a:t>
            </a:r>
            <a:r>
              <a:rPr lang="hr-HR" sz="3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hr-HR" sz="3600" b="1" dirty="0" err="1" smtClean="0">
                <a:solidFill>
                  <a:srgbClr val="FFFF00"/>
                </a:solidFill>
                <a:latin typeface="+mn-lt"/>
              </a:rPr>
              <a:t>and</a:t>
            </a:r>
            <a:r>
              <a:rPr lang="hr-HR" sz="3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rgbClr val="FFFF00"/>
                </a:solidFill>
                <a:latin typeface="+mn-lt"/>
              </a:rPr>
              <a:t>β</a:t>
            </a:r>
            <a:r>
              <a:rPr lang="hr-HR" sz="3600" b="1" dirty="0" smtClean="0">
                <a:solidFill>
                  <a:srgbClr val="FFFF00"/>
                </a:solidFill>
                <a:latin typeface="+mn-lt"/>
              </a:rPr>
              <a:t>-</a:t>
            </a:r>
            <a:r>
              <a:rPr lang="hr-HR" sz="3600" b="1" dirty="0" err="1" smtClean="0">
                <a:solidFill>
                  <a:srgbClr val="FFFF00"/>
                </a:solidFill>
                <a:latin typeface="+mn-lt"/>
              </a:rPr>
              <a:t>amyloid</a:t>
            </a:r>
            <a:r>
              <a:rPr lang="hr-HR" sz="3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hr-HR" sz="3600" b="1" dirty="0" err="1" smtClean="0">
                <a:solidFill>
                  <a:srgbClr val="FFFF00"/>
                </a:solidFill>
                <a:latin typeface="+mn-lt"/>
              </a:rPr>
              <a:t>deposition</a:t>
            </a:r>
            <a:r>
              <a:rPr lang="hr-HR" sz="3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hr-HR" sz="3600" b="1" dirty="0" err="1" smtClean="0">
                <a:solidFill>
                  <a:srgbClr val="FFFF00"/>
                </a:solidFill>
                <a:latin typeface="+mn-lt"/>
              </a:rPr>
              <a:t>overlap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2489" y="6490311"/>
            <a:ext cx="4498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FFC000"/>
                </a:solidFill>
              </a:rPr>
              <a:t>Buckner</a:t>
            </a:r>
            <a:r>
              <a:rPr lang="hr-HR" sz="1600" dirty="0" smtClean="0">
                <a:solidFill>
                  <a:srgbClr val="FFC000"/>
                </a:solidFill>
              </a:rPr>
              <a:t> et al., J. </a:t>
            </a:r>
            <a:r>
              <a:rPr lang="hr-HR" sz="1600" dirty="0" err="1" smtClean="0">
                <a:solidFill>
                  <a:srgbClr val="FFC000"/>
                </a:solidFill>
              </a:rPr>
              <a:t>Neurosci</a:t>
            </a:r>
            <a:r>
              <a:rPr lang="hr-HR" sz="1600" dirty="0" smtClean="0">
                <a:solidFill>
                  <a:srgbClr val="FFC000"/>
                </a:solidFill>
              </a:rPr>
              <a:t>., 2009, 29, 1860-1873</a:t>
            </a:r>
            <a:endParaRPr lang="hr-HR" sz="1600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87" y="1554204"/>
            <a:ext cx="552882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6291286" cy="1227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6796046" cy="20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0" y="3501008"/>
            <a:ext cx="1876794" cy="1584176"/>
          </a:xfrm>
          <a:prstGeom prst="rect">
            <a:avLst/>
          </a:prstGeom>
        </p:spPr>
      </p:pic>
      <p:pic>
        <p:nvPicPr>
          <p:cNvPr id="4" name="Word processing- Left lateral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73" y="476672"/>
            <a:ext cx="2998174" cy="2998174"/>
          </a:xfrm>
          <a:prstGeom prst="rect">
            <a:avLst/>
          </a:prstGeom>
        </p:spPr>
      </p:pic>
      <p:pic>
        <p:nvPicPr>
          <p:cNvPr id="5" name="Word processing- Left medial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77938" y="476672"/>
            <a:ext cx="2994832" cy="2994832"/>
          </a:xfrm>
          <a:prstGeom prst="rect">
            <a:avLst/>
          </a:prstGeom>
        </p:spPr>
      </p:pic>
      <p:pic>
        <p:nvPicPr>
          <p:cNvPr id="6" name="Word processing- Left ventral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13672" y="476673"/>
            <a:ext cx="2994832" cy="2994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06697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Spatiotemporal </a:t>
            </a:r>
            <a:r>
              <a:rPr lang="hr-HR" sz="2200" b="1" dirty="0">
                <a:solidFill>
                  <a:srgbClr val="FFFF00"/>
                </a:solidFill>
              </a:rPr>
              <a:t>d</a:t>
            </a:r>
            <a:r>
              <a:rPr lang="en-US" sz="2200" b="1" dirty="0" err="1">
                <a:solidFill>
                  <a:srgbClr val="FFFF00"/>
                </a:solidFill>
              </a:rPr>
              <a:t>ynamics</a:t>
            </a:r>
            <a:r>
              <a:rPr lang="en-US" sz="2200" b="1" dirty="0">
                <a:solidFill>
                  <a:srgbClr val="FFFF00"/>
                </a:solidFill>
              </a:rPr>
              <a:t> of </a:t>
            </a:r>
            <a:r>
              <a:rPr lang="hr-HR" sz="2200" b="1" dirty="0">
                <a:solidFill>
                  <a:srgbClr val="FFFF00"/>
                </a:solidFill>
              </a:rPr>
              <a:t>w</a:t>
            </a:r>
            <a:r>
              <a:rPr lang="en-US" sz="2200" b="1" dirty="0" err="1">
                <a:solidFill>
                  <a:srgbClr val="FFFF00"/>
                </a:solidFill>
              </a:rPr>
              <a:t>ord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hr-HR" sz="2200" b="1" dirty="0">
                <a:solidFill>
                  <a:srgbClr val="FFFF00"/>
                </a:solidFill>
              </a:rPr>
              <a:t>p</a:t>
            </a:r>
            <a:r>
              <a:rPr lang="en-US" sz="2200" b="1" dirty="0" err="1">
                <a:solidFill>
                  <a:srgbClr val="FFFF00"/>
                </a:solidFill>
              </a:rPr>
              <a:t>rocessing</a:t>
            </a:r>
            <a:r>
              <a:rPr lang="en-US" sz="2200" b="1" dirty="0">
                <a:solidFill>
                  <a:srgbClr val="FFFF00"/>
                </a:solidFill>
              </a:rPr>
              <a:t> in the </a:t>
            </a:r>
            <a:r>
              <a:rPr lang="hr-HR" sz="2200" b="1" dirty="0">
                <a:solidFill>
                  <a:srgbClr val="FFFF00"/>
                </a:solidFill>
              </a:rPr>
              <a:t>h</a:t>
            </a:r>
            <a:r>
              <a:rPr lang="en-US" sz="2200" b="1" dirty="0" err="1">
                <a:solidFill>
                  <a:srgbClr val="FFFF00"/>
                </a:solidFill>
              </a:rPr>
              <a:t>uman</a:t>
            </a:r>
            <a:r>
              <a:rPr lang="hr-HR" sz="2200" b="1" dirty="0">
                <a:solidFill>
                  <a:srgbClr val="FFFF00"/>
                </a:solidFill>
              </a:rPr>
              <a:t> c</a:t>
            </a:r>
            <a:r>
              <a:rPr lang="en-US" sz="2200" b="1" dirty="0" err="1">
                <a:solidFill>
                  <a:srgbClr val="FFFF00"/>
                </a:solidFill>
              </a:rPr>
              <a:t>ortex</a:t>
            </a:r>
            <a:r>
              <a:rPr lang="hr-HR" sz="2200" b="1" dirty="0">
                <a:solidFill>
                  <a:srgbClr val="FFFF00"/>
                </a:solidFill>
              </a:rPr>
              <a:t> </a:t>
            </a:r>
            <a:r>
              <a:rPr lang="hr-HR" sz="2200" b="1" dirty="0" smtClean="0">
                <a:solidFill>
                  <a:srgbClr val="FFFF00"/>
                </a:solidFill>
              </a:rPr>
              <a:t>(MEG + </a:t>
            </a:r>
            <a:r>
              <a:rPr lang="hr-HR" sz="2200" b="1" dirty="0" err="1" smtClean="0">
                <a:solidFill>
                  <a:srgbClr val="FFFF00"/>
                </a:solidFill>
              </a:rPr>
              <a:t>fMRI</a:t>
            </a:r>
            <a:r>
              <a:rPr lang="hr-HR" sz="2200" b="1" dirty="0" smtClean="0">
                <a:solidFill>
                  <a:srgbClr val="FFFF00"/>
                </a:solidFill>
              </a:rPr>
              <a:t> + ERP); P300 </a:t>
            </a:r>
            <a:r>
              <a:rPr lang="hr-HR" sz="2200" b="1" dirty="0" err="1" smtClean="0">
                <a:solidFill>
                  <a:srgbClr val="FFFF00"/>
                </a:solidFill>
              </a:rPr>
              <a:t>and</a:t>
            </a:r>
            <a:r>
              <a:rPr lang="hr-HR" sz="2200" b="1" dirty="0" smtClean="0">
                <a:solidFill>
                  <a:srgbClr val="FFFF00"/>
                </a:solidFill>
              </a:rPr>
              <a:t> N400 as </a:t>
            </a:r>
            <a:r>
              <a:rPr lang="hr-HR" sz="2200" b="1" dirty="0" err="1" smtClean="0">
                <a:solidFill>
                  <a:srgbClr val="FFFF00"/>
                </a:solidFill>
              </a:rPr>
              <a:t>early</a:t>
            </a:r>
            <a:r>
              <a:rPr lang="hr-HR" sz="2200" b="1" dirty="0" smtClean="0">
                <a:solidFill>
                  <a:srgbClr val="FFFF00"/>
                </a:solidFill>
              </a:rPr>
              <a:t> </a:t>
            </a:r>
            <a:r>
              <a:rPr lang="hr-HR" sz="2200" b="1" dirty="0" err="1" smtClean="0">
                <a:solidFill>
                  <a:srgbClr val="FFFF00"/>
                </a:solidFill>
              </a:rPr>
              <a:t>non</a:t>
            </a:r>
            <a:r>
              <a:rPr lang="hr-HR" sz="2200" b="1" dirty="0" smtClean="0">
                <a:solidFill>
                  <a:srgbClr val="FFFF00"/>
                </a:solidFill>
              </a:rPr>
              <a:t>-</a:t>
            </a:r>
            <a:r>
              <a:rPr lang="hr-HR" sz="2200" b="1" dirty="0" err="1" smtClean="0">
                <a:solidFill>
                  <a:srgbClr val="FFFF00"/>
                </a:solidFill>
              </a:rPr>
              <a:t>invasive</a:t>
            </a:r>
            <a:r>
              <a:rPr lang="hr-HR" sz="2200" b="1" dirty="0" smtClean="0">
                <a:solidFill>
                  <a:srgbClr val="FFFF00"/>
                </a:solidFill>
              </a:rPr>
              <a:t> </a:t>
            </a:r>
            <a:r>
              <a:rPr lang="hr-HR" sz="2200" b="1" dirty="0" err="1" smtClean="0">
                <a:solidFill>
                  <a:srgbClr val="FFFF00"/>
                </a:solidFill>
              </a:rPr>
              <a:t>biomarkers</a:t>
            </a:r>
            <a:r>
              <a:rPr lang="hr-HR" sz="2200" b="1" dirty="0" smtClean="0">
                <a:solidFill>
                  <a:srgbClr val="FFFF00"/>
                </a:solidFill>
              </a:rPr>
              <a:t> </a:t>
            </a:r>
            <a:r>
              <a:rPr lang="hr-HR" sz="2200" b="1" dirty="0" err="1" smtClean="0">
                <a:solidFill>
                  <a:srgbClr val="FFFF00"/>
                </a:solidFill>
              </a:rPr>
              <a:t>of</a:t>
            </a:r>
            <a:r>
              <a:rPr lang="hr-HR" sz="2200" b="1" dirty="0" smtClean="0">
                <a:solidFill>
                  <a:srgbClr val="FFFF00"/>
                </a:solidFill>
              </a:rPr>
              <a:t> AD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3680" y="6516052"/>
            <a:ext cx="298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prstClr val="white"/>
                </a:solidFill>
              </a:rPr>
              <a:t>Marinkovic</a:t>
            </a:r>
            <a:r>
              <a:rPr lang="hr-HR" b="1" dirty="0">
                <a:solidFill>
                  <a:prstClr val="white"/>
                </a:solidFill>
              </a:rPr>
              <a:t> </a:t>
            </a:r>
            <a:r>
              <a:rPr lang="hr-HR" b="1" dirty="0" smtClean="0">
                <a:solidFill>
                  <a:prstClr val="white"/>
                </a:solidFill>
              </a:rPr>
              <a:t>et al., </a:t>
            </a:r>
            <a:r>
              <a:rPr lang="hr-HR" b="1" dirty="0" err="1" smtClean="0">
                <a:solidFill>
                  <a:prstClr val="white"/>
                </a:solidFill>
              </a:rPr>
              <a:t>and</a:t>
            </a:r>
            <a:r>
              <a:rPr lang="hr-HR" b="1" dirty="0" smtClean="0">
                <a:solidFill>
                  <a:prstClr val="white"/>
                </a:solidFill>
              </a:rPr>
              <a:t> </a:t>
            </a:r>
            <a:r>
              <a:rPr lang="hr-HR" b="1" dirty="0" err="1" smtClean="0">
                <a:solidFill>
                  <a:prstClr val="white"/>
                </a:solidFill>
              </a:rPr>
              <a:t>others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350249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P300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5020" y="5877272"/>
            <a:ext cx="2717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solidFill>
                  <a:schemeClr val="bg1"/>
                </a:solidFill>
              </a:rPr>
              <a:t>N400 is a </a:t>
            </a:r>
            <a:r>
              <a:rPr lang="hr-HR" sz="1100" dirty="0" err="1" smtClean="0">
                <a:solidFill>
                  <a:schemeClr val="bg1"/>
                </a:solidFill>
              </a:rPr>
              <a:t>normal</a:t>
            </a:r>
            <a:r>
              <a:rPr lang="hr-HR" sz="1100" dirty="0" smtClean="0">
                <a:solidFill>
                  <a:schemeClr val="bg1"/>
                </a:solidFill>
              </a:rPr>
              <a:t> </a:t>
            </a:r>
            <a:r>
              <a:rPr lang="hr-HR" sz="1100" dirty="0" err="1" smtClean="0">
                <a:solidFill>
                  <a:schemeClr val="bg1"/>
                </a:solidFill>
              </a:rPr>
              <a:t>response</a:t>
            </a:r>
            <a:r>
              <a:rPr lang="hr-HR" sz="1100" dirty="0" smtClean="0">
                <a:solidFill>
                  <a:schemeClr val="bg1"/>
                </a:solidFill>
              </a:rPr>
              <a:t> to </a:t>
            </a:r>
            <a:r>
              <a:rPr lang="hr-HR" sz="1100" dirty="0" err="1" smtClean="0">
                <a:solidFill>
                  <a:schemeClr val="bg1"/>
                </a:solidFill>
              </a:rPr>
              <a:t>meaningful</a:t>
            </a:r>
            <a:r>
              <a:rPr lang="hr-HR" sz="1100" dirty="0" smtClean="0">
                <a:solidFill>
                  <a:schemeClr val="bg1"/>
                </a:solidFill>
              </a:rPr>
              <a:t> </a:t>
            </a:r>
            <a:r>
              <a:rPr lang="hr-HR" sz="1100" dirty="0" err="1" smtClean="0">
                <a:solidFill>
                  <a:schemeClr val="bg1"/>
                </a:solidFill>
              </a:rPr>
              <a:t>stimuli</a:t>
            </a:r>
            <a:r>
              <a:rPr lang="hr-HR" sz="1100" dirty="0" smtClean="0">
                <a:solidFill>
                  <a:schemeClr val="bg1"/>
                </a:solidFill>
              </a:rPr>
              <a:t> (</a:t>
            </a:r>
            <a:r>
              <a:rPr lang="hr-HR" sz="1100" dirty="0" err="1" smtClean="0">
                <a:solidFill>
                  <a:schemeClr val="bg1"/>
                </a:solidFill>
              </a:rPr>
              <a:t>e.g</a:t>
            </a:r>
            <a:r>
              <a:rPr lang="hr-HR" sz="1100" dirty="0" smtClean="0">
                <a:solidFill>
                  <a:schemeClr val="bg1"/>
                </a:solidFill>
              </a:rPr>
              <a:t>. </a:t>
            </a:r>
            <a:r>
              <a:rPr lang="hr-HR" sz="1100" dirty="0" err="1" smtClean="0">
                <a:solidFill>
                  <a:schemeClr val="bg1"/>
                </a:solidFill>
              </a:rPr>
              <a:t>meaningful</a:t>
            </a:r>
            <a:r>
              <a:rPr lang="hr-HR" sz="1100" dirty="0" smtClean="0">
                <a:solidFill>
                  <a:schemeClr val="bg1"/>
                </a:solidFill>
              </a:rPr>
              <a:t> </a:t>
            </a:r>
            <a:r>
              <a:rPr lang="hr-HR" sz="1100" dirty="0" err="1" smtClean="0">
                <a:solidFill>
                  <a:schemeClr val="bg1"/>
                </a:solidFill>
              </a:rPr>
              <a:t>sentences</a:t>
            </a:r>
            <a:r>
              <a:rPr lang="hr-HR" sz="1100" dirty="0" smtClean="0">
                <a:solidFill>
                  <a:schemeClr val="bg1"/>
                </a:solidFill>
              </a:rPr>
              <a:t>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250" y="5043212"/>
            <a:ext cx="1696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>
                <a:solidFill>
                  <a:schemeClr val="bg1"/>
                </a:solidFill>
              </a:rPr>
              <a:t>P300 </a:t>
            </a:r>
            <a:r>
              <a:rPr lang="hr-HR" sz="1100" dirty="0">
                <a:solidFill>
                  <a:schemeClr val="bg1"/>
                </a:solidFill>
              </a:rPr>
              <a:t>is a </a:t>
            </a:r>
            <a:r>
              <a:rPr lang="hr-HR" sz="1100" dirty="0" err="1">
                <a:solidFill>
                  <a:schemeClr val="bg1"/>
                </a:solidFill>
              </a:rPr>
              <a:t>normal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r>
              <a:rPr lang="hr-HR" sz="1100" dirty="0" err="1">
                <a:solidFill>
                  <a:schemeClr val="bg1"/>
                </a:solidFill>
              </a:rPr>
              <a:t>response</a:t>
            </a:r>
            <a:r>
              <a:rPr lang="hr-HR" sz="1100" dirty="0">
                <a:solidFill>
                  <a:schemeClr val="bg1"/>
                </a:solidFill>
              </a:rPr>
              <a:t> </a:t>
            </a:r>
            <a:endParaRPr lang="hr-HR" sz="1100" dirty="0" smtClean="0">
              <a:solidFill>
                <a:schemeClr val="bg1"/>
              </a:solidFill>
            </a:endParaRPr>
          </a:p>
          <a:p>
            <a:r>
              <a:rPr lang="hr-HR" sz="1100" dirty="0" smtClean="0">
                <a:solidFill>
                  <a:schemeClr val="bg1"/>
                </a:solidFill>
              </a:rPr>
              <a:t>to </a:t>
            </a:r>
            <a:r>
              <a:rPr lang="hr-HR" sz="1100" dirty="0" err="1" smtClean="0">
                <a:solidFill>
                  <a:schemeClr val="bg1"/>
                </a:solidFill>
              </a:rPr>
              <a:t>novel</a:t>
            </a:r>
            <a:r>
              <a:rPr lang="hr-HR" sz="1100" dirty="0" smtClean="0">
                <a:solidFill>
                  <a:schemeClr val="bg1"/>
                </a:solidFill>
              </a:rPr>
              <a:t> </a:t>
            </a:r>
            <a:r>
              <a:rPr lang="hr-HR" sz="1100" dirty="0" err="1">
                <a:solidFill>
                  <a:schemeClr val="bg1"/>
                </a:solidFill>
              </a:rPr>
              <a:t>stimuli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96" y="3317924"/>
            <a:ext cx="3712453" cy="24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1894"/>
            <a:ext cx="2808312" cy="36410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999" y="5541039"/>
            <a:ext cx="2169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bg1"/>
                </a:solidFill>
              </a:rPr>
              <a:t>P100 </a:t>
            </a:r>
            <a:r>
              <a:rPr lang="hr-HR" sz="1200" dirty="0" err="1" smtClean="0">
                <a:solidFill>
                  <a:schemeClr val="bg1"/>
                </a:solidFill>
              </a:rPr>
              <a:t>stimulus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detection</a:t>
            </a:r>
            <a:endParaRPr lang="hr-HR" sz="1200" dirty="0" smtClean="0">
              <a:solidFill>
                <a:schemeClr val="bg1"/>
              </a:solidFill>
            </a:endParaRPr>
          </a:p>
          <a:p>
            <a:r>
              <a:rPr lang="hr-HR" sz="1200" dirty="0" smtClean="0">
                <a:solidFill>
                  <a:schemeClr val="bg1"/>
                </a:solidFill>
              </a:rPr>
              <a:t>P200 </a:t>
            </a:r>
            <a:r>
              <a:rPr lang="hr-HR" sz="1200" dirty="0" err="1" smtClean="0">
                <a:solidFill>
                  <a:schemeClr val="bg1"/>
                </a:solidFill>
              </a:rPr>
              <a:t>high</a:t>
            </a:r>
            <a:r>
              <a:rPr lang="hr-HR" sz="1200" dirty="0" smtClean="0">
                <a:solidFill>
                  <a:schemeClr val="bg1"/>
                </a:solidFill>
              </a:rPr>
              <a:t>-</a:t>
            </a:r>
            <a:r>
              <a:rPr lang="hr-HR" sz="1200" dirty="0" err="1" smtClean="0">
                <a:solidFill>
                  <a:schemeClr val="bg1"/>
                </a:solidFill>
              </a:rPr>
              <a:t>order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perceptual</a:t>
            </a:r>
            <a:endParaRPr lang="hr-HR" sz="1200" dirty="0" smtClean="0">
              <a:solidFill>
                <a:schemeClr val="bg1"/>
              </a:solidFill>
            </a:endParaRPr>
          </a:p>
          <a:p>
            <a:r>
              <a:rPr lang="hr-HR" sz="1200" dirty="0">
                <a:solidFill>
                  <a:schemeClr val="bg1"/>
                </a:solidFill>
              </a:rPr>
              <a:t> </a:t>
            </a:r>
            <a:r>
              <a:rPr lang="hr-HR" sz="1200" dirty="0" smtClean="0">
                <a:solidFill>
                  <a:schemeClr val="bg1"/>
                </a:solidFill>
              </a:rPr>
              <a:t>         </a:t>
            </a:r>
            <a:r>
              <a:rPr lang="hr-HR" sz="1200" dirty="0" err="1" smtClean="0">
                <a:solidFill>
                  <a:schemeClr val="bg1"/>
                </a:solidFill>
              </a:rPr>
              <a:t>processing</a:t>
            </a:r>
            <a:r>
              <a:rPr lang="hr-HR" sz="1200" dirty="0" smtClean="0">
                <a:solidFill>
                  <a:schemeClr val="bg1"/>
                </a:solidFill>
              </a:rPr>
              <a:t>, </a:t>
            </a:r>
            <a:r>
              <a:rPr lang="hr-HR" sz="1200" dirty="0" err="1" smtClean="0">
                <a:solidFill>
                  <a:schemeClr val="bg1"/>
                </a:solidFill>
              </a:rPr>
              <a:t>modulated</a:t>
            </a:r>
            <a:endParaRPr lang="hr-HR" sz="1200" dirty="0" smtClean="0">
              <a:solidFill>
                <a:schemeClr val="bg1"/>
              </a:solidFill>
            </a:endParaRPr>
          </a:p>
          <a:p>
            <a:r>
              <a:rPr lang="hr-HR" sz="1200" dirty="0" smtClean="0">
                <a:solidFill>
                  <a:schemeClr val="bg1"/>
                </a:solidFill>
              </a:rPr>
              <a:t>          </a:t>
            </a:r>
            <a:r>
              <a:rPr lang="hr-HR" sz="1200" dirty="0" err="1" smtClean="0">
                <a:solidFill>
                  <a:schemeClr val="bg1"/>
                </a:solidFill>
              </a:rPr>
              <a:t>by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attention</a:t>
            </a:r>
            <a:endParaRPr lang="hr-HR" sz="1200" dirty="0" smtClean="0">
              <a:solidFill>
                <a:schemeClr val="bg1"/>
              </a:solidFill>
            </a:endParaRPr>
          </a:p>
          <a:p>
            <a:r>
              <a:rPr lang="hr-HR" sz="1200" dirty="0" smtClean="0">
                <a:solidFill>
                  <a:schemeClr val="bg1"/>
                </a:solidFill>
              </a:rPr>
              <a:t>P300 </a:t>
            </a:r>
            <a:r>
              <a:rPr lang="hr-HR" sz="1200" dirty="0" err="1" smtClean="0">
                <a:solidFill>
                  <a:schemeClr val="bg1"/>
                </a:solidFill>
              </a:rPr>
              <a:t>cognitive</a:t>
            </a:r>
            <a:r>
              <a:rPr lang="hr-HR" sz="1200" dirty="0" smtClean="0">
                <a:solidFill>
                  <a:schemeClr val="bg1"/>
                </a:solidFill>
              </a:rPr>
              <a:t> or </a:t>
            </a:r>
            <a:r>
              <a:rPr lang="hr-HR" sz="1200" dirty="0" err="1" smtClean="0">
                <a:solidFill>
                  <a:schemeClr val="bg1"/>
                </a:solidFill>
              </a:rPr>
              <a:t>affective</a:t>
            </a:r>
            <a:endParaRPr lang="hr-HR" sz="1200" dirty="0">
              <a:solidFill>
                <a:schemeClr val="bg1"/>
              </a:solidFill>
            </a:endParaRPr>
          </a:p>
          <a:p>
            <a:r>
              <a:rPr lang="hr-HR" sz="1200" dirty="0" smtClean="0">
                <a:solidFill>
                  <a:schemeClr val="bg1"/>
                </a:solidFill>
              </a:rPr>
              <a:t>          </a:t>
            </a:r>
            <a:r>
              <a:rPr lang="hr-HR" sz="1200" dirty="0" err="1" smtClean="0">
                <a:solidFill>
                  <a:schemeClr val="bg1"/>
                </a:solidFill>
              </a:rPr>
              <a:t>processing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of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the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stimulus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0893" y="5617201"/>
            <a:ext cx="288032" cy="1052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723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hr-HR" b="1" dirty="0" err="1" smtClean="0">
                <a:solidFill>
                  <a:srgbClr val="FFFF00"/>
                </a:solidFill>
              </a:rPr>
              <a:t>Five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novel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concepts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regarding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cognition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and</a:t>
            </a:r>
            <a:r>
              <a:rPr lang="hr-HR" b="1" dirty="0" smtClean="0">
                <a:solidFill>
                  <a:srgbClr val="FFFF00"/>
                </a:solidFill>
              </a:rPr>
              <a:t> AD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/>
              <a:t>1. human </a:t>
            </a:r>
            <a:r>
              <a:rPr lang="hr-HR" dirty="0" err="1" smtClean="0"/>
              <a:t>brain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got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/>
              <a:t> </a:t>
            </a:r>
            <a:r>
              <a:rPr lang="hr-HR" dirty="0" smtClean="0"/>
              <a:t>„operative </a:t>
            </a:r>
            <a:r>
              <a:rPr lang="hr-HR" dirty="0" err="1" smtClean="0"/>
              <a:t>system</a:t>
            </a:r>
            <a:r>
              <a:rPr lang="hr-HR" dirty="0" smtClean="0"/>
              <a:t>” (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analogy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computers</a:t>
            </a:r>
            <a:r>
              <a:rPr lang="hr-HR" dirty="0" smtClean="0"/>
              <a:t>):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core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operative </a:t>
            </a:r>
            <a:r>
              <a:rPr lang="hr-HR" dirty="0" err="1" smtClean="0"/>
              <a:t>system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default</a:t>
            </a:r>
            <a:r>
              <a:rPr lang="hr-HR" dirty="0" smtClean="0"/>
              <a:t> mode </a:t>
            </a:r>
            <a:r>
              <a:rPr lang="hr-HR" dirty="0" err="1" smtClean="0"/>
              <a:t>network</a:t>
            </a:r>
            <a:r>
              <a:rPr lang="hr-HR" dirty="0" smtClean="0"/>
              <a:t> (DMN)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2. </a:t>
            </a:r>
            <a:r>
              <a:rPr lang="hr-HR" dirty="0" err="1" smtClean="0"/>
              <a:t>default</a:t>
            </a:r>
            <a:r>
              <a:rPr lang="hr-HR" dirty="0" smtClean="0"/>
              <a:t>-mode </a:t>
            </a:r>
            <a:r>
              <a:rPr lang="hr-HR" dirty="0" err="1" smtClean="0"/>
              <a:t>network</a:t>
            </a:r>
            <a:r>
              <a:rPr lang="hr-HR" dirty="0" smtClean="0"/>
              <a:t> (DMN) </a:t>
            </a:r>
            <a:r>
              <a:rPr lang="hr-HR" dirty="0" err="1" smtClean="0"/>
              <a:t>activity</a:t>
            </a:r>
            <a:r>
              <a:rPr lang="hr-HR" dirty="0" smtClean="0"/>
              <a:t> is </a:t>
            </a:r>
            <a:r>
              <a:rPr lang="hr-HR" dirty="0" err="1" smtClean="0"/>
              <a:t>weaker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children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reflects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consciousnes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3. </a:t>
            </a:r>
            <a:r>
              <a:rPr lang="hr-HR" dirty="0"/>
              <a:t>DMN </a:t>
            </a:r>
            <a:r>
              <a:rPr lang="hr-HR" dirty="0" err="1"/>
              <a:t>cortical</a:t>
            </a:r>
            <a:r>
              <a:rPr lang="hr-HR" dirty="0"/>
              <a:t> </a:t>
            </a:r>
            <a:r>
              <a:rPr lang="hr-HR" dirty="0" err="1"/>
              <a:t>hubs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amyloid</a:t>
            </a:r>
            <a:r>
              <a:rPr lang="hr-HR" dirty="0" smtClean="0"/>
              <a:t>-</a:t>
            </a:r>
            <a:r>
              <a:rPr lang="el-GR" dirty="0" smtClean="0"/>
              <a:t>β</a:t>
            </a:r>
            <a:r>
              <a:rPr lang="hr-HR" dirty="0" smtClean="0"/>
              <a:t> (A</a:t>
            </a:r>
            <a:r>
              <a:rPr lang="el-GR" dirty="0" smtClean="0"/>
              <a:t>β</a:t>
            </a:r>
            <a:r>
              <a:rPr lang="hr-HR" dirty="0" smtClean="0"/>
              <a:t>) </a:t>
            </a:r>
            <a:r>
              <a:rPr lang="hr-HR" dirty="0" err="1"/>
              <a:t>deposition</a:t>
            </a:r>
            <a:r>
              <a:rPr lang="hr-HR" dirty="0"/>
              <a:t> </a:t>
            </a:r>
            <a:r>
              <a:rPr lang="hr-HR" dirty="0" err="1" smtClean="0"/>
              <a:t>overlap</a:t>
            </a:r>
            <a:r>
              <a:rPr lang="hr-HR" dirty="0" smtClean="0"/>
              <a:t>: </a:t>
            </a:r>
            <a:r>
              <a:rPr lang="hr-HR" dirty="0" err="1" smtClean="0"/>
              <a:t>during</a:t>
            </a:r>
            <a:r>
              <a:rPr lang="hr-HR" dirty="0" smtClean="0"/>
              <a:t> SWS </a:t>
            </a:r>
            <a:r>
              <a:rPr lang="hr-HR" dirty="0" err="1" smtClean="0"/>
              <a:t>neurons</a:t>
            </a:r>
            <a:r>
              <a:rPr lang="hr-HR" dirty="0" smtClean="0"/>
              <a:t> </a:t>
            </a:r>
            <a:r>
              <a:rPr lang="hr-HR" dirty="0" err="1" smtClean="0"/>
              <a:t>spend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50% </a:t>
            </a:r>
            <a:r>
              <a:rPr lang="hr-HR" dirty="0" err="1" smtClean="0"/>
              <a:t>less</a:t>
            </a:r>
            <a:r>
              <a:rPr lang="hr-HR" dirty="0" smtClean="0"/>
              <a:t> </a:t>
            </a:r>
            <a:r>
              <a:rPr lang="hr-HR" dirty="0" err="1" smtClean="0"/>
              <a:t>energy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produce</a:t>
            </a:r>
            <a:r>
              <a:rPr lang="hr-HR" dirty="0" smtClean="0"/>
              <a:t> </a:t>
            </a:r>
            <a:r>
              <a:rPr lang="hr-HR" dirty="0" err="1" smtClean="0"/>
              <a:t>much</a:t>
            </a:r>
            <a:r>
              <a:rPr lang="hr-HR" dirty="0" smtClean="0"/>
              <a:t> </a:t>
            </a:r>
            <a:r>
              <a:rPr lang="hr-HR" dirty="0" err="1" smtClean="0"/>
              <a:t>less</a:t>
            </a:r>
            <a:r>
              <a:rPr lang="hr-HR" dirty="0" smtClean="0"/>
              <a:t> A</a:t>
            </a:r>
            <a:r>
              <a:rPr lang="el-GR" dirty="0" smtClean="0"/>
              <a:t>β</a:t>
            </a:r>
            <a:r>
              <a:rPr lang="hr-HR" dirty="0" smtClean="0"/>
              <a:t> (</a:t>
            </a:r>
            <a:r>
              <a:rPr lang="hr-HR" dirty="0" err="1" smtClean="0"/>
              <a:t>the</a:t>
            </a:r>
            <a:r>
              <a:rPr lang="hr-HR" dirty="0" smtClean="0"/>
              <a:t> net </a:t>
            </a:r>
            <a:r>
              <a:rPr lang="hr-HR" dirty="0" err="1" smtClean="0"/>
              <a:t>result</a:t>
            </a:r>
            <a:r>
              <a:rPr lang="hr-HR" dirty="0" smtClean="0"/>
              <a:t> </a:t>
            </a:r>
            <a:r>
              <a:rPr lang="hr-HR" dirty="0" err="1" smtClean="0"/>
              <a:t>being</a:t>
            </a:r>
            <a:r>
              <a:rPr lang="hr-HR" dirty="0" smtClean="0"/>
              <a:t> a </a:t>
            </a:r>
            <a:r>
              <a:rPr lang="hr-HR" dirty="0" err="1" smtClean="0"/>
              <a:t>clearance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/>
              <a:t>A</a:t>
            </a:r>
            <a:r>
              <a:rPr lang="el-GR" dirty="0" smtClean="0"/>
              <a:t>β</a:t>
            </a:r>
            <a:r>
              <a:rPr lang="hr-HR" dirty="0" smtClean="0"/>
              <a:t>); as more </a:t>
            </a:r>
            <a:r>
              <a:rPr lang="hr-HR" dirty="0"/>
              <a:t>A</a:t>
            </a:r>
            <a:r>
              <a:rPr lang="el-GR" dirty="0" smtClean="0"/>
              <a:t>β</a:t>
            </a:r>
            <a:r>
              <a:rPr lang="hr-HR" dirty="0" smtClean="0"/>
              <a:t> is </a:t>
            </a:r>
            <a:r>
              <a:rPr lang="hr-HR" dirty="0" err="1" smtClean="0"/>
              <a:t>accumulated</a:t>
            </a:r>
            <a:r>
              <a:rPr lang="hr-HR" dirty="0" smtClean="0"/>
              <a:t> –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sleep</a:t>
            </a:r>
            <a:r>
              <a:rPr lang="hr-HR" dirty="0" smtClean="0"/>
              <a:t> </a:t>
            </a:r>
            <a:r>
              <a:rPr lang="hr-HR" dirty="0" err="1" smtClean="0"/>
              <a:t>becomes</a:t>
            </a:r>
            <a:r>
              <a:rPr lang="hr-HR" dirty="0" smtClean="0"/>
              <a:t> </a:t>
            </a:r>
            <a:r>
              <a:rPr lang="hr-HR" dirty="0" err="1" smtClean="0"/>
              <a:t>shorter</a:t>
            </a:r>
            <a:r>
              <a:rPr lang="hr-HR" dirty="0" smtClean="0"/>
              <a:t> (a </a:t>
            </a:r>
            <a:r>
              <a:rPr lang="hr-HR" dirty="0" err="1" smtClean="0"/>
              <a:t>vicious</a:t>
            </a:r>
            <a:r>
              <a:rPr lang="hr-HR" dirty="0" smtClean="0"/>
              <a:t> </a:t>
            </a:r>
            <a:r>
              <a:rPr lang="hr-HR" dirty="0" err="1" smtClean="0"/>
              <a:t>cycle</a:t>
            </a:r>
            <a:r>
              <a:rPr lang="hr-HR" dirty="0" smtClean="0"/>
              <a:t>) </a:t>
            </a:r>
            <a:endParaRPr lang="en-US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4</a:t>
            </a:r>
            <a:r>
              <a:rPr lang="hr-HR" dirty="0" smtClean="0"/>
              <a:t>. </a:t>
            </a:r>
            <a:r>
              <a:rPr lang="hr-HR" dirty="0"/>
              <a:t>AD </a:t>
            </a:r>
            <a:r>
              <a:rPr lang="hr-HR" dirty="0" err="1"/>
              <a:t>subjects</a:t>
            </a:r>
            <a:r>
              <a:rPr lang="hr-HR" dirty="0"/>
              <a:t> </a:t>
            </a:r>
            <a:r>
              <a:rPr lang="hr-HR" dirty="0" err="1" smtClean="0"/>
              <a:t>show</a:t>
            </a:r>
            <a:r>
              <a:rPr lang="hr-HR" dirty="0" smtClean="0"/>
              <a:t> </a:t>
            </a:r>
            <a:r>
              <a:rPr lang="hr-HR" dirty="0" err="1"/>
              <a:t>highly</a:t>
            </a:r>
            <a:r>
              <a:rPr lang="hr-HR" dirty="0"/>
              <a:t> </a:t>
            </a:r>
            <a:r>
              <a:rPr lang="hr-HR" dirty="0" err="1"/>
              <a:t>significant</a:t>
            </a:r>
            <a:r>
              <a:rPr lang="hr-HR" dirty="0"/>
              <a:t> </a:t>
            </a:r>
            <a:r>
              <a:rPr lang="hr-HR" dirty="0" err="1"/>
              <a:t>decreased</a:t>
            </a:r>
            <a:r>
              <a:rPr lang="hr-HR" dirty="0"/>
              <a:t> </a:t>
            </a:r>
            <a:r>
              <a:rPr lang="hr-HR" dirty="0" err="1"/>
              <a:t>resting</a:t>
            </a:r>
            <a:r>
              <a:rPr lang="hr-HR" dirty="0"/>
              <a:t>-</a:t>
            </a:r>
            <a:r>
              <a:rPr lang="hr-HR" dirty="0" err="1"/>
              <a:t>state</a:t>
            </a:r>
            <a:r>
              <a:rPr lang="hr-HR" dirty="0"/>
              <a:t> </a:t>
            </a:r>
            <a:r>
              <a:rPr lang="hr-HR" dirty="0" err="1"/>
              <a:t>activity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 smtClean="0"/>
              <a:t>posterior</a:t>
            </a:r>
            <a:r>
              <a:rPr lang="hr-HR" dirty="0" smtClean="0"/>
              <a:t> </a:t>
            </a:r>
            <a:r>
              <a:rPr lang="hr-HR" dirty="0" err="1" smtClean="0"/>
              <a:t>cingulate</a:t>
            </a:r>
            <a:r>
              <a:rPr lang="hr-HR" dirty="0" smtClean="0"/>
              <a:t> </a:t>
            </a:r>
            <a:r>
              <a:rPr lang="hr-HR" dirty="0" err="1" smtClean="0"/>
              <a:t>cortex</a:t>
            </a:r>
            <a:r>
              <a:rPr lang="hr-HR" dirty="0" smtClean="0"/>
              <a:t> (PCC), </a:t>
            </a:r>
            <a:r>
              <a:rPr lang="hr-HR" dirty="0" err="1"/>
              <a:t>hippocampus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entorhinal</a:t>
            </a:r>
            <a:r>
              <a:rPr lang="hr-HR" dirty="0"/>
              <a:t> </a:t>
            </a:r>
            <a:r>
              <a:rPr lang="hr-HR" dirty="0" err="1" smtClean="0"/>
              <a:t>cortex</a:t>
            </a:r>
            <a:r>
              <a:rPr lang="hr-HR" dirty="0"/>
              <a:t> </a:t>
            </a:r>
            <a:r>
              <a:rPr lang="hr-HR" dirty="0" smtClean="0"/>
              <a:t>as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as</a:t>
            </a:r>
            <a:r>
              <a:rPr lang="hr-HR" dirty="0" smtClean="0"/>
              <a:t> </a:t>
            </a:r>
            <a:r>
              <a:rPr lang="hr-HR" dirty="0" err="1" smtClean="0"/>
              <a:t>sloppy</a:t>
            </a:r>
            <a:r>
              <a:rPr lang="hr-HR" dirty="0" smtClean="0"/>
              <a:t> </a:t>
            </a:r>
            <a:r>
              <a:rPr lang="hr-HR" dirty="0" err="1" smtClean="0"/>
              <a:t>switching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DMN </a:t>
            </a:r>
            <a:r>
              <a:rPr lang="hr-HR" dirty="0" err="1" smtClean="0"/>
              <a:t>and</a:t>
            </a:r>
            <a:r>
              <a:rPr lang="hr-HR" dirty="0" smtClean="0"/>
              <a:t> DAN (</a:t>
            </a:r>
            <a:r>
              <a:rPr lang="hr-HR" dirty="0" err="1" smtClean="0"/>
              <a:t>dorsal</a:t>
            </a:r>
            <a:r>
              <a:rPr lang="hr-HR" dirty="0" smtClean="0"/>
              <a:t> </a:t>
            </a:r>
            <a:r>
              <a:rPr lang="hr-HR" dirty="0" err="1" smtClean="0"/>
              <a:t>attention</a:t>
            </a:r>
            <a:r>
              <a:rPr lang="hr-HR" dirty="0" smtClean="0"/>
              <a:t> </a:t>
            </a:r>
            <a:r>
              <a:rPr lang="hr-HR" dirty="0" err="1" smtClean="0"/>
              <a:t>network</a:t>
            </a:r>
            <a:r>
              <a:rPr lang="hr-HR" dirty="0" smtClean="0"/>
              <a:t>, </a:t>
            </a:r>
            <a:r>
              <a:rPr lang="hr-HR" dirty="0" err="1" smtClean="0"/>
              <a:t>even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preclinical</a:t>
            </a:r>
            <a:r>
              <a:rPr lang="hr-HR" dirty="0" smtClean="0"/>
              <a:t> </a:t>
            </a:r>
            <a:r>
              <a:rPr lang="hr-HR" dirty="0" err="1" smtClean="0"/>
              <a:t>cases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positive</a:t>
            </a:r>
            <a:r>
              <a:rPr lang="hr-HR" dirty="0" smtClean="0"/>
              <a:t> </a:t>
            </a:r>
            <a:r>
              <a:rPr lang="hr-HR" dirty="0" err="1" smtClean="0"/>
              <a:t>values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core</a:t>
            </a:r>
            <a:r>
              <a:rPr lang="hr-HR" dirty="0" smtClean="0"/>
              <a:t> AD </a:t>
            </a:r>
            <a:r>
              <a:rPr lang="hr-HR" dirty="0" err="1" smtClean="0"/>
              <a:t>biomarkers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5. P300 </a:t>
            </a:r>
            <a:r>
              <a:rPr lang="hr-HR" dirty="0" err="1" smtClean="0"/>
              <a:t>and</a:t>
            </a:r>
            <a:r>
              <a:rPr lang="hr-HR" dirty="0" smtClean="0"/>
              <a:t> N400 </a:t>
            </a:r>
            <a:r>
              <a:rPr lang="hr-HR" dirty="0" err="1" smtClean="0"/>
              <a:t>event</a:t>
            </a:r>
            <a:r>
              <a:rPr lang="hr-HR" dirty="0" smtClean="0"/>
              <a:t>-</a:t>
            </a:r>
            <a:r>
              <a:rPr lang="hr-HR" dirty="0" err="1" smtClean="0"/>
              <a:t>related</a:t>
            </a:r>
            <a:r>
              <a:rPr lang="hr-HR" dirty="0" smtClean="0"/>
              <a:t> </a:t>
            </a:r>
            <a:r>
              <a:rPr lang="hr-HR" dirty="0" err="1" smtClean="0"/>
              <a:t>potentials</a:t>
            </a:r>
            <a:r>
              <a:rPr lang="hr-HR" dirty="0" smtClean="0"/>
              <a:t> (</a:t>
            </a:r>
            <a:r>
              <a:rPr lang="hr-HR" dirty="0" err="1" smtClean="0"/>
              <a:t>ERPs</a:t>
            </a:r>
            <a:r>
              <a:rPr lang="hr-HR" dirty="0" smtClean="0"/>
              <a:t>)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serve</a:t>
            </a:r>
            <a:r>
              <a:rPr lang="hr-HR" dirty="0" smtClean="0"/>
              <a:t> as </a:t>
            </a:r>
            <a:r>
              <a:rPr lang="hr-HR" dirty="0" err="1" smtClean="0"/>
              <a:t>non</a:t>
            </a:r>
            <a:r>
              <a:rPr lang="hr-HR" dirty="0" smtClean="0"/>
              <a:t>-</a:t>
            </a:r>
            <a:r>
              <a:rPr lang="hr-HR" dirty="0" err="1" smtClean="0"/>
              <a:t>invasive</a:t>
            </a:r>
            <a:r>
              <a:rPr lang="hr-HR" dirty="0" smtClean="0"/>
              <a:t> </a:t>
            </a:r>
            <a:r>
              <a:rPr lang="hr-HR" dirty="0" err="1" smtClean="0"/>
              <a:t>biomarkers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early</a:t>
            </a:r>
            <a:r>
              <a:rPr lang="hr-HR" dirty="0" smtClean="0"/>
              <a:t>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772022"/>
            <a:ext cx="41767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UKF-FMRI-20-09-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2022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2411413" y="2876922"/>
            <a:ext cx="17986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3200" smtClean="0">
              <a:solidFill>
                <a:srgbClr val="000000"/>
              </a:solidFill>
            </a:endParaRPr>
          </a:p>
        </p:txBody>
      </p:sp>
      <p:pic>
        <p:nvPicPr>
          <p:cNvPr id="22533" name="Picture 5" descr="UKF-FMRI-20-09-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351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2195513" y="5084613"/>
            <a:ext cx="19446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3200" smtClean="0">
              <a:solidFill>
                <a:srgbClr val="000000"/>
              </a:solidFill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17876"/>
            <a:ext cx="41767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581650" y="1628626"/>
            <a:ext cx="5746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600" dirty="0" err="1" smtClean="0">
                <a:solidFill>
                  <a:srgbClr val="000000"/>
                </a:solidFill>
              </a:rPr>
              <a:t>Stimulus</a:t>
            </a:r>
            <a:r>
              <a:rPr lang="hr-HR" sz="600" dirty="0" smtClean="0">
                <a:solidFill>
                  <a:srgbClr val="000000"/>
                </a:solidFill>
              </a:rPr>
              <a:t> </a:t>
            </a:r>
            <a:r>
              <a:rPr lang="hr-HR" sz="600" dirty="0" err="1" smtClean="0">
                <a:solidFill>
                  <a:srgbClr val="000000"/>
                </a:solidFill>
              </a:rPr>
              <a:t>e.g</a:t>
            </a:r>
            <a:r>
              <a:rPr lang="hr-HR" sz="600" dirty="0" smtClean="0">
                <a:solidFill>
                  <a:srgbClr val="000000"/>
                </a:solidFill>
              </a:rPr>
              <a:t>. image</a:t>
            </a:r>
            <a:endParaRPr lang="en-GB" sz="600" dirty="0" smtClean="0">
              <a:solidFill>
                <a:srgbClr val="000000"/>
              </a:solidFill>
            </a:endParaRP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6156325" y="1988988"/>
            <a:ext cx="504825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200" smtClean="0">
                <a:solidFill>
                  <a:srgbClr val="000000"/>
                </a:solidFill>
              </a:rPr>
              <a:t>+</a:t>
            </a:r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7248525" y="1988988"/>
            <a:ext cx="504825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200" smtClean="0">
                <a:solidFill>
                  <a:srgbClr val="000000"/>
                </a:solidFill>
              </a:rPr>
              <a:t>+</a:t>
            </a:r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5016500" y="1988988"/>
            <a:ext cx="504825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200" smtClean="0">
                <a:solidFill>
                  <a:srgbClr val="000000"/>
                </a:solidFill>
              </a:rPr>
              <a:t>+</a:t>
            </a:r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6661150" y="1628626"/>
            <a:ext cx="5746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600" dirty="0" err="1">
                <a:solidFill>
                  <a:srgbClr val="000000"/>
                </a:solidFill>
              </a:rPr>
              <a:t>Stimulus</a:t>
            </a:r>
            <a:r>
              <a:rPr lang="hr-HR" sz="600" dirty="0">
                <a:solidFill>
                  <a:srgbClr val="000000"/>
                </a:solidFill>
              </a:rPr>
              <a:t> </a:t>
            </a:r>
            <a:r>
              <a:rPr lang="hr-HR" sz="600" dirty="0" err="1">
                <a:solidFill>
                  <a:srgbClr val="000000"/>
                </a:solidFill>
              </a:rPr>
              <a:t>e.g</a:t>
            </a:r>
            <a:r>
              <a:rPr lang="hr-HR" sz="600" dirty="0">
                <a:solidFill>
                  <a:srgbClr val="000000"/>
                </a:solidFill>
              </a:rPr>
              <a:t>. image</a:t>
            </a:r>
            <a:endParaRPr lang="en-GB" sz="600" dirty="0" smtClean="0">
              <a:solidFill>
                <a:srgbClr val="000000"/>
              </a:solidFill>
            </a:endParaRP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7742238" y="1628626"/>
            <a:ext cx="5746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600" dirty="0" err="1">
                <a:solidFill>
                  <a:srgbClr val="000000"/>
                </a:solidFill>
              </a:rPr>
              <a:t>Stimulus</a:t>
            </a:r>
            <a:r>
              <a:rPr lang="hr-HR" sz="600" dirty="0">
                <a:solidFill>
                  <a:srgbClr val="000000"/>
                </a:solidFill>
              </a:rPr>
              <a:t> </a:t>
            </a:r>
            <a:r>
              <a:rPr lang="hr-HR" sz="600" dirty="0" err="1">
                <a:solidFill>
                  <a:srgbClr val="000000"/>
                </a:solidFill>
              </a:rPr>
              <a:t>e.g</a:t>
            </a:r>
            <a:r>
              <a:rPr lang="hr-HR" sz="600" dirty="0">
                <a:solidFill>
                  <a:srgbClr val="000000"/>
                </a:solidFill>
              </a:rPr>
              <a:t>. image</a:t>
            </a:r>
            <a:endParaRPr lang="en-GB" sz="600" dirty="0" smtClean="0">
              <a:solidFill>
                <a:srgbClr val="000000"/>
              </a:solidFill>
            </a:endParaRPr>
          </a:p>
        </p:txBody>
      </p:sp>
      <p:sp>
        <p:nvSpPr>
          <p:cNvPr id="22542" name="Rectangle 19"/>
          <p:cNvSpPr>
            <a:spLocks noGrp="1" noChangeArrowheads="1"/>
          </p:cNvSpPr>
          <p:nvPr>
            <p:ph type="title"/>
          </p:nvPr>
        </p:nvSpPr>
        <p:spPr>
          <a:xfrm>
            <a:off x="-36512" y="44624"/>
            <a:ext cx="9217024" cy="50423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hr-HR" sz="2800" b="1" dirty="0" err="1" smtClean="0">
                <a:solidFill>
                  <a:srgbClr val="FFFF00"/>
                </a:solidFill>
              </a:rPr>
              <a:t>Correlation</a:t>
            </a:r>
            <a:r>
              <a:rPr lang="hr-HR" sz="2800" b="1" dirty="0" smtClean="0">
                <a:solidFill>
                  <a:srgbClr val="FFFF00"/>
                </a:solidFill>
              </a:rPr>
              <a:t> </a:t>
            </a:r>
            <a:r>
              <a:rPr lang="hr-HR" sz="2800" b="1" dirty="0" err="1" smtClean="0">
                <a:solidFill>
                  <a:srgbClr val="FFFF00"/>
                </a:solidFill>
              </a:rPr>
              <a:t>between</a:t>
            </a:r>
            <a:r>
              <a:rPr lang="hr-HR" sz="2800" b="1" dirty="0" smtClean="0">
                <a:solidFill>
                  <a:srgbClr val="FFFF00"/>
                </a:solidFill>
              </a:rPr>
              <a:t> </a:t>
            </a:r>
            <a:r>
              <a:rPr lang="hr-HR" sz="2800" b="1" dirty="0" err="1" smtClean="0">
                <a:solidFill>
                  <a:srgbClr val="FFFF00"/>
                </a:solidFill>
              </a:rPr>
              <a:t>stimulus</a:t>
            </a:r>
            <a:r>
              <a:rPr lang="hr-HR" sz="2800" b="1" dirty="0" smtClean="0">
                <a:solidFill>
                  <a:srgbClr val="FFFF00"/>
                </a:solidFill>
              </a:rPr>
              <a:t> </a:t>
            </a:r>
            <a:r>
              <a:rPr lang="hr-HR" sz="2800" b="1" dirty="0" err="1" smtClean="0">
                <a:solidFill>
                  <a:srgbClr val="FFFF00"/>
                </a:solidFill>
              </a:rPr>
              <a:t>and</a:t>
            </a:r>
            <a:r>
              <a:rPr lang="hr-HR" sz="2800" b="1" dirty="0" smtClean="0">
                <a:solidFill>
                  <a:srgbClr val="FFFF00"/>
                </a:solidFill>
              </a:rPr>
              <a:t> signal </a:t>
            </a:r>
            <a:r>
              <a:rPr lang="hr-HR" sz="2800" b="1" dirty="0" err="1" smtClean="0">
                <a:solidFill>
                  <a:srgbClr val="FFFF00"/>
                </a:solidFill>
              </a:rPr>
              <a:t>in</a:t>
            </a:r>
            <a:r>
              <a:rPr lang="hr-HR" sz="2800" b="1" dirty="0" smtClean="0">
                <a:solidFill>
                  <a:srgbClr val="FFFF00"/>
                </a:solidFill>
              </a:rPr>
              <a:t> </a:t>
            </a:r>
            <a:r>
              <a:rPr lang="hr-HR" sz="2800" b="1" u="sng" dirty="0" err="1" smtClean="0">
                <a:solidFill>
                  <a:srgbClr val="FFFF00"/>
                </a:solidFill>
              </a:rPr>
              <a:t>task</a:t>
            </a:r>
            <a:r>
              <a:rPr lang="hr-HR" sz="2800" b="1" u="sng" dirty="0" smtClean="0">
                <a:solidFill>
                  <a:srgbClr val="FFFF00"/>
                </a:solidFill>
              </a:rPr>
              <a:t>-</a:t>
            </a:r>
            <a:r>
              <a:rPr lang="hr-HR" sz="2800" b="1" u="sng" dirty="0" err="1" smtClean="0">
                <a:solidFill>
                  <a:srgbClr val="FFFF00"/>
                </a:solidFill>
              </a:rPr>
              <a:t>related</a:t>
            </a:r>
            <a:r>
              <a:rPr lang="hr-HR" sz="2800" b="1" u="sng" dirty="0" smtClean="0">
                <a:solidFill>
                  <a:srgbClr val="FFFF00"/>
                </a:solidFill>
              </a:rPr>
              <a:t> </a:t>
            </a:r>
            <a:r>
              <a:rPr lang="hr-HR" sz="2800" b="1" u="sng" dirty="0" err="1" smtClean="0">
                <a:solidFill>
                  <a:srgbClr val="FFFF00"/>
                </a:solidFill>
              </a:rPr>
              <a:t>fMRI</a:t>
            </a:r>
            <a:endParaRPr lang="hr-HR" sz="2800" b="1" u="sng" dirty="0" smtClean="0">
              <a:solidFill>
                <a:srgbClr val="FFFF00"/>
              </a:solidFill>
            </a:endParaRPr>
          </a:p>
        </p:txBody>
      </p:sp>
      <p:sp>
        <p:nvSpPr>
          <p:cNvPr id="22543" name="Text Box 20"/>
          <p:cNvSpPr txBox="1">
            <a:spLocks noChangeArrowheads="1"/>
          </p:cNvSpPr>
          <p:nvPr/>
        </p:nvSpPr>
        <p:spPr bwMode="auto">
          <a:xfrm>
            <a:off x="2852789" y="2924547"/>
            <a:ext cx="125720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b="1" dirty="0" err="1" smtClean="0">
                <a:solidFill>
                  <a:srgbClr val="FFFF00"/>
                </a:solidFill>
                <a:latin typeface="+mn-lt"/>
              </a:rPr>
              <a:t>Correlation</a:t>
            </a:r>
            <a:endParaRPr lang="hr-HR" sz="1800" b="1" dirty="0" smtClean="0">
              <a:solidFill>
                <a:srgbClr val="FFFF00"/>
              </a:solidFill>
              <a:latin typeface="+mn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b="1" dirty="0" smtClean="0">
                <a:solidFill>
                  <a:srgbClr val="FFFF00"/>
                </a:solidFill>
                <a:latin typeface="+mn-lt"/>
              </a:rPr>
              <a:t>YES</a:t>
            </a:r>
          </a:p>
        </p:txBody>
      </p:sp>
      <p:sp>
        <p:nvSpPr>
          <p:cNvPr id="22544" name="Text Box 21"/>
          <p:cNvSpPr txBox="1">
            <a:spLocks noChangeArrowheads="1"/>
          </p:cNvSpPr>
          <p:nvPr/>
        </p:nvSpPr>
        <p:spPr bwMode="auto">
          <a:xfrm>
            <a:off x="2832013" y="5373538"/>
            <a:ext cx="1298753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b="1" dirty="0" err="1" smtClean="0">
                <a:solidFill>
                  <a:srgbClr val="FFFF00"/>
                </a:solidFill>
                <a:latin typeface="+mn-lt"/>
              </a:rPr>
              <a:t>Correlation</a:t>
            </a:r>
            <a:endParaRPr lang="hr-HR" sz="1800" b="1" dirty="0" smtClean="0">
              <a:solidFill>
                <a:srgbClr val="FFFF00"/>
              </a:solidFill>
              <a:latin typeface="+mn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b="1" dirty="0" smtClean="0">
                <a:solidFill>
                  <a:srgbClr val="FFFF00"/>
                </a:solidFill>
                <a:latin typeface="+mn-lt"/>
              </a:rPr>
              <a:t>NO</a:t>
            </a:r>
            <a:endParaRPr lang="hr-HR" sz="1800" dirty="0" smtClean="0">
              <a:latin typeface="+mn-lt"/>
            </a:endParaRPr>
          </a:p>
        </p:txBody>
      </p:sp>
      <p:sp>
        <p:nvSpPr>
          <p:cNvPr id="22545" name="Oval 22"/>
          <p:cNvSpPr>
            <a:spLocks noChangeArrowheads="1"/>
          </p:cNvSpPr>
          <p:nvPr/>
        </p:nvSpPr>
        <p:spPr bwMode="auto">
          <a:xfrm>
            <a:off x="2066925" y="2420788"/>
            <a:ext cx="144463" cy="1428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3200" smtClean="0">
              <a:solidFill>
                <a:srgbClr val="000000"/>
              </a:solidFill>
            </a:endParaRPr>
          </a:p>
        </p:txBody>
      </p:sp>
      <p:sp>
        <p:nvSpPr>
          <p:cNvPr id="22546" name="Oval 23"/>
          <p:cNvSpPr>
            <a:spLocks noChangeArrowheads="1"/>
          </p:cNvSpPr>
          <p:nvPr/>
        </p:nvSpPr>
        <p:spPr bwMode="auto">
          <a:xfrm>
            <a:off x="1863725" y="5027463"/>
            <a:ext cx="144463" cy="1428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3200" smtClean="0">
              <a:solidFill>
                <a:srgbClr val="000000"/>
              </a:solidFill>
            </a:endParaRPr>
          </a:p>
        </p:txBody>
      </p:sp>
      <p:sp>
        <p:nvSpPr>
          <p:cNvPr id="22547" name="Text Box 24"/>
          <p:cNvSpPr txBox="1">
            <a:spLocks noChangeArrowheads="1"/>
          </p:cNvSpPr>
          <p:nvPr/>
        </p:nvSpPr>
        <p:spPr bwMode="auto">
          <a:xfrm>
            <a:off x="5568950" y="4594076"/>
            <a:ext cx="5746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600" dirty="0" err="1">
                <a:solidFill>
                  <a:srgbClr val="000000"/>
                </a:solidFill>
              </a:rPr>
              <a:t>Stimulus</a:t>
            </a:r>
            <a:r>
              <a:rPr lang="hr-HR" sz="600" dirty="0">
                <a:solidFill>
                  <a:srgbClr val="000000"/>
                </a:solidFill>
              </a:rPr>
              <a:t> </a:t>
            </a:r>
            <a:r>
              <a:rPr lang="hr-HR" sz="600" dirty="0" err="1">
                <a:solidFill>
                  <a:srgbClr val="000000"/>
                </a:solidFill>
              </a:rPr>
              <a:t>e.g</a:t>
            </a:r>
            <a:r>
              <a:rPr lang="hr-HR" sz="600" dirty="0">
                <a:solidFill>
                  <a:srgbClr val="000000"/>
                </a:solidFill>
              </a:rPr>
              <a:t>. image</a:t>
            </a:r>
            <a:endParaRPr lang="en-GB" sz="600" dirty="0" smtClean="0">
              <a:solidFill>
                <a:srgbClr val="000000"/>
              </a:solidFill>
            </a:endParaRPr>
          </a:p>
        </p:txBody>
      </p:sp>
      <p:sp>
        <p:nvSpPr>
          <p:cNvPr id="22548" name="Text Box 25"/>
          <p:cNvSpPr txBox="1">
            <a:spLocks noChangeArrowheads="1"/>
          </p:cNvSpPr>
          <p:nvPr/>
        </p:nvSpPr>
        <p:spPr bwMode="auto">
          <a:xfrm>
            <a:off x="6143625" y="4954438"/>
            <a:ext cx="504825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200" smtClean="0">
                <a:solidFill>
                  <a:srgbClr val="000000"/>
                </a:solidFill>
              </a:rPr>
              <a:t>+</a:t>
            </a:r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2549" name="Text Box 26"/>
          <p:cNvSpPr txBox="1">
            <a:spLocks noChangeArrowheads="1"/>
          </p:cNvSpPr>
          <p:nvPr/>
        </p:nvSpPr>
        <p:spPr bwMode="auto">
          <a:xfrm>
            <a:off x="7235825" y="4954438"/>
            <a:ext cx="504825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200" smtClean="0">
                <a:solidFill>
                  <a:srgbClr val="000000"/>
                </a:solidFill>
              </a:rPr>
              <a:t>+</a:t>
            </a:r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2550" name="Text Box 28"/>
          <p:cNvSpPr txBox="1">
            <a:spLocks noChangeArrowheads="1"/>
          </p:cNvSpPr>
          <p:nvPr/>
        </p:nvSpPr>
        <p:spPr bwMode="auto">
          <a:xfrm>
            <a:off x="6648450" y="4594076"/>
            <a:ext cx="5746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600" dirty="0" err="1">
                <a:solidFill>
                  <a:srgbClr val="000000"/>
                </a:solidFill>
              </a:rPr>
              <a:t>Stimulus</a:t>
            </a:r>
            <a:r>
              <a:rPr lang="hr-HR" sz="600" dirty="0">
                <a:solidFill>
                  <a:srgbClr val="000000"/>
                </a:solidFill>
              </a:rPr>
              <a:t> </a:t>
            </a:r>
            <a:r>
              <a:rPr lang="hr-HR" sz="600" dirty="0" err="1">
                <a:solidFill>
                  <a:srgbClr val="000000"/>
                </a:solidFill>
              </a:rPr>
              <a:t>e.g</a:t>
            </a:r>
            <a:r>
              <a:rPr lang="hr-HR" sz="600" dirty="0">
                <a:solidFill>
                  <a:srgbClr val="000000"/>
                </a:solidFill>
              </a:rPr>
              <a:t>. image</a:t>
            </a:r>
            <a:endParaRPr lang="en-GB" sz="600" dirty="0" smtClean="0">
              <a:solidFill>
                <a:srgbClr val="000000"/>
              </a:solidFill>
            </a:endParaRPr>
          </a:p>
        </p:txBody>
      </p:sp>
      <p:sp>
        <p:nvSpPr>
          <p:cNvPr id="22551" name="Text Box 29"/>
          <p:cNvSpPr txBox="1">
            <a:spLocks noChangeArrowheads="1"/>
          </p:cNvSpPr>
          <p:nvPr/>
        </p:nvSpPr>
        <p:spPr bwMode="auto">
          <a:xfrm>
            <a:off x="7729538" y="4594076"/>
            <a:ext cx="5746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600" dirty="0" err="1">
                <a:solidFill>
                  <a:srgbClr val="000000"/>
                </a:solidFill>
              </a:rPr>
              <a:t>Stimulus</a:t>
            </a:r>
            <a:r>
              <a:rPr lang="hr-HR" sz="600" dirty="0">
                <a:solidFill>
                  <a:srgbClr val="000000"/>
                </a:solidFill>
              </a:rPr>
              <a:t> </a:t>
            </a:r>
            <a:r>
              <a:rPr lang="hr-HR" sz="600" dirty="0" err="1">
                <a:solidFill>
                  <a:srgbClr val="000000"/>
                </a:solidFill>
              </a:rPr>
              <a:t>e.g</a:t>
            </a:r>
            <a:r>
              <a:rPr lang="hr-HR" sz="600" dirty="0">
                <a:solidFill>
                  <a:srgbClr val="000000"/>
                </a:solidFill>
              </a:rPr>
              <a:t>. image</a:t>
            </a:r>
            <a:endParaRPr lang="en-GB" sz="6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3346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u="sng" dirty="0"/>
              <a:t>difference</a:t>
            </a:r>
            <a:r>
              <a:rPr lang="hr-HR" u="sng" dirty="0"/>
              <a:t> </a:t>
            </a:r>
            <a:r>
              <a:rPr lang="en-US" u="sng" dirty="0"/>
              <a:t>between baseline and task-related activation </a:t>
            </a:r>
            <a:r>
              <a:rPr lang="en-US" dirty="0"/>
              <a:t>accounts for</a:t>
            </a:r>
            <a:r>
              <a:rPr lang="hr-HR" dirty="0"/>
              <a:t> </a:t>
            </a:r>
            <a:r>
              <a:rPr lang="en-US" dirty="0"/>
              <a:t>about </a:t>
            </a:r>
            <a:r>
              <a:rPr lang="en-US" dirty="0">
                <a:solidFill>
                  <a:srgbClr val="FFFF00"/>
                </a:solidFill>
              </a:rPr>
              <a:t>1–5%</a:t>
            </a:r>
            <a:r>
              <a:rPr lang="en-US" dirty="0"/>
              <a:t> of the total BOLD </a:t>
            </a:r>
            <a:r>
              <a:rPr lang="en-US" dirty="0" smtClean="0"/>
              <a:t>signal</a:t>
            </a:r>
            <a:r>
              <a:rPr lang="hr-HR" dirty="0" smtClean="0"/>
              <a:t> (t</a:t>
            </a:r>
            <a:r>
              <a:rPr lang="en-US" dirty="0" err="1" smtClean="0"/>
              <a:t>hus</a:t>
            </a:r>
            <a:r>
              <a:rPr lang="en-US" dirty="0"/>
              <a:t>, compared to</a:t>
            </a:r>
            <a:r>
              <a:rPr lang="hr-HR" dirty="0"/>
              <a:t> </a:t>
            </a:r>
            <a:r>
              <a:rPr lang="en-US" dirty="0"/>
              <a:t>ongoing ‘baseline’ brain activity, </a:t>
            </a:r>
            <a:r>
              <a:rPr lang="en-US" dirty="0">
                <a:solidFill>
                  <a:srgbClr val="FFFF00"/>
                </a:solidFill>
              </a:rPr>
              <a:t>only a small percentage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is needed to respond to an external stimulus</a:t>
            </a:r>
            <a:r>
              <a:rPr lang="hr-H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755650" y="3500438"/>
            <a:ext cx="863600" cy="8636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3200" smtClean="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3" y="418306"/>
            <a:ext cx="8857109" cy="70643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hr-HR" sz="4000" b="1" dirty="0">
                <a:solidFill>
                  <a:srgbClr val="FFFF00"/>
                </a:solidFill>
              </a:rPr>
              <a:t>S</a:t>
            </a:r>
            <a:r>
              <a:rPr lang="hr-HR" sz="4000" b="1" dirty="0" smtClean="0">
                <a:solidFill>
                  <a:srgbClr val="FFFF00"/>
                </a:solidFill>
              </a:rPr>
              <a:t>ignal </a:t>
            </a:r>
            <a:r>
              <a:rPr lang="hr-HR" sz="4000" b="1" dirty="0" err="1" smtClean="0">
                <a:solidFill>
                  <a:srgbClr val="FFFF00"/>
                </a:solidFill>
              </a:rPr>
              <a:t>intensity</a:t>
            </a:r>
            <a:r>
              <a:rPr lang="hr-HR" sz="4000" b="1" dirty="0" smtClean="0">
                <a:solidFill>
                  <a:srgbClr val="FFFF00"/>
                </a:solidFill>
              </a:rPr>
              <a:t> change </a:t>
            </a:r>
            <a:r>
              <a:rPr lang="hr-HR" sz="4000" b="1" dirty="0" err="1" smtClean="0">
                <a:solidFill>
                  <a:srgbClr val="FFFF00"/>
                </a:solidFill>
              </a:rPr>
              <a:t>in</a:t>
            </a:r>
            <a:r>
              <a:rPr lang="hr-HR" sz="4000" b="1" dirty="0" smtClean="0">
                <a:solidFill>
                  <a:srgbClr val="FFFF00"/>
                </a:solidFill>
              </a:rPr>
              <a:t> </a:t>
            </a:r>
            <a:r>
              <a:rPr lang="hr-HR" sz="4000" b="1" u="sng" dirty="0" err="1" smtClean="0">
                <a:solidFill>
                  <a:srgbClr val="FFFF00"/>
                </a:solidFill>
              </a:rPr>
              <a:t>task</a:t>
            </a:r>
            <a:r>
              <a:rPr lang="hr-HR" sz="4000" b="1" u="sng" dirty="0" smtClean="0">
                <a:solidFill>
                  <a:srgbClr val="FFFF00"/>
                </a:solidFill>
              </a:rPr>
              <a:t>-</a:t>
            </a:r>
            <a:r>
              <a:rPr lang="hr-HR" sz="4000" b="1" u="sng" dirty="0" err="1" smtClean="0">
                <a:solidFill>
                  <a:srgbClr val="FFFF00"/>
                </a:solidFill>
              </a:rPr>
              <a:t>related</a:t>
            </a:r>
            <a:r>
              <a:rPr lang="hr-HR" sz="4000" b="1" u="sng" dirty="0" smtClean="0">
                <a:solidFill>
                  <a:srgbClr val="FFFF00"/>
                </a:solidFill>
              </a:rPr>
              <a:t> </a:t>
            </a:r>
            <a:r>
              <a:rPr lang="hr-HR" sz="4000" b="1" u="sng" dirty="0" err="1" smtClean="0">
                <a:solidFill>
                  <a:srgbClr val="FFFF00"/>
                </a:solidFill>
              </a:rPr>
              <a:t>fMRI</a:t>
            </a:r>
            <a:endParaRPr lang="hr-HR" sz="4000" b="1" u="sng" dirty="0" smtClean="0">
              <a:solidFill>
                <a:srgbClr val="FFFF0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6697663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1331913" y="4627563"/>
            <a:ext cx="76327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3200" smtClean="0">
              <a:solidFill>
                <a:srgbClr val="0000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1331913" y="2997200"/>
            <a:ext cx="76327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3200" smtClean="0">
              <a:solidFill>
                <a:srgbClr val="00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3850" y="4508500"/>
            <a:ext cx="565150" cy="3667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smtClean="0">
                <a:solidFill>
                  <a:srgbClr val="000000"/>
                </a:solidFill>
              </a:rPr>
              <a:t>995</a:t>
            </a:r>
            <a:endParaRPr lang="en-GB" sz="1800" smtClean="0">
              <a:solidFill>
                <a:srgbClr val="0000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49238" y="2773363"/>
            <a:ext cx="692150" cy="366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smtClean="0">
                <a:solidFill>
                  <a:srgbClr val="000000"/>
                </a:solidFill>
              </a:rPr>
              <a:t>1020</a:t>
            </a:r>
            <a:endParaRPr lang="en-GB" sz="1800" smtClean="0">
              <a:solidFill>
                <a:srgbClr val="000000"/>
              </a:solidFill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684213" y="3213100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3200" smtClean="0">
              <a:solidFill>
                <a:srgbClr val="000000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27088" y="3736975"/>
            <a:ext cx="704850" cy="366713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smtClean="0">
                <a:solidFill>
                  <a:srgbClr val="000000"/>
                </a:solidFill>
              </a:rPr>
              <a:t>2,5%</a:t>
            </a:r>
            <a:endParaRPr lang="en-GB" sz="1800" smtClean="0">
              <a:solidFill>
                <a:srgbClr val="000000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51520" y="5761038"/>
            <a:ext cx="8263801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b="1" dirty="0" err="1" smtClean="0"/>
              <a:t>Relatively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small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changes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in</a:t>
            </a:r>
            <a:r>
              <a:rPr lang="hr-HR" sz="1800" b="1" dirty="0" smtClean="0"/>
              <a:t> signal </a:t>
            </a:r>
            <a:r>
              <a:rPr lang="hr-HR" sz="1800" b="1" dirty="0" err="1" smtClean="0"/>
              <a:t>intensity</a:t>
            </a:r>
            <a:r>
              <a:rPr lang="hr-HR" sz="1800" b="1" dirty="0" smtClean="0"/>
              <a:t> (1 – 5%):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b="1" dirty="0" err="1" smtClean="0"/>
              <a:t>you</a:t>
            </a:r>
            <a:r>
              <a:rPr lang="hr-HR" sz="1800" b="1" dirty="0" smtClean="0"/>
              <a:t> do </a:t>
            </a:r>
            <a:r>
              <a:rPr lang="hr-HR" sz="1800" b="1" dirty="0" err="1" smtClean="0"/>
              <a:t>not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have</a:t>
            </a:r>
            <a:r>
              <a:rPr lang="hr-HR" sz="1800" b="1" dirty="0" smtClean="0"/>
              <a:t> to „</a:t>
            </a:r>
            <a:r>
              <a:rPr lang="hr-HR" sz="1800" b="1" dirty="0" err="1" smtClean="0"/>
              <a:t>reboot</a:t>
            </a:r>
            <a:r>
              <a:rPr lang="hr-HR" sz="1800" b="1" dirty="0" smtClean="0"/>
              <a:t>” </a:t>
            </a:r>
            <a:r>
              <a:rPr lang="hr-HR" sz="1800" b="1" dirty="0" err="1" smtClean="0"/>
              <a:t>your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brain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every</a:t>
            </a:r>
            <a:r>
              <a:rPr lang="hr-HR" sz="1800" b="1" dirty="0" smtClean="0"/>
              <a:t> time </a:t>
            </a:r>
            <a:r>
              <a:rPr lang="hr-HR" sz="1800" b="1" dirty="0" err="1" smtClean="0"/>
              <a:t>you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need</a:t>
            </a:r>
            <a:r>
              <a:rPr lang="hr-HR" sz="1800" b="1" dirty="0" smtClean="0"/>
              <a:t> to </a:t>
            </a:r>
            <a:r>
              <a:rPr lang="hr-HR" sz="1800" b="1" dirty="0" err="1" smtClean="0"/>
              <a:t>respond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to</a:t>
            </a:r>
            <a:endParaRPr lang="hr-HR" sz="1800" b="1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1800" b="1" dirty="0" smtClean="0"/>
              <a:t>some </a:t>
            </a:r>
            <a:r>
              <a:rPr lang="hr-HR" sz="1800" b="1" dirty="0" err="1" smtClean="0"/>
              <a:t>environmental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stimuli</a:t>
            </a:r>
            <a:r>
              <a:rPr lang="hr-HR" sz="1800" b="1" dirty="0" smtClean="0"/>
              <a:t> (</a:t>
            </a:r>
            <a:r>
              <a:rPr lang="hr-HR" sz="1800" b="1" dirty="0" err="1" smtClean="0"/>
              <a:t>e.g</a:t>
            </a:r>
            <a:r>
              <a:rPr lang="hr-HR" sz="1800" b="1" dirty="0" smtClean="0"/>
              <a:t>. </a:t>
            </a:r>
            <a:r>
              <a:rPr lang="hr-HR" sz="1800" b="1" dirty="0" err="1" smtClean="0"/>
              <a:t>threats</a:t>
            </a:r>
            <a:r>
              <a:rPr lang="hr-HR" sz="1800" b="1" dirty="0" smtClean="0"/>
              <a:t>)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187450" y="44370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824" y="481236"/>
            <a:ext cx="89851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b="1" u="sng" dirty="0" err="1" smtClean="0">
                <a:solidFill>
                  <a:srgbClr val="FFFF00"/>
                </a:solidFill>
              </a:rPr>
              <a:t>Resting</a:t>
            </a:r>
            <a:r>
              <a:rPr lang="hr-HR" b="1" u="sng" dirty="0" smtClean="0">
                <a:solidFill>
                  <a:srgbClr val="FFFF00"/>
                </a:solidFill>
              </a:rPr>
              <a:t>-</a:t>
            </a:r>
            <a:r>
              <a:rPr lang="hr-HR" b="1" u="sng" dirty="0" err="1" smtClean="0">
                <a:solidFill>
                  <a:srgbClr val="FFFF00"/>
                </a:solidFill>
              </a:rPr>
              <a:t>state</a:t>
            </a:r>
            <a:r>
              <a:rPr lang="hr-HR" b="1" u="sng" dirty="0" smtClean="0">
                <a:solidFill>
                  <a:srgbClr val="FFFF00"/>
                </a:solidFill>
              </a:rPr>
              <a:t> </a:t>
            </a:r>
            <a:r>
              <a:rPr lang="hr-HR" b="1" u="sng" dirty="0" err="1" smtClean="0">
                <a:solidFill>
                  <a:srgbClr val="FFFF00"/>
                </a:solidFill>
              </a:rPr>
              <a:t>fMRI</a:t>
            </a:r>
            <a:r>
              <a:rPr lang="hr-HR" b="1" dirty="0" smtClean="0">
                <a:solidFill>
                  <a:srgbClr val="FFFF00"/>
                </a:solidFill>
              </a:rPr>
              <a:t/>
            </a:r>
            <a:br>
              <a:rPr lang="hr-HR" b="1" dirty="0" smtClean="0">
                <a:solidFill>
                  <a:srgbClr val="FFFF00"/>
                </a:solidFill>
              </a:rPr>
            </a:br>
            <a:r>
              <a:rPr lang="hr-HR" dirty="0" smtClean="0"/>
              <a:t>f</a:t>
            </a:r>
            <a:r>
              <a:rPr lang="en-US" dirty="0" err="1" smtClean="0"/>
              <a:t>ocuses</a:t>
            </a:r>
            <a:r>
              <a:rPr lang="en-US" dirty="0" smtClean="0"/>
              <a:t> </a:t>
            </a:r>
            <a:r>
              <a:rPr lang="en-US" dirty="0"/>
              <a:t>on</a:t>
            </a:r>
            <a:r>
              <a:rPr lang="hr-HR" dirty="0"/>
              <a:t> </a:t>
            </a:r>
            <a:r>
              <a:rPr lang="en-US" dirty="0">
                <a:solidFill>
                  <a:srgbClr val="FFFF00"/>
                </a:solidFill>
              </a:rPr>
              <a:t>spontaneous</a:t>
            </a:r>
            <a:r>
              <a:rPr lang="en-US" dirty="0"/>
              <a:t>, rather than task-induced, fluctuations in BOLD signal</a:t>
            </a:r>
            <a:r>
              <a:rPr lang="hr-HR" dirty="0"/>
              <a:t/>
            </a:r>
            <a:br>
              <a:rPr lang="hr-HR" dirty="0"/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1790124"/>
            <a:ext cx="3936484" cy="4802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2862" y="1916832"/>
            <a:ext cx="930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solidFill>
                  <a:schemeClr val="bg1"/>
                </a:solidFill>
              </a:rPr>
              <a:t>Task</a:t>
            </a:r>
            <a:r>
              <a:rPr lang="hr-HR" sz="1200" dirty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related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269" y="4941168"/>
            <a:ext cx="153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solidFill>
                  <a:schemeClr val="bg1"/>
                </a:solidFill>
              </a:rPr>
              <a:t>Vasomotor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oscillation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7269" y="3933056"/>
            <a:ext cx="1264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solidFill>
                  <a:schemeClr val="bg1"/>
                </a:solidFill>
              </a:rPr>
              <a:t>Breathing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related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5118" y="2708920"/>
            <a:ext cx="1340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solidFill>
                  <a:schemeClr val="bg1"/>
                </a:solidFill>
              </a:rPr>
              <a:t>Heart</a:t>
            </a:r>
            <a:r>
              <a:rPr lang="hr-HR" sz="1200" dirty="0" smtClean="0">
                <a:solidFill>
                  <a:schemeClr val="bg1"/>
                </a:solidFill>
              </a:rPr>
              <a:t>-</a:t>
            </a:r>
            <a:r>
              <a:rPr lang="hr-HR" sz="1200" dirty="0" err="1" smtClean="0">
                <a:solidFill>
                  <a:schemeClr val="bg1"/>
                </a:solidFill>
              </a:rPr>
              <a:t>beat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related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3293" y="5703639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solidFill>
                  <a:schemeClr val="bg1"/>
                </a:solidFill>
              </a:rPr>
              <a:t>Motion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related</a:t>
            </a:r>
            <a:endParaRPr lang="hr-HR" sz="1200" dirty="0" smtClean="0">
              <a:solidFill>
                <a:schemeClr val="bg1"/>
              </a:solidFill>
            </a:endParaRPr>
          </a:p>
          <a:p>
            <a:r>
              <a:rPr lang="hr-HR" sz="1200" dirty="0" smtClean="0">
                <a:solidFill>
                  <a:schemeClr val="bg1"/>
                </a:solidFill>
              </a:rPr>
              <a:t>„</a:t>
            </a:r>
            <a:r>
              <a:rPr lang="hr-HR" sz="1200" dirty="0" err="1" smtClean="0">
                <a:solidFill>
                  <a:schemeClr val="bg1"/>
                </a:solidFill>
              </a:rPr>
              <a:t>white</a:t>
            </a:r>
            <a:r>
              <a:rPr lang="hr-HR" sz="1200" dirty="0" smtClean="0">
                <a:solidFill>
                  <a:schemeClr val="bg1"/>
                </a:solidFill>
              </a:rPr>
              <a:t> </a:t>
            </a:r>
            <a:r>
              <a:rPr lang="hr-HR" sz="1200" dirty="0" err="1" smtClean="0">
                <a:solidFill>
                  <a:schemeClr val="bg1"/>
                </a:solidFill>
              </a:rPr>
              <a:t>noise</a:t>
            </a:r>
            <a:r>
              <a:rPr lang="hr-HR" sz="1200" dirty="0" smtClean="0">
                <a:solidFill>
                  <a:schemeClr val="bg1"/>
                </a:solidFill>
              </a:rPr>
              <a:t>”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16832"/>
            <a:ext cx="219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ICA </a:t>
            </a:r>
            <a:r>
              <a:rPr lang="hr-HR" dirty="0" err="1" smtClean="0"/>
              <a:t>separates</a:t>
            </a:r>
            <a:r>
              <a:rPr lang="hr-HR" dirty="0" smtClean="0"/>
              <a:t> </a:t>
            </a:r>
            <a:r>
              <a:rPr lang="hr-HR" dirty="0" err="1" smtClean="0"/>
              <a:t>linearly</a:t>
            </a:r>
            <a:endParaRPr lang="hr-HR" dirty="0" smtClean="0"/>
          </a:p>
          <a:p>
            <a:r>
              <a:rPr lang="hr-HR" dirty="0" err="1" smtClean="0"/>
              <a:t>mixed</a:t>
            </a:r>
            <a:r>
              <a:rPr lang="hr-HR" dirty="0" smtClean="0"/>
              <a:t> </a:t>
            </a:r>
            <a:r>
              <a:rPr lang="hr-HR" dirty="0" err="1" smtClean="0"/>
              <a:t>sources</a:t>
            </a:r>
            <a:r>
              <a:rPr lang="hr-H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hr-HR" b="1" dirty="0" err="1" smtClean="0">
                <a:solidFill>
                  <a:srgbClr val="FFFF00"/>
                </a:solidFill>
              </a:rPr>
              <a:t>How</a:t>
            </a:r>
            <a:r>
              <a:rPr lang="hr-HR" b="1" dirty="0" smtClean="0">
                <a:solidFill>
                  <a:srgbClr val="FFFF00"/>
                </a:solidFill>
              </a:rPr>
              <a:t> ICA </a:t>
            </a:r>
            <a:r>
              <a:rPr lang="hr-HR" b="1" dirty="0" err="1" smtClean="0">
                <a:solidFill>
                  <a:srgbClr val="FFFF00"/>
                </a:solidFill>
              </a:rPr>
              <a:t>principle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works</a:t>
            </a:r>
            <a:r>
              <a:rPr lang="hr-HR" b="1" dirty="0" smtClean="0">
                <a:solidFill>
                  <a:srgbClr val="FFFF00"/>
                </a:solidFill>
              </a:rPr>
              <a:t> (</a:t>
            </a:r>
            <a:r>
              <a:rPr lang="hr-HR" b="1" dirty="0" err="1" smtClean="0">
                <a:solidFill>
                  <a:srgbClr val="FFFF00"/>
                </a:solidFill>
              </a:rPr>
              <a:t>an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example</a:t>
            </a:r>
            <a:r>
              <a:rPr lang="hr-HR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70" y="734382"/>
            <a:ext cx="2458958" cy="1935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72846"/>
            <a:ext cx="2736304" cy="1068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73754"/>
            <a:ext cx="254508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4566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 </a:t>
            </a:r>
            <a:r>
              <a:rPr lang="hr-HR" dirty="0" err="1" smtClean="0"/>
              <a:t>independent</a:t>
            </a:r>
            <a:r>
              <a:rPr lang="hr-HR" dirty="0" smtClean="0"/>
              <a:t> </a:t>
            </a:r>
            <a:r>
              <a:rPr lang="hr-HR" dirty="0" err="1" smtClean="0"/>
              <a:t>sources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11166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19087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3852966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Linear</a:t>
            </a:r>
            <a:r>
              <a:rPr lang="hr-HR" dirty="0" smtClean="0"/>
              <a:t> </a:t>
            </a:r>
            <a:r>
              <a:rPr lang="hr-HR" dirty="0" err="1" smtClean="0"/>
              <a:t>mix</a:t>
            </a:r>
            <a:r>
              <a:rPr lang="hr-HR" dirty="0" smtClean="0"/>
              <a:t>: A-2B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62160" y="3852966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Linear</a:t>
            </a:r>
            <a:r>
              <a:rPr lang="hr-HR" dirty="0" smtClean="0"/>
              <a:t> </a:t>
            </a:r>
            <a:r>
              <a:rPr lang="hr-HR" dirty="0" err="1" smtClean="0"/>
              <a:t>mix</a:t>
            </a:r>
            <a:r>
              <a:rPr lang="hr-HR" dirty="0" smtClean="0"/>
              <a:t>: 1.73*A+3.41*B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2504045">
            <a:off x="2959303" y="4277294"/>
            <a:ext cx="504056" cy="4928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7959448">
            <a:off x="5582960" y="4246198"/>
            <a:ext cx="467297" cy="4928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05745"/>
            <a:ext cx="2458958" cy="19356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51427" y="4283804"/>
            <a:ext cx="18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 ICA </a:t>
            </a:r>
            <a:r>
              <a:rPr lang="hr-HR" dirty="0" err="1" smtClean="0">
                <a:solidFill>
                  <a:srgbClr val="FFFF00"/>
                </a:solidFill>
              </a:rPr>
              <a:t>algorithm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27384"/>
            <a:ext cx="9361040" cy="8549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I</a:t>
            </a:r>
            <a:r>
              <a:rPr lang="hr-HR" sz="2400" b="1" dirty="0" smtClean="0">
                <a:solidFill>
                  <a:srgbClr val="FFFF00"/>
                </a:solidFill>
              </a:rPr>
              <a:t>CA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applied to </a:t>
            </a:r>
            <a:r>
              <a:rPr lang="en-US" sz="2400" b="1" u="sng" dirty="0">
                <a:solidFill>
                  <a:srgbClr val="FFFF00"/>
                </a:solidFill>
              </a:rPr>
              <a:t>resting-state </a:t>
            </a:r>
            <a:r>
              <a:rPr lang="hr-HR" sz="2400" b="1" u="sng" dirty="0" err="1" smtClean="0">
                <a:solidFill>
                  <a:srgbClr val="FFFF00"/>
                </a:solidFill>
              </a:rPr>
              <a:t>fMRI</a:t>
            </a:r>
            <a:r>
              <a:rPr lang="hr-HR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data </a:t>
            </a:r>
            <a:r>
              <a:rPr lang="en-US" sz="2400" b="1" dirty="0" err="1" smtClean="0">
                <a:solidFill>
                  <a:srgbClr val="FFFF00"/>
                </a:solidFill>
              </a:rPr>
              <a:t>identif</a:t>
            </a:r>
            <a:r>
              <a:rPr lang="hr-HR" sz="2400" b="1" dirty="0" smtClean="0">
                <a:solidFill>
                  <a:srgbClr val="FFFF00"/>
                </a:solidFill>
              </a:rPr>
              <a:t>ies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hr-HR" sz="2400" b="1" dirty="0" smtClean="0">
                <a:solidFill>
                  <a:srgbClr val="FFFF00"/>
                </a:solidFill>
              </a:rPr>
              <a:t>8 </a:t>
            </a:r>
            <a:r>
              <a:rPr lang="hr-HR" sz="2400" b="1" dirty="0" err="1" smtClean="0">
                <a:solidFill>
                  <a:srgbClr val="FFFF00"/>
                </a:solidFill>
              </a:rPr>
              <a:t>cortical</a:t>
            </a:r>
            <a:r>
              <a:rPr lang="hr-HR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networks</a:t>
            </a:r>
            <a:r>
              <a:rPr lang="hr-HR" sz="2400" b="1" dirty="0" smtClean="0">
                <a:solidFill>
                  <a:srgbClr val="FFFF00"/>
                </a:solidFill>
              </a:rPr>
              <a:t>..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94" y="836712"/>
            <a:ext cx="6807412" cy="5537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96752"/>
            <a:ext cx="836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/>
              <a:t>Primary</a:t>
            </a:r>
            <a:endParaRPr lang="hr-HR" sz="1600" dirty="0" smtClean="0"/>
          </a:p>
          <a:p>
            <a:r>
              <a:rPr lang="hr-HR" sz="1600" dirty="0" smtClean="0"/>
              <a:t>vision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704110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/>
              <a:t>Hearing</a:t>
            </a:r>
            <a:endParaRPr lang="hr-HR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935876" y="1124744"/>
            <a:ext cx="1244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/>
              <a:t>Higher</a:t>
            </a:r>
            <a:r>
              <a:rPr lang="hr-HR" sz="1600" dirty="0" smtClean="0"/>
              <a:t> </a:t>
            </a:r>
            <a:r>
              <a:rPr lang="hr-HR" sz="1600" dirty="0" err="1" smtClean="0"/>
              <a:t>order</a:t>
            </a:r>
            <a:endParaRPr lang="hr-HR" sz="1600" dirty="0" smtClean="0"/>
          </a:p>
          <a:p>
            <a:r>
              <a:rPr lang="hr-HR" sz="1600" dirty="0" err="1" smtClean="0"/>
              <a:t>visual</a:t>
            </a:r>
            <a:endParaRPr lang="hr-HR" sz="1600" dirty="0"/>
          </a:p>
          <a:p>
            <a:r>
              <a:rPr lang="hr-HR" sz="1600" dirty="0" err="1" smtClean="0"/>
              <a:t>processing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2708920"/>
            <a:ext cx="109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/>
              <a:t>Touch</a:t>
            </a:r>
            <a:r>
              <a:rPr lang="hr-HR" sz="1600" dirty="0" smtClean="0"/>
              <a:t> </a:t>
            </a:r>
            <a:r>
              <a:rPr lang="hr-HR" sz="1600" dirty="0" err="1" smtClean="0"/>
              <a:t>and</a:t>
            </a:r>
            <a:endParaRPr lang="hr-HR" sz="1600" dirty="0" smtClean="0"/>
          </a:p>
          <a:p>
            <a:r>
              <a:rPr lang="hr-HR" sz="1600" dirty="0" err="1" smtClean="0"/>
              <a:t>movement</a:t>
            </a:r>
            <a:endParaRPr lang="hr-HR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984987" y="4005064"/>
            <a:ext cx="1069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/>
              <a:t>Salience</a:t>
            </a:r>
            <a:endParaRPr lang="hr-HR" sz="1600" dirty="0" smtClean="0"/>
          </a:p>
          <a:p>
            <a:r>
              <a:rPr lang="hr-HR" sz="1600" dirty="0" err="1" smtClean="0"/>
              <a:t>processing</a:t>
            </a:r>
            <a:endParaRPr lang="hr-HR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9512" y="4068361"/>
            <a:ext cx="1014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DMN</a:t>
            </a:r>
          </a:p>
          <a:p>
            <a:r>
              <a:rPr lang="hr-HR" sz="1600" dirty="0" smtClean="0"/>
              <a:t>(</a:t>
            </a:r>
            <a:r>
              <a:rPr lang="hr-HR" sz="1600" dirty="0" err="1" smtClean="0"/>
              <a:t>memory</a:t>
            </a:r>
            <a:r>
              <a:rPr lang="hr-HR" sz="16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5445224"/>
            <a:ext cx="973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/>
              <a:t>Executive</a:t>
            </a:r>
            <a:endParaRPr lang="hr-HR" sz="1600" dirty="0"/>
          </a:p>
          <a:p>
            <a:r>
              <a:rPr lang="hr-HR" sz="1600" dirty="0" err="1" smtClean="0"/>
              <a:t>control</a:t>
            </a:r>
            <a:endParaRPr lang="hr-HR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028384" y="5364505"/>
            <a:ext cx="980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/>
              <a:t>Executive</a:t>
            </a:r>
            <a:endParaRPr lang="hr-HR" sz="1600" dirty="0"/>
          </a:p>
          <a:p>
            <a:r>
              <a:rPr lang="hr-HR" sz="1600" dirty="0" err="1" smtClean="0"/>
              <a:t>control</a:t>
            </a:r>
            <a:endParaRPr lang="hr-HR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277882" y="639648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solidFill>
                  <a:srgbClr val="FFC000"/>
                </a:solidFill>
              </a:rPr>
              <a:t>Beckman</a:t>
            </a:r>
            <a:r>
              <a:rPr lang="hr-HR" sz="1200" dirty="0" smtClean="0">
                <a:solidFill>
                  <a:srgbClr val="FFC000"/>
                </a:solidFill>
              </a:rPr>
              <a:t> et al., 2005, </a:t>
            </a:r>
            <a:r>
              <a:rPr lang="en-US" sz="1200" dirty="0" err="1" smtClean="0">
                <a:solidFill>
                  <a:srgbClr val="FFC000"/>
                </a:solidFill>
              </a:rPr>
              <a:t>Philos</a:t>
            </a:r>
            <a:r>
              <a:rPr lang="hr-HR" sz="1200" dirty="0" smtClean="0">
                <a:solidFill>
                  <a:srgbClr val="FFC000"/>
                </a:solidFill>
              </a:rPr>
              <a:t>.</a:t>
            </a:r>
            <a:r>
              <a:rPr lang="en-US" sz="1200" dirty="0" smtClean="0">
                <a:solidFill>
                  <a:srgbClr val="FFC000"/>
                </a:solidFill>
              </a:rPr>
              <a:t> Trans</a:t>
            </a:r>
            <a:r>
              <a:rPr lang="hr-HR" sz="1200" dirty="0" smtClean="0">
                <a:solidFill>
                  <a:srgbClr val="FFC000"/>
                </a:solidFill>
              </a:rPr>
              <a:t>.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>
                <a:solidFill>
                  <a:srgbClr val="FFC000"/>
                </a:solidFill>
              </a:rPr>
              <a:t>R </a:t>
            </a:r>
            <a:r>
              <a:rPr lang="en-US" sz="1200" dirty="0" err="1" smtClean="0">
                <a:solidFill>
                  <a:srgbClr val="FFC000"/>
                </a:solidFill>
              </a:rPr>
              <a:t>Soc</a:t>
            </a:r>
            <a:r>
              <a:rPr lang="hr-HR" sz="1200" dirty="0" smtClean="0">
                <a:solidFill>
                  <a:srgbClr val="FFC000"/>
                </a:solidFill>
              </a:rPr>
              <a:t>. </a:t>
            </a:r>
            <a:r>
              <a:rPr lang="en-US" sz="1200" dirty="0" err="1" smtClean="0">
                <a:solidFill>
                  <a:srgbClr val="FFC000"/>
                </a:solidFill>
              </a:rPr>
              <a:t>Lond</a:t>
            </a:r>
            <a:r>
              <a:rPr lang="hr-HR" sz="1200" dirty="0" smtClean="0">
                <a:solidFill>
                  <a:srgbClr val="FFC000"/>
                </a:solidFill>
              </a:rPr>
              <a:t>.</a:t>
            </a:r>
            <a:r>
              <a:rPr lang="en-US" sz="1200" dirty="0" smtClean="0">
                <a:solidFill>
                  <a:srgbClr val="FFC000"/>
                </a:solidFill>
              </a:rPr>
              <a:t> B</a:t>
            </a:r>
            <a:r>
              <a:rPr lang="hr-HR" sz="1200" dirty="0" smtClean="0">
                <a:solidFill>
                  <a:srgbClr val="FFC000"/>
                </a:solidFill>
              </a:rPr>
              <a:t>,</a:t>
            </a:r>
            <a:r>
              <a:rPr lang="en-US" sz="1200" dirty="0" smtClean="0">
                <a:solidFill>
                  <a:srgbClr val="FFC000"/>
                </a:solidFill>
              </a:rPr>
              <a:t> 2005</a:t>
            </a:r>
            <a:r>
              <a:rPr lang="hr-HR" sz="1200" dirty="0" smtClean="0">
                <a:solidFill>
                  <a:srgbClr val="FFC000"/>
                </a:solidFill>
              </a:rPr>
              <a:t>, </a:t>
            </a:r>
            <a:r>
              <a:rPr lang="en-US" sz="1200" dirty="0" smtClean="0">
                <a:solidFill>
                  <a:srgbClr val="FFC000"/>
                </a:solidFill>
              </a:rPr>
              <a:t>360</a:t>
            </a:r>
            <a:r>
              <a:rPr lang="hr-HR" sz="1200" dirty="0" smtClean="0">
                <a:solidFill>
                  <a:srgbClr val="FFC000"/>
                </a:solidFill>
              </a:rPr>
              <a:t>, </a:t>
            </a:r>
            <a:r>
              <a:rPr lang="en-US" sz="1200" dirty="0" smtClean="0">
                <a:solidFill>
                  <a:srgbClr val="FFC000"/>
                </a:solidFill>
              </a:rPr>
              <a:t>1001–1013</a:t>
            </a:r>
            <a:endParaRPr lang="hr-HR" sz="1200" dirty="0" smtClean="0">
              <a:solidFill>
                <a:srgbClr val="FFC000"/>
              </a:solidFill>
            </a:endParaRPr>
          </a:p>
          <a:p>
            <a:r>
              <a:rPr lang="hr-HR" sz="1200" dirty="0" err="1" smtClean="0">
                <a:solidFill>
                  <a:srgbClr val="FFC000"/>
                </a:solidFill>
              </a:rPr>
              <a:t>Greicius</a:t>
            </a:r>
            <a:r>
              <a:rPr lang="hr-HR" sz="1200" dirty="0" smtClean="0">
                <a:solidFill>
                  <a:srgbClr val="FFC000"/>
                </a:solidFill>
              </a:rPr>
              <a:t> M, </a:t>
            </a:r>
            <a:r>
              <a:rPr lang="hr-HR" sz="1200" dirty="0" err="1" smtClean="0">
                <a:solidFill>
                  <a:srgbClr val="FFC000"/>
                </a:solidFill>
              </a:rPr>
              <a:t>Curr</a:t>
            </a:r>
            <a:r>
              <a:rPr lang="hr-HR" sz="1200" dirty="0" smtClean="0">
                <a:solidFill>
                  <a:srgbClr val="FFC000"/>
                </a:solidFill>
              </a:rPr>
              <a:t>. </a:t>
            </a:r>
            <a:r>
              <a:rPr lang="hr-HR" sz="1200" dirty="0" err="1" smtClean="0">
                <a:solidFill>
                  <a:srgbClr val="FFC000"/>
                </a:solidFill>
              </a:rPr>
              <a:t>Opin</a:t>
            </a:r>
            <a:r>
              <a:rPr lang="hr-HR" sz="1200" dirty="0" smtClean="0">
                <a:solidFill>
                  <a:srgbClr val="FFC000"/>
                </a:solidFill>
              </a:rPr>
              <a:t>. </a:t>
            </a:r>
            <a:r>
              <a:rPr lang="hr-HR" sz="1200" dirty="0" err="1" smtClean="0">
                <a:solidFill>
                  <a:srgbClr val="FFC000"/>
                </a:solidFill>
              </a:rPr>
              <a:t>Neurol</a:t>
            </a:r>
            <a:r>
              <a:rPr lang="hr-HR" sz="1200" dirty="0" smtClean="0">
                <a:solidFill>
                  <a:srgbClr val="FFC000"/>
                </a:solidFill>
              </a:rPr>
              <a:t>., 2008, 21, 424-430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77072"/>
            <a:ext cx="9108504" cy="2664296"/>
          </a:xfrm>
        </p:spPr>
        <p:txBody>
          <a:bodyPr>
            <a:normAutofit/>
          </a:bodyPr>
          <a:lstStyle/>
          <a:p>
            <a:r>
              <a:rPr lang="en-US" sz="1800" dirty="0"/>
              <a:t>DMN undergoes developmental changes and coherent neuronal oscillations at a rate lower than 0.1 Hz </a:t>
            </a:r>
            <a:r>
              <a:rPr lang="en-US" sz="1800" dirty="0">
                <a:solidFill>
                  <a:srgbClr val="FFFF00"/>
                </a:solidFill>
              </a:rPr>
              <a:t>become more consistent in children aged 9-12 years </a:t>
            </a:r>
            <a:r>
              <a:rPr lang="en-US" sz="1800" dirty="0"/>
              <a:t>and in older subjects</a:t>
            </a:r>
          </a:p>
          <a:p>
            <a:endParaRPr lang="hr-HR" sz="1800" dirty="0" smtClean="0"/>
          </a:p>
          <a:p>
            <a:r>
              <a:rPr lang="en-US" sz="1800" dirty="0" smtClean="0"/>
              <a:t>It </a:t>
            </a:r>
            <a:r>
              <a:rPr lang="en-US" sz="1800" dirty="0"/>
              <a:t>seems that DMN connectivity </a:t>
            </a:r>
            <a:r>
              <a:rPr lang="en-US" sz="1800" dirty="0">
                <a:solidFill>
                  <a:srgbClr val="FFFF00"/>
                </a:solidFill>
              </a:rPr>
              <a:t>reflects the level of consciousness </a:t>
            </a:r>
            <a:r>
              <a:rPr lang="en-US" sz="1800" dirty="0" smtClean="0"/>
              <a:t>(</a:t>
            </a:r>
            <a:r>
              <a:rPr lang="hr-HR" sz="1800" dirty="0" err="1" smtClean="0">
                <a:solidFill>
                  <a:srgbClr val="FFC000"/>
                </a:solidFill>
              </a:rPr>
              <a:t>Greicius</a:t>
            </a:r>
            <a:r>
              <a:rPr lang="hr-HR" sz="1800" dirty="0" smtClean="0">
                <a:solidFill>
                  <a:srgbClr val="FFC000"/>
                </a:solidFill>
              </a:rPr>
              <a:t> et al., Hum. </a:t>
            </a:r>
            <a:r>
              <a:rPr lang="hr-HR" sz="1800" dirty="0" err="1" smtClean="0">
                <a:solidFill>
                  <a:srgbClr val="FFC000"/>
                </a:solidFill>
              </a:rPr>
              <a:t>Brain</a:t>
            </a:r>
            <a:r>
              <a:rPr lang="hr-HR" sz="1800" dirty="0" smtClean="0">
                <a:solidFill>
                  <a:srgbClr val="FFC000"/>
                </a:solidFill>
              </a:rPr>
              <a:t> </a:t>
            </a:r>
            <a:r>
              <a:rPr lang="hr-HR" sz="1800" dirty="0" err="1" smtClean="0">
                <a:solidFill>
                  <a:srgbClr val="FFC000"/>
                </a:solidFill>
              </a:rPr>
              <a:t>Mapp</a:t>
            </a:r>
            <a:r>
              <a:rPr lang="hr-HR" sz="1800" dirty="0" smtClean="0">
                <a:solidFill>
                  <a:srgbClr val="FFC000"/>
                </a:solidFill>
              </a:rPr>
              <a:t>., 2008</a:t>
            </a:r>
            <a:r>
              <a:rPr lang="hr-HR" sz="1800" dirty="0" smtClean="0"/>
              <a:t>; </a:t>
            </a:r>
            <a:r>
              <a:rPr lang="en-US" sz="1800" dirty="0" err="1" smtClean="0">
                <a:solidFill>
                  <a:srgbClr val="FFC000"/>
                </a:solidFill>
              </a:rPr>
              <a:t>Vanhaudenhuyse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>
                <a:solidFill>
                  <a:srgbClr val="FFC000"/>
                </a:solidFill>
              </a:rPr>
              <a:t>et al., Brain, 2010</a:t>
            </a:r>
            <a:r>
              <a:rPr lang="en-US" sz="1800" dirty="0"/>
              <a:t>), generates </a:t>
            </a:r>
            <a:r>
              <a:rPr lang="en-US" sz="1800" u="sng" dirty="0"/>
              <a:t>spontaneous thoughts, and preferentially activates when individuals engage in internal tasks such as daydreaming, envisioning the future, and retrieving memories</a:t>
            </a:r>
            <a:r>
              <a:rPr lang="en-US" sz="1800" dirty="0"/>
              <a:t>, while it is </a:t>
            </a:r>
            <a:r>
              <a:rPr lang="en-US" sz="1800" dirty="0">
                <a:solidFill>
                  <a:srgbClr val="FFFF00"/>
                </a:solidFill>
              </a:rPr>
              <a:t>negatively correlated with brain systems that focus on external visual </a:t>
            </a:r>
            <a:r>
              <a:rPr lang="en-US" sz="1800" dirty="0" smtClean="0">
                <a:solidFill>
                  <a:srgbClr val="FFFF00"/>
                </a:solidFill>
              </a:rPr>
              <a:t>signals</a:t>
            </a:r>
            <a:r>
              <a:rPr lang="hr-HR" sz="1800" dirty="0" smtClean="0">
                <a:solidFill>
                  <a:srgbClr val="FFFF00"/>
                </a:solidFill>
              </a:rPr>
              <a:t> (</a:t>
            </a:r>
            <a:r>
              <a:rPr lang="hr-HR" sz="1800" dirty="0" err="1" smtClean="0">
                <a:solidFill>
                  <a:srgbClr val="FFFF00"/>
                </a:solidFill>
              </a:rPr>
              <a:t>when</a:t>
            </a:r>
            <a:r>
              <a:rPr lang="hr-HR" sz="1800" dirty="0" smtClean="0">
                <a:solidFill>
                  <a:srgbClr val="FFFF00"/>
                </a:solidFill>
              </a:rPr>
              <a:t> DAN </a:t>
            </a:r>
            <a:r>
              <a:rPr lang="hr-HR" sz="1800" dirty="0" err="1" smtClean="0">
                <a:solidFill>
                  <a:srgbClr val="FFFF00"/>
                </a:solidFill>
              </a:rPr>
              <a:t>activates</a:t>
            </a:r>
            <a:r>
              <a:rPr lang="hr-HR" sz="18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1052736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400" dirty="0" smtClean="0"/>
          </a:p>
          <a:p>
            <a:r>
              <a:rPr lang="en-US" sz="1400" b="1" u="sng" dirty="0" err="1" smtClean="0">
                <a:solidFill>
                  <a:srgbClr val="FFFF00"/>
                </a:solidFill>
              </a:rPr>
              <a:t>mPFC</a:t>
            </a:r>
            <a:r>
              <a:rPr lang="en-US" sz="1400" b="1" u="sng" dirty="0" smtClean="0"/>
              <a:t>,</a:t>
            </a:r>
            <a:endParaRPr lang="hr-HR" sz="1400" b="1" u="sng" dirty="0" smtClean="0"/>
          </a:p>
          <a:p>
            <a:r>
              <a:rPr lang="en-US" sz="1400" b="1" u="sng" dirty="0" smtClean="0">
                <a:solidFill>
                  <a:srgbClr val="FFFF00"/>
                </a:solidFill>
              </a:rPr>
              <a:t>PCC</a:t>
            </a:r>
            <a:r>
              <a:rPr lang="en-US" sz="1400" b="1" u="sng" dirty="0"/>
              <a:t>,</a:t>
            </a:r>
          </a:p>
          <a:p>
            <a:r>
              <a:rPr lang="en-US" sz="1400" b="1" u="sng" dirty="0" err="1">
                <a:solidFill>
                  <a:srgbClr val="FFFF00"/>
                </a:solidFill>
              </a:rPr>
              <a:t>precuneus</a:t>
            </a:r>
            <a:r>
              <a:rPr lang="en-US" sz="1400" b="1" u="sng" dirty="0" smtClean="0"/>
              <a:t>,</a:t>
            </a:r>
            <a:endParaRPr lang="hr-HR" sz="1400" b="1" u="sng" dirty="0" smtClean="0"/>
          </a:p>
          <a:p>
            <a:r>
              <a:rPr lang="en-US" sz="1400" b="1" u="sng" dirty="0" smtClean="0">
                <a:solidFill>
                  <a:srgbClr val="FFFF00"/>
                </a:solidFill>
              </a:rPr>
              <a:t>ACC</a:t>
            </a:r>
            <a:r>
              <a:rPr lang="en-US" sz="1400" b="1" u="sng" dirty="0"/>
              <a:t>, </a:t>
            </a:r>
            <a:endParaRPr lang="hr-HR" sz="1400" b="1" u="sng" dirty="0" smtClean="0"/>
          </a:p>
          <a:p>
            <a:r>
              <a:rPr lang="en-US" sz="1400" b="1" u="sng" dirty="0" smtClean="0">
                <a:solidFill>
                  <a:srgbClr val="FFFF00"/>
                </a:solidFill>
              </a:rPr>
              <a:t>parietal </a:t>
            </a:r>
            <a:r>
              <a:rPr lang="en-US" sz="1400" b="1" u="sng" dirty="0">
                <a:solidFill>
                  <a:srgbClr val="FFFF00"/>
                </a:solidFill>
              </a:rPr>
              <a:t>cortex</a:t>
            </a:r>
            <a:r>
              <a:rPr lang="en-US" sz="1400" b="1" u="sng" dirty="0"/>
              <a:t> </a:t>
            </a:r>
            <a:r>
              <a:rPr lang="en-US" sz="1400" dirty="0"/>
              <a:t>and in a minority of studies also the </a:t>
            </a:r>
            <a:r>
              <a:rPr lang="en-US" sz="1400" u="sng" dirty="0" smtClean="0">
                <a:solidFill>
                  <a:srgbClr val="FFFF00"/>
                </a:solidFill>
              </a:rPr>
              <a:t>hippocampus</a:t>
            </a:r>
            <a:endParaRPr lang="hr-HR" sz="1400" u="sng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6912767" cy="26422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0872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FF00"/>
                </a:solidFill>
              </a:rPr>
              <a:t>.. </a:t>
            </a:r>
            <a:r>
              <a:rPr lang="hr-HR" b="1" dirty="0" err="1">
                <a:solidFill>
                  <a:srgbClr val="FFFF00"/>
                </a:solidFill>
              </a:rPr>
              <a:t>with</a:t>
            </a:r>
            <a:r>
              <a:rPr lang="hr-HR" b="1" dirty="0">
                <a:solidFill>
                  <a:srgbClr val="FFFF00"/>
                </a:solidFill>
              </a:rPr>
              <a:t> </a:t>
            </a:r>
            <a:r>
              <a:rPr lang="hr-HR" b="1" dirty="0" err="1">
                <a:solidFill>
                  <a:srgbClr val="FFFF00"/>
                </a:solidFill>
              </a:rPr>
              <a:t>the</a:t>
            </a:r>
            <a:r>
              <a:rPr lang="hr-HR" b="1" dirty="0">
                <a:solidFill>
                  <a:srgbClr val="FFFF00"/>
                </a:solidFill>
              </a:rPr>
              <a:t> DMN </a:t>
            </a:r>
            <a:r>
              <a:rPr lang="hr-HR" b="1" dirty="0" err="1">
                <a:solidFill>
                  <a:srgbClr val="FFFF00"/>
                </a:solidFill>
              </a:rPr>
              <a:t>being</a:t>
            </a:r>
            <a:r>
              <a:rPr lang="hr-HR" b="1" dirty="0">
                <a:solidFill>
                  <a:srgbClr val="FFFF00"/>
                </a:solidFill>
              </a:rPr>
              <a:t> </a:t>
            </a:r>
            <a:r>
              <a:rPr lang="hr-HR" b="1" dirty="0" err="1">
                <a:solidFill>
                  <a:srgbClr val="FFFF00"/>
                </a:solidFill>
              </a:rPr>
              <a:t>the</a:t>
            </a:r>
            <a:r>
              <a:rPr lang="hr-HR" b="1" dirty="0">
                <a:solidFill>
                  <a:srgbClr val="FFFF00"/>
                </a:solidFill>
              </a:rPr>
              <a:t> </a:t>
            </a:r>
            <a:r>
              <a:rPr lang="hr-HR" b="1" dirty="0" err="1">
                <a:solidFill>
                  <a:srgbClr val="FFFF00"/>
                </a:solidFill>
              </a:rPr>
              <a:t>main</a:t>
            </a:r>
            <a:r>
              <a:rPr lang="hr-HR" b="1" dirty="0">
                <a:solidFill>
                  <a:srgbClr val="FFFF00"/>
                </a:solidFill>
              </a:rPr>
              <a:t> one</a:t>
            </a:r>
            <a:br>
              <a:rPr lang="hr-HR" b="1" dirty="0">
                <a:solidFill>
                  <a:srgbClr val="FFFF00"/>
                </a:solidFill>
              </a:rPr>
            </a:br>
            <a:r>
              <a:rPr lang="hr-HR" b="1" dirty="0">
                <a:solidFill>
                  <a:srgbClr val="FFFF00"/>
                </a:solidFill>
              </a:rPr>
              <a:t>(</a:t>
            </a:r>
            <a:r>
              <a:rPr lang="hr-HR" b="1" dirty="0" err="1">
                <a:solidFill>
                  <a:srgbClr val="FFFF00"/>
                </a:solidFill>
              </a:rPr>
              <a:t>resting</a:t>
            </a:r>
            <a:r>
              <a:rPr lang="hr-HR" b="1" dirty="0">
                <a:solidFill>
                  <a:srgbClr val="FFFF00"/>
                </a:solidFill>
              </a:rPr>
              <a:t> </a:t>
            </a:r>
            <a:r>
              <a:rPr lang="hr-HR" b="1" dirty="0" err="1">
                <a:solidFill>
                  <a:srgbClr val="FFFF00"/>
                </a:solidFill>
              </a:rPr>
              <a:t>brains</a:t>
            </a:r>
            <a:r>
              <a:rPr lang="hr-HR" b="1" dirty="0">
                <a:solidFill>
                  <a:srgbClr val="FFFF00"/>
                </a:solidFill>
              </a:rPr>
              <a:t> </a:t>
            </a:r>
            <a:r>
              <a:rPr lang="hr-HR" b="1" dirty="0" err="1">
                <a:solidFill>
                  <a:srgbClr val="FFFF00"/>
                </a:solidFill>
              </a:rPr>
              <a:t>never</a:t>
            </a:r>
            <a:r>
              <a:rPr lang="hr-HR" b="1" dirty="0">
                <a:solidFill>
                  <a:srgbClr val="FFFF00"/>
                </a:solidFill>
              </a:rPr>
              <a:t> </a:t>
            </a:r>
            <a:r>
              <a:rPr lang="hr-HR" b="1" dirty="0" err="1">
                <a:solidFill>
                  <a:srgbClr val="FFFF00"/>
                </a:solidFill>
              </a:rPr>
              <a:t>rest</a:t>
            </a:r>
            <a:r>
              <a:rPr lang="hr-HR" b="1" dirty="0" smtClean="0">
                <a:solidFill>
                  <a:srgbClr val="FFFF00"/>
                </a:solidFill>
              </a:rPr>
              <a:t>!) </a:t>
            </a:r>
            <a:r>
              <a:rPr lang="hr-HR" b="1" dirty="0" err="1" smtClean="0">
                <a:solidFill>
                  <a:srgbClr val="FFFF00"/>
                </a:solidFill>
              </a:rPr>
              <a:t>and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consisting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of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64502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>
                <a:solidFill>
                  <a:srgbClr val="FFC000"/>
                </a:solidFill>
              </a:rPr>
              <a:t>Hafkemeijer</a:t>
            </a:r>
            <a:r>
              <a:rPr lang="hr-HR" sz="1400" dirty="0" smtClean="0">
                <a:solidFill>
                  <a:srgbClr val="FFC000"/>
                </a:solidFill>
              </a:rPr>
              <a:t> et al.,  </a:t>
            </a:r>
            <a:r>
              <a:rPr lang="hr-HR" sz="1400" dirty="0" err="1" smtClean="0">
                <a:solidFill>
                  <a:srgbClr val="FFC000"/>
                </a:solidFill>
              </a:rPr>
              <a:t>Biochim</a:t>
            </a:r>
            <a:r>
              <a:rPr lang="hr-HR" sz="1400" dirty="0" smtClean="0">
                <a:solidFill>
                  <a:srgbClr val="FFC000"/>
                </a:solidFill>
              </a:rPr>
              <a:t>. </a:t>
            </a:r>
            <a:r>
              <a:rPr lang="hr-HR" sz="1400" dirty="0" err="1" smtClean="0">
                <a:solidFill>
                  <a:srgbClr val="FFC000"/>
                </a:solidFill>
              </a:rPr>
              <a:t>Biophys</a:t>
            </a:r>
            <a:r>
              <a:rPr lang="hr-HR" sz="1400" dirty="0" smtClean="0">
                <a:solidFill>
                  <a:srgbClr val="FFC000"/>
                </a:solidFill>
              </a:rPr>
              <a:t>. Acta, 2012, 1822, 431-441</a:t>
            </a:r>
            <a:endParaRPr lang="hr-H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</a:rPr>
              <a:t>DMN </a:t>
            </a:r>
            <a:r>
              <a:rPr lang="hr-HR" b="1" dirty="0" err="1" smtClean="0">
                <a:solidFill>
                  <a:srgbClr val="FFFF00"/>
                </a:solidFill>
              </a:rPr>
              <a:t>fc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vs</a:t>
            </a:r>
            <a:r>
              <a:rPr lang="hr-HR" b="1" dirty="0" smtClean="0">
                <a:solidFill>
                  <a:srgbClr val="FFFF00"/>
                </a:solidFill>
              </a:rPr>
              <a:t> DTI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51605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Damoiseaux</a:t>
            </a:r>
            <a:r>
              <a:rPr lang="hr-HR" dirty="0" smtClean="0">
                <a:solidFill>
                  <a:srgbClr val="FFC000"/>
                </a:solidFill>
              </a:rPr>
              <a:t> et al.,</a:t>
            </a:r>
            <a:r>
              <a:rPr lang="hr-HR" dirty="0" smtClean="0">
                <a:solidFill>
                  <a:prstClr val="white"/>
                </a:solidFill>
              </a:rPr>
              <a:t> </a:t>
            </a:r>
            <a:r>
              <a:rPr lang="hr-HR" dirty="0" err="1" smtClean="0">
                <a:solidFill>
                  <a:srgbClr val="FFC000"/>
                </a:solidFill>
              </a:rPr>
              <a:t>Brain</a:t>
            </a:r>
            <a:r>
              <a:rPr lang="hr-HR" dirty="0" smtClean="0">
                <a:solidFill>
                  <a:srgbClr val="FFC000"/>
                </a:solidFill>
              </a:rPr>
              <a:t> </a:t>
            </a:r>
            <a:r>
              <a:rPr lang="hr-HR" dirty="0" err="1" smtClean="0">
                <a:solidFill>
                  <a:srgbClr val="FFC000"/>
                </a:solidFill>
              </a:rPr>
              <a:t>Struct</a:t>
            </a:r>
            <a:r>
              <a:rPr lang="hr-HR" dirty="0" smtClean="0">
                <a:solidFill>
                  <a:srgbClr val="FFC000"/>
                </a:solidFill>
              </a:rPr>
              <a:t>. </a:t>
            </a:r>
            <a:r>
              <a:rPr lang="hr-HR" dirty="0" err="1" smtClean="0">
                <a:solidFill>
                  <a:srgbClr val="FFC000"/>
                </a:solidFill>
              </a:rPr>
              <a:t>Funct</a:t>
            </a:r>
            <a:r>
              <a:rPr lang="hr-HR" dirty="0" smtClean="0">
                <a:solidFill>
                  <a:srgbClr val="FFC000"/>
                </a:solidFill>
              </a:rPr>
              <a:t>. 2009, 213, 525-533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600848" y="1263881"/>
            <a:ext cx="20833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dirty="0" err="1" smtClean="0">
                <a:solidFill>
                  <a:srgbClr val="FFFF00"/>
                </a:solidFill>
              </a:rPr>
              <a:t>fMRI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12576" y="3362311"/>
            <a:ext cx="20833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dirty="0" smtClean="0">
                <a:solidFill>
                  <a:srgbClr val="FFFF00"/>
                </a:solidFill>
              </a:rPr>
              <a:t>DTI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26388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prstClr val="white"/>
              </a:solidFill>
            </a:endParaRPr>
          </a:p>
          <a:p>
            <a:r>
              <a:rPr lang="hr-HR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44208" y="908720"/>
            <a:ext cx="2664296" cy="4525963"/>
          </a:xfrm>
        </p:spPr>
        <p:txBody>
          <a:bodyPr>
            <a:normAutofit/>
          </a:bodyPr>
          <a:lstStyle/>
          <a:p>
            <a:r>
              <a:rPr lang="en-US" sz="1800" dirty="0"/>
              <a:t>Most of baseline activity is mediated by neurons that are </a:t>
            </a:r>
            <a:r>
              <a:rPr lang="en-US" sz="1800" u="sng" dirty="0"/>
              <a:t>constantly active</a:t>
            </a:r>
            <a:r>
              <a:rPr lang="en-US" sz="1800" dirty="0"/>
              <a:t> and participate in the default mode network (DMN, also known as </a:t>
            </a:r>
            <a:r>
              <a:rPr lang="hr-HR" sz="1800" dirty="0" smtClean="0"/>
              <a:t>„</a:t>
            </a:r>
            <a:r>
              <a:rPr lang="en-US" sz="1800" u="sng" dirty="0" smtClean="0"/>
              <a:t>the </a:t>
            </a:r>
            <a:r>
              <a:rPr lang="en-US" sz="1800" u="sng" dirty="0"/>
              <a:t>resting </a:t>
            </a:r>
            <a:r>
              <a:rPr lang="en-US" sz="1800" u="sng" dirty="0" smtClean="0"/>
              <a:t>state</a:t>
            </a:r>
            <a:r>
              <a:rPr lang="hr-HR" sz="1800" dirty="0" smtClean="0"/>
              <a:t>”</a:t>
            </a:r>
            <a:r>
              <a:rPr lang="en-US" sz="1800" dirty="0" smtClean="0"/>
              <a:t> </a:t>
            </a:r>
            <a:r>
              <a:rPr lang="en-US" sz="1800" dirty="0"/>
              <a:t>or </a:t>
            </a:r>
            <a:r>
              <a:rPr lang="hr-HR" sz="1800" dirty="0" smtClean="0"/>
              <a:t>„</a:t>
            </a:r>
            <a:r>
              <a:rPr lang="en-US" sz="1800" u="sng" dirty="0" smtClean="0"/>
              <a:t>task-negative</a:t>
            </a:r>
            <a:r>
              <a:rPr lang="hr-HR" sz="1800" dirty="0" smtClean="0"/>
              <a:t>”</a:t>
            </a:r>
            <a:r>
              <a:rPr lang="en-US" sz="1800" dirty="0" smtClean="0"/>
              <a:t> </a:t>
            </a:r>
            <a:r>
              <a:rPr lang="en-US" sz="1800" dirty="0"/>
              <a:t>network) (Deco et al., TINS, 2013</a:t>
            </a:r>
            <a:r>
              <a:rPr lang="en-US" sz="1800" dirty="0" smtClean="0"/>
              <a:t>).</a:t>
            </a:r>
            <a:endParaRPr lang="hr-HR" sz="1800" dirty="0" smtClean="0"/>
          </a:p>
          <a:p>
            <a:endParaRPr lang="hr-HR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54296"/>
            <a:ext cx="4704928" cy="510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04" y="764704"/>
            <a:ext cx="5275661" cy="5592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99392"/>
            <a:ext cx="9108504" cy="936104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FFFF00"/>
                </a:solidFill>
              </a:rPr>
              <a:t>DMN </a:t>
            </a:r>
            <a:r>
              <a:rPr lang="hr-HR" sz="3600" b="1" dirty="0" err="1" smtClean="0">
                <a:solidFill>
                  <a:srgbClr val="FFFF00"/>
                </a:solidFill>
              </a:rPr>
              <a:t>activity</a:t>
            </a:r>
            <a:r>
              <a:rPr lang="hr-HR" sz="3600" b="1" dirty="0" smtClean="0">
                <a:solidFill>
                  <a:srgbClr val="FFFF00"/>
                </a:solidFill>
              </a:rPr>
              <a:t> </a:t>
            </a:r>
            <a:r>
              <a:rPr lang="hr-HR" sz="3600" b="1" dirty="0" err="1" smtClean="0">
                <a:solidFill>
                  <a:srgbClr val="FFFF00"/>
                </a:solidFill>
              </a:rPr>
              <a:t>in</a:t>
            </a:r>
            <a:r>
              <a:rPr lang="hr-HR" sz="3600" b="1" dirty="0" smtClean="0">
                <a:solidFill>
                  <a:srgbClr val="FFFF00"/>
                </a:solidFill>
              </a:rPr>
              <a:t> </a:t>
            </a:r>
            <a:r>
              <a:rPr lang="hr-HR" sz="3600" b="1" dirty="0" err="1" smtClean="0">
                <a:solidFill>
                  <a:srgbClr val="FFFF00"/>
                </a:solidFill>
              </a:rPr>
              <a:t>mPFC</a:t>
            </a:r>
            <a:r>
              <a:rPr lang="hr-HR" sz="3600" b="1" dirty="0" smtClean="0">
                <a:solidFill>
                  <a:srgbClr val="FFFF00"/>
                </a:solidFill>
              </a:rPr>
              <a:t> is </a:t>
            </a:r>
            <a:r>
              <a:rPr lang="hr-HR" sz="3600" b="1" dirty="0" err="1" smtClean="0">
                <a:solidFill>
                  <a:srgbClr val="FFFF00"/>
                </a:solidFill>
              </a:rPr>
              <a:t>weaker</a:t>
            </a:r>
            <a:r>
              <a:rPr lang="hr-HR" sz="3600" b="1" dirty="0" smtClean="0">
                <a:solidFill>
                  <a:srgbClr val="FFFF00"/>
                </a:solidFill>
              </a:rPr>
              <a:t> </a:t>
            </a:r>
            <a:r>
              <a:rPr lang="hr-HR" sz="3600" b="1" dirty="0" err="1" smtClean="0">
                <a:solidFill>
                  <a:srgbClr val="FFFF00"/>
                </a:solidFill>
              </a:rPr>
              <a:t>in</a:t>
            </a:r>
            <a:r>
              <a:rPr lang="hr-HR" sz="3600" b="1" dirty="0" smtClean="0">
                <a:solidFill>
                  <a:srgbClr val="FFFF00"/>
                </a:solidFill>
              </a:rPr>
              <a:t> </a:t>
            </a:r>
            <a:r>
              <a:rPr lang="hr-HR" sz="3600" b="1" dirty="0" err="1" smtClean="0">
                <a:solidFill>
                  <a:srgbClr val="FFFF00"/>
                </a:solidFill>
              </a:rPr>
              <a:t>children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5160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FFC000"/>
                </a:solidFill>
              </a:rPr>
              <a:t>Supekar</a:t>
            </a:r>
            <a:r>
              <a:rPr lang="hr-HR" dirty="0" smtClean="0">
                <a:solidFill>
                  <a:srgbClr val="FFC000"/>
                </a:solidFill>
              </a:rPr>
              <a:t> et al., </a:t>
            </a:r>
            <a:r>
              <a:rPr lang="hr-HR" dirty="0" err="1" smtClean="0">
                <a:solidFill>
                  <a:srgbClr val="FFC000"/>
                </a:solidFill>
              </a:rPr>
              <a:t>NeuroImage</a:t>
            </a:r>
            <a:r>
              <a:rPr lang="hr-HR" dirty="0" smtClean="0">
                <a:solidFill>
                  <a:srgbClr val="FFC000"/>
                </a:solidFill>
              </a:rPr>
              <a:t>, 2010, 52, 290-301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2933938">
            <a:off x="2945678" y="4868413"/>
            <a:ext cx="502916" cy="690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d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themedata</Template>
  <TotalTime>4157</TotalTime>
  <Words>1125</Words>
  <Application>Microsoft Office PowerPoint</Application>
  <PresentationFormat>On-screen Show (4:3)</PresentationFormat>
  <Paragraphs>147</Paragraphs>
  <Slides>17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themedata</vt:lpstr>
      <vt:lpstr>1_Office Theme</vt:lpstr>
      <vt:lpstr>3_Office Theme</vt:lpstr>
      <vt:lpstr>Fresh Ideas on Architecture of Cognitive Processing and Alzheimer's Disease Pathogenesis: Possibilities for Translation into Clinical Practice </vt:lpstr>
      <vt:lpstr>Correlation between stimulus and signal in task-related fMRI</vt:lpstr>
      <vt:lpstr>Signal intensity change in task-related fMRI</vt:lpstr>
      <vt:lpstr>Resting-state fMRI focuses on spontaneous, rather than task-induced, fluctuations in BOLD signal </vt:lpstr>
      <vt:lpstr>How ICA principle works (an example)</vt:lpstr>
      <vt:lpstr>ICA applied to resting-state fMRI data identifies 8 cortical networks..</vt:lpstr>
      <vt:lpstr>.. with the DMN being the main one (resting brains never rest!) and consisting of</vt:lpstr>
      <vt:lpstr>DMN fc vs DTI</vt:lpstr>
      <vt:lpstr>DMN activity in mPFC is weaker in children</vt:lpstr>
      <vt:lpstr>DMNfc correlates with the level of consciousness</vt:lpstr>
      <vt:lpstr>PowerPoint Presentation</vt:lpstr>
      <vt:lpstr>Correlation of β-amyloid deposition (PIB PET) and DMN fc</vt:lpstr>
      <vt:lpstr>Biomarker correlation</vt:lpstr>
      <vt:lpstr>PowerPoint Presentation</vt:lpstr>
      <vt:lpstr>PowerPoint Presentation</vt:lpstr>
      <vt:lpstr>PowerPoint Presentation</vt:lpstr>
      <vt:lpstr>Five novel concepts regarding cognition and AD</vt:lpstr>
    </vt:vector>
  </TitlesOfParts>
  <Company>HIIM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neuroanatomy of dementia syndrome</dc:title>
  <dc:creator>Goran Simic</dc:creator>
  <cp:lastModifiedBy>Goran Simic</cp:lastModifiedBy>
  <cp:revision>236</cp:revision>
  <dcterms:created xsi:type="dcterms:W3CDTF">2013-08-21T12:49:56Z</dcterms:created>
  <dcterms:modified xsi:type="dcterms:W3CDTF">2015-11-01T00:47:07Z</dcterms:modified>
</cp:coreProperties>
</file>