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0"/>
  </p:notesMasterIdLst>
  <p:sldIdLst>
    <p:sldId id="304" r:id="rId3"/>
    <p:sldId id="314" r:id="rId4"/>
    <p:sldId id="315" r:id="rId5"/>
    <p:sldId id="316" r:id="rId6"/>
    <p:sldId id="317" r:id="rId7"/>
    <p:sldId id="318" r:id="rId8"/>
    <p:sldId id="319" r:id="rId9"/>
    <p:sldId id="320" r:id="rId10"/>
    <p:sldId id="321" r:id="rId11"/>
    <p:sldId id="322" r:id="rId12"/>
    <p:sldId id="323" r:id="rId13"/>
    <p:sldId id="324" r:id="rId14"/>
    <p:sldId id="311" r:id="rId15"/>
    <p:sldId id="312" r:id="rId16"/>
    <p:sldId id="325" r:id="rId17"/>
    <p:sldId id="326" r:id="rId18"/>
    <p:sldId id="327" r:id="rId19"/>
    <p:sldId id="328" r:id="rId20"/>
    <p:sldId id="329" r:id="rId21"/>
    <p:sldId id="330" r:id="rId22"/>
    <p:sldId id="331" r:id="rId23"/>
    <p:sldId id="306" r:id="rId24"/>
    <p:sldId id="310" r:id="rId25"/>
    <p:sldId id="332" r:id="rId26"/>
    <p:sldId id="333" r:id="rId27"/>
    <p:sldId id="307" r:id="rId28"/>
    <p:sldId id="305" r:id="rId29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70" d="100"/>
          <a:sy n="70" d="100"/>
        </p:scale>
        <p:origin x="-1684" y="-3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CE0FDC-8408-49FD-B6AD-F01C46F132E4}" type="datetimeFigureOut">
              <a:rPr lang="hr-HR" smtClean="0"/>
              <a:t>23.3.2017.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B05501-CC5B-4B0E-A99F-8669FCD9013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28933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29057" indent="-280406" defTabSz="914437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21626" indent="-224325" defTabSz="914437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70276" indent="-224325" defTabSz="914437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18927" indent="-224325" defTabSz="914437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200" b="0"/>
              <a:t>Neuropathology of Parkinson’s Disease with Dementia (CN)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29057" indent="-280406" defTabSz="914437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21626" indent="-224325" defTabSz="914437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70276" indent="-224325" defTabSz="914437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18927" indent="-224325" defTabSz="914437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0BC4B14-C458-423E-88D5-E62A108F4AB2}" type="datetime8">
              <a:rPr lang="en-US" sz="1200" b="0"/>
              <a:pPr/>
              <a:t>3/23/2017 2:31 PM</a:t>
            </a:fld>
            <a:endParaRPr lang="en-US" sz="1200" b="0"/>
          </a:p>
        </p:txBody>
      </p:sp>
      <p:sp>
        <p:nvSpPr>
          <p:cNvPr id="348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29057" indent="-280406" defTabSz="914437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21626" indent="-224325" defTabSz="914437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70276" indent="-224325" defTabSz="914437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18927" indent="-224325" defTabSz="914437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B273850-4A09-4575-95E3-1A779C958C07}" type="slidenum">
              <a:rPr lang="en-US" sz="1200" b="0"/>
              <a:pPr/>
              <a:t>1</a:t>
            </a:fld>
            <a:endParaRPr lang="en-US" sz="1200" b="0"/>
          </a:p>
        </p:txBody>
      </p:sp>
      <p:sp>
        <p:nvSpPr>
          <p:cNvPr id="348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90563"/>
            <a:ext cx="4560888" cy="3421062"/>
          </a:xfrm>
          <a:ln w="12700" cap="flat"/>
        </p:spPr>
      </p:sp>
      <p:sp>
        <p:nvSpPr>
          <p:cNvPr id="348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4271" y="2743513"/>
            <a:ext cx="6109459" cy="58758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618" tIns="44515" rIns="90618" bIns="44515"/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29057" indent="-280406" defTabSz="914437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21626" indent="-224325" defTabSz="914437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70276" indent="-224325" defTabSz="914437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18927" indent="-224325" defTabSz="914437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200" b="0"/>
              <a:t>Neuropathology of Parkinson’s Disease with Dementia (CN)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29057" indent="-280406" defTabSz="914437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21626" indent="-224325" defTabSz="914437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70276" indent="-224325" defTabSz="914437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18927" indent="-224325" defTabSz="914437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0BC4B14-C458-423E-88D5-E62A108F4AB2}" type="datetime8">
              <a:rPr lang="en-US" sz="1200" b="0"/>
              <a:pPr/>
              <a:t>3/23/2017 2:31 PM</a:t>
            </a:fld>
            <a:endParaRPr lang="en-US" sz="1200" b="0"/>
          </a:p>
        </p:txBody>
      </p:sp>
      <p:sp>
        <p:nvSpPr>
          <p:cNvPr id="348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29057" indent="-280406" defTabSz="914437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21626" indent="-224325" defTabSz="914437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70276" indent="-224325" defTabSz="914437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18927" indent="-224325" defTabSz="914437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B273850-4A09-4575-95E3-1A779C958C07}" type="slidenum">
              <a:rPr lang="en-US" sz="1200" b="0"/>
              <a:pPr/>
              <a:t>27</a:t>
            </a:fld>
            <a:endParaRPr lang="en-US" sz="1200" b="0"/>
          </a:p>
        </p:txBody>
      </p:sp>
      <p:sp>
        <p:nvSpPr>
          <p:cNvPr id="348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90563"/>
            <a:ext cx="4560888" cy="3421062"/>
          </a:xfrm>
          <a:ln w="12700" cap="flat"/>
        </p:spPr>
      </p:sp>
      <p:sp>
        <p:nvSpPr>
          <p:cNvPr id="348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4271" y="2743513"/>
            <a:ext cx="6109459" cy="58758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618" tIns="44515" rIns="90618" bIns="44515"/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B1C39-EA48-4A2F-8345-2CB3C4DF4732}" type="datetimeFigureOut">
              <a:rPr lang="hr-HR" smtClean="0"/>
              <a:t>23.3.2017.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2F2FC-87F9-4126-A599-05BF6F31524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45423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B1C39-EA48-4A2F-8345-2CB3C4DF4732}" type="datetimeFigureOut">
              <a:rPr lang="hr-HR" smtClean="0"/>
              <a:t>23.3.2017.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2F2FC-87F9-4126-A599-05BF6F31524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37015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B1C39-EA48-4A2F-8345-2CB3C4DF4732}" type="datetimeFigureOut">
              <a:rPr lang="hr-HR" smtClean="0"/>
              <a:t>23.3.2017.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2F2FC-87F9-4126-A599-05BF6F31524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9679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Uredite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742DC-2756-4666-B6B7-06F140CD6199}" type="datetimeFigureOut">
              <a:rPr lang="hr-H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23.3.2017.</a:t>
            </a:fld>
            <a:endParaRPr lang="hr-H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F6609-DA01-4C7D-BA38-723E1FBE441F}" type="slidenum">
              <a:rPr lang="hr-H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r-H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2099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1E4C7-447B-4AB6-8ED5-9A1C9D7AB0DF}" type="datetimeFigureOut">
              <a:rPr lang="hr-H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23.3.2017.</a:t>
            </a:fld>
            <a:endParaRPr lang="hr-H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80944-D39C-4030-AC5F-AE0A67139144}" type="slidenum">
              <a:rPr lang="hr-H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r-H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594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69B67-EA8B-4969-B9A5-1A664B355437}" type="datetimeFigureOut">
              <a:rPr lang="hr-H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23.3.2017.</a:t>
            </a:fld>
            <a:endParaRPr lang="hr-H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07A68-8D26-4A5B-A085-1F20F8D329EF}" type="slidenum">
              <a:rPr lang="hr-H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r-H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058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3EDB4-D088-4AD7-AF24-01B3B1EB977A}" type="datetimeFigureOut">
              <a:rPr lang="hr-H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23.3.2017.</a:t>
            </a:fld>
            <a:endParaRPr lang="hr-H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B2ABC-5611-4C23-B465-B2805909E68D}" type="slidenum">
              <a:rPr lang="hr-H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r-H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8855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467D4-48A5-4D17-89C9-8F832075F072}" type="datetimeFigureOut">
              <a:rPr lang="hr-H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23.3.2017.</a:t>
            </a:fld>
            <a:endParaRPr lang="hr-H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A12B2-9A02-4DF2-8AAB-7A1F37EAEFD1}" type="slidenum">
              <a:rPr lang="hr-H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r-H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45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4DC21-5CAA-4E01-9B36-3E49C025D351}" type="datetimeFigureOut">
              <a:rPr lang="hr-H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23.3.2017.</a:t>
            </a:fld>
            <a:endParaRPr lang="hr-H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7D884-AC07-4F4F-8EE5-09E9E7DA234E}" type="slidenum">
              <a:rPr lang="hr-H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r-H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1127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E79FC-B214-49C5-B4CA-2E21CECCED95}" type="datetimeFigureOut">
              <a:rPr lang="hr-H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23.3.2017.</a:t>
            </a:fld>
            <a:endParaRPr lang="hr-H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B90E5-D3A5-41E1-A62C-7E751A71324D}" type="slidenum">
              <a:rPr lang="hr-H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r-H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2386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2DEF5-D6A1-45EC-86D0-245E1BF6AC20}" type="datetimeFigureOut">
              <a:rPr lang="hr-H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23.3.2017.</a:t>
            </a:fld>
            <a:endParaRPr lang="hr-H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7715D-3B87-4F2B-A37E-CE5DABC8AF82}" type="slidenum">
              <a:rPr lang="hr-H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r-H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169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B1C39-EA48-4A2F-8345-2CB3C4DF4732}" type="datetimeFigureOut">
              <a:rPr lang="hr-HR" smtClean="0"/>
              <a:t>23.3.2017.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2F2FC-87F9-4126-A599-05BF6F31524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044695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B9FFC-60FA-41A3-8C26-66A780CF404F}" type="datetimeFigureOut">
              <a:rPr lang="hr-H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23.3.2017.</a:t>
            </a:fld>
            <a:endParaRPr lang="hr-H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5EBDA-5FB8-46ED-BC80-34709E2BEDB3}" type="slidenum">
              <a:rPr lang="hr-H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r-H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9353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87A01-96D9-4A05-A6C3-B74C3E38B98F}" type="datetimeFigureOut">
              <a:rPr lang="hr-H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23.3.2017.</a:t>
            </a:fld>
            <a:endParaRPr lang="hr-H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F3644-6F69-4470-8C5D-AC95C901AE7C}" type="slidenum">
              <a:rPr lang="hr-H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r-H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1183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0A307-C62C-437B-B76F-5E07DD23C0DD}" type="datetimeFigureOut">
              <a:rPr lang="hr-H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23.3.2017.</a:t>
            </a:fld>
            <a:endParaRPr lang="hr-H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8E092-77E4-4BE4-A147-FB54361853D8}" type="slidenum">
              <a:rPr lang="hr-H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r-H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961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B1C39-EA48-4A2F-8345-2CB3C4DF4732}" type="datetimeFigureOut">
              <a:rPr lang="hr-HR" smtClean="0"/>
              <a:t>23.3.2017.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2F2FC-87F9-4126-A599-05BF6F31524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11720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B1C39-EA48-4A2F-8345-2CB3C4DF4732}" type="datetimeFigureOut">
              <a:rPr lang="hr-HR" smtClean="0"/>
              <a:t>23.3.2017.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2F2FC-87F9-4126-A599-05BF6F31524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19086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B1C39-EA48-4A2F-8345-2CB3C4DF4732}" type="datetimeFigureOut">
              <a:rPr lang="hr-HR" smtClean="0"/>
              <a:t>23.3.2017.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2F2FC-87F9-4126-A599-05BF6F31524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51417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B1C39-EA48-4A2F-8345-2CB3C4DF4732}" type="datetimeFigureOut">
              <a:rPr lang="hr-HR" smtClean="0"/>
              <a:t>23.3.2017.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2F2FC-87F9-4126-A599-05BF6F31524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4569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B1C39-EA48-4A2F-8345-2CB3C4DF4732}" type="datetimeFigureOut">
              <a:rPr lang="hr-HR" smtClean="0"/>
              <a:t>23.3.2017.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2F2FC-87F9-4126-A599-05BF6F31524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34944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B1C39-EA48-4A2F-8345-2CB3C4DF4732}" type="datetimeFigureOut">
              <a:rPr lang="hr-HR" smtClean="0"/>
              <a:t>23.3.2017.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2F2FC-87F9-4126-A599-05BF6F31524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10502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B1C39-EA48-4A2F-8345-2CB3C4DF4732}" type="datetimeFigureOut">
              <a:rPr lang="hr-HR" smtClean="0"/>
              <a:t>23.3.2017.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2F2FC-87F9-4126-A599-05BF6F31524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50716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B1C39-EA48-4A2F-8345-2CB3C4DF4732}" type="datetimeFigureOut">
              <a:rPr lang="hr-HR" smtClean="0"/>
              <a:t>23.3.2017.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2F2FC-87F9-4126-A599-05BF6F31524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01417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zervirano mjesto naslova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 smtClean="0"/>
              <a:t>Uredite stil naslova matrice</a:t>
            </a:r>
          </a:p>
        </p:txBody>
      </p:sp>
      <p:sp>
        <p:nvSpPr>
          <p:cNvPr id="1027" name="Rezervirano mjesto teksta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 smtClean="0"/>
              <a:t>Uredite stilove teksta matrice</a:t>
            </a:r>
          </a:p>
          <a:p>
            <a:pPr lvl="1"/>
            <a:r>
              <a:rPr lang="hr-HR" altLang="sr-Latn-RS" smtClean="0"/>
              <a:t>Druga razina</a:t>
            </a:r>
          </a:p>
          <a:p>
            <a:pPr lvl="2"/>
            <a:r>
              <a:rPr lang="hr-HR" altLang="sr-Latn-RS" smtClean="0"/>
              <a:t>Treća razina</a:t>
            </a:r>
          </a:p>
          <a:p>
            <a:pPr lvl="3"/>
            <a:r>
              <a:rPr lang="hr-HR" altLang="sr-Latn-RS" smtClean="0"/>
              <a:t>Četvrta razina</a:t>
            </a:r>
          </a:p>
          <a:p>
            <a:pPr lvl="4"/>
            <a:r>
              <a:rPr lang="hr-HR" altLang="sr-Latn-RS" smtClean="0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43220D5-F3AA-4739-A084-2CA1790795CF}" type="datetimeFigureOut">
              <a:rPr lang="hr-H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23.3.2017.</a:t>
            </a:fld>
            <a:endParaRPr lang="hr-H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r-H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C35194A-4FFD-4329-A219-D10B5C8BC3FC}" type="slidenum">
              <a:rPr lang="hr-H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r-H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051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187" y="5864599"/>
            <a:ext cx="906632" cy="78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Box 6"/>
          <p:cNvSpPr txBox="1">
            <a:spLocks noChangeArrowheads="1"/>
          </p:cNvSpPr>
          <p:nvPr/>
        </p:nvSpPr>
        <p:spPr bwMode="auto">
          <a:xfrm>
            <a:off x="7796819" y="5945501"/>
            <a:ext cx="133290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hr-HR" sz="1000" dirty="0"/>
              <a:t>Hrvatska zaklada za znanost</a:t>
            </a:r>
          </a:p>
          <a:p>
            <a:r>
              <a:rPr lang="hr-HR" sz="1000" dirty="0"/>
              <a:t>Projekt IP-2014-09-9730 (2015-2019)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4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slov 1"/>
          <p:cNvSpPr>
            <a:spLocks noGrp="1"/>
          </p:cNvSpPr>
          <p:nvPr>
            <p:ph type="ctrTitle"/>
          </p:nvPr>
        </p:nvSpPr>
        <p:spPr>
          <a:xfrm>
            <a:off x="832048" y="188640"/>
            <a:ext cx="7772400" cy="1470025"/>
          </a:xfrm>
        </p:spPr>
        <p:txBody>
          <a:bodyPr/>
          <a:lstStyle/>
          <a:p>
            <a:r>
              <a:rPr lang="hr-HR" altLang="sr-Latn-RS" sz="3200" b="1" dirty="0" smtClean="0"/>
              <a:t>ARHITEKTONSKI OBLICI I NJIHOVA </a:t>
            </a:r>
            <a:br>
              <a:rPr lang="hr-HR" altLang="sr-Latn-RS" sz="3200" b="1" dirty="0" smtClean="0"/>
            </a:br>
            <a:r>
              <a:rPr lang="hr-HR" altLang="sr-Latn-RS" sz="3200" b="1" dirty="0" smtClean="0"/>
              <a:t>SEMANTIČKA I SEMIOTSKA SVOJSTVA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024" y="1556792"/>
            <a:ext cx="5141256" cy="514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91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slov 1"/>
          <p:cNvSpPr>
            <a:spLocks noGrp="1"/>
          </p:cNvSpPr>
          <p:nvPr>
            <p:ph type="ctrTitle"/>
          </p:nvPr>
        </p:nvSpPr>
        <p:spPr>
          <a:xfrm>
            <a:off x="684213" y="332656"/>
            <a:ext cx="7772400" cy="1470025"/>
          </a:xfrm>
        </p:spPr>
        <p:txBody>
          <a:bodyPr/>
          <a:lstStyle/>
          <a:p>
            <a:r>
              <a:rPr lang="pl-PL" altLang="sr-Latn-RS" sz="3200" b="1" dirty="0" smtClean="0"/>
              <a:t>ARHITEKTURA KAO KOMUNIKACIJSKI MEDIJ</a:t>
            </a:r>
            <a:endParaRPr lang="hr-HR" altLang="sr-Latn-RS" sz="3200" b="1" dirty="0" smtClean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484784"/>
            <a:ext cx="3290241" cy="494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39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slov 1"/>
          <p:cNvSpPr>
            <a:spLocks noGrp="1"/>
          </p:cNvSpPr>
          <p:nvPr>
            <p:ph type="ctrTitle"/>
          </p:nvPr>
        </p:nvSpPr>
        <p:spPr>
          <a:xfrm>
            <a:off x="684213" y="404664"/>
            <a:ext cx="7772400" cy="1470025"/>
          </a:xfrm>
        </p:spPr>
        <p:txBody>
          <a:bodyPr/>
          <a:lstStyle/>
          <a:p>
            <a:r>
              <a:rPr lang="hr-HR" altLang="sr-Latn-RS" sz="3200" b="1" dirty="0" smtClean="0"/>
              <a:t>PROCES STVARALAČKOG MIŠLJENJA U ARHITEKTURI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988840"/>
            <a:ext cx="6696744" cy="446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75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3407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Dimitrije Popović</a:t>
            </a:r>
            <a:br>
              <a:rPr lang="hr-HR" dirty="0" smtClean="0"/>
            </a:br>
            <a:r>
              <a:rPr lang="hr-HR" dirty="0" smtClean="0"/>
              <a:t>akademski slikar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1680" y="2924945"/>
            <a:ext cx="6120680" cy="17281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5400" dirty="0" smtClean="0"/>
              <a:t>Umjetnost i prostor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95959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758" y="0"/>
            <a:ext cx="60304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12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903" y="0"/>
            <a:ext cx="49181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79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-4106"/>
            <a:ext cx="8352928" cy="686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79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39" y="0"/>
            <a:ext cx="81417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79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60648"/>
            <a:ext cx="9436144" cy="628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79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320" y="0"/>
            <a:ext cx="50473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79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slov 1"/>
          <p:cNvSpPr>
            <a:spLocks noGrp="1"/>
          </p:cNvSpPr>
          <p:nvPr>
            <p:ph type="ctrTitle"/>
          </p:nvPr>
        </p:nvSpPr>
        <p:spPr>
          <a:xfrm>
            <a:off x="684213" y="3111103"/>
            <a:ext cx="7772400" cy="1470025"/>
          </a:xfrm>
        </p:spPr>
        <p:txBody>
          <a:bodyPr/>
          <a:lstStyle/>
          <a:p>
            <a:pPr lvl="0" eaLnBrk="1" hangingPunct="1"/>
            <a:r>
              <a:rPr lang="hr-HR" altLang="sr-Latn-RS" sz="3200" b="1" dirty="0" smtClean="0"/>
              <a:t/>
            </a:r>
            <a:br>
              <a:rPr lang="hr-HR" altLang="sr-Latn-RS" sz="3200" b="1" dirty="0" smtClean="0"/>
            </a:br>
            <a:r>
              <a:rPr lang="hr-HR" altLang="sr-Latn-RS" sz="3200" b="1" dirty="0" smtClean="0"/>
              <a:t>MISLITI PROSTOR</a:t>
            </a:r>
            <a:br>
              <a:rPr lang="hr-HR" altLang="sr-Latn-RS" sz="3200" b="1" dirty="0" smtClean="0"/>
            </a:br>
            <a:r>
              <a:rPr lang="hr-HR" altLang="sr-Latn-RS" sz="3200" b="1" dirty="0" smtClean="0"/>
              <a:t/>
            </a:r>
            <a:br>
              <a:rPr lang="hr-HR" altLang="sr-Latn-RS" sz="3200" b="1" dirty="0" smtClean="0"/>
            </a:br>
            <a:r>
              <a:rPr lang="hr-HR" altLang="sr-Latn-RS" sz="2400" dirty="0" smtClean="0">
                <a:solidFill>
                  <a:srgbClr val="FFFFFF"/>
                </a:solidFill>
                <a:latin typeface="Calibri" pitchFamily="34" charset="0"/>
                <a:ea typeface="+mn-ea"/>
                <a:cs typeface="Arial" charset="0"/>
              </a:rPr>
              <a:t>akademik Nikola Bašić, arhitekt</a:t>
            </a:r>
            <a:r>
              <a:rPr lang="hr-HR" altLang="sr-Latn-RS" sz="2400" dirty="0">
                <a:solidFill>
                  <a:srgbClr val="FFFFFF"/>
                </a:solidFill>
                <a:latin typeface="Calibri" pitchFamily="34" charset="0"/>
                <a:ea typeface="+mn-ea"/>
                <a:cs typeface="Arial" charset="0"/>
              </a:rPr>
              <a:t/>
            </a:r>
            <a:br>
              <a:rPr lang="hr-HR" altLang="sr-Latn-RS" sz="2400" dirty="0">
                <a:solidFill>
                  <a:srgbClr val="FFFFFF"/>
                </a:solidFill>
                <a:latin typeface="Calibri" pitchFamily="34" charset="0"/>
                <a:ea typeface="+mn-ea"/>
                <a:cs typeface="Arial" charset="0"/>
              </a:rPr>
            </a:br>
            <a:endParaRPr lang="hr-HR" altLang="sr-Latn-RS" sz="3200" b="1" dirty="0" smtClean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403350" y="5300663"/>
            <a:ext cx="6400800" cy="1130300"/>
          </a:xfrm>
        </p:spPr>
        <p:txBody>
          <a:bodyPr/>
          <a:lstStyle/>
          <a:p>
            <a:pPr>
              <a:defRPr/>
            </a:pPr>
            <a:r>
              <a:rPr lang="hr-HR" sz="2400" dirty="0" smtClean="0"/>
              <a:t>Zagreb, 15. ožujak 2017.</a:t>
            </a:r>
            <a:endParaRPr lang="hr-HR" sz="2400" dirty="0"/>
          </a:p>
        </p:txBody>
      </p:sp>
      <p:sp>
        <p:nvSpPr>
          <p:cNvPr id="3076" name="Podnaslov 2"/>
          <p:cNvSpPr txBox="1">
            <a:spLocks/>
          </p:cNvSpPr>
          <p:nvPr/>
        </p:nvSpPr>
        <p:spPr bwMode="auto">
          <a:xfrm>
            <a:off x="1311939" y="1052513"/>
            <a:ext cx="64008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Aft>
                <a:spcPct val="0"/>
              </a:spcAft>
              <a:buFont typeface="Arial" charset="0"/>
              <a:buNone/>
            </a:pPr>
            <a:r>
              <a:rPr lang="hr-HR" altLang="sr-Latn-RS" sz="2400" dirty="0" smtClean="0">
                <a:solidFill>
                  <a:srgbClr val="FFFFFF"/>
                </a:solidFill>
                <a:cs typeface="Arial" charset="0"/>
              </a:rPr>
              <a:t>Medicinski fakultet u Zagrebu</a:t>
            </a:r>
          </a:p>
          <a:p>
            <a:pPr algn="ctr" fontAlgn="base">
              <a:spcAft>
                <a:spcPct val="0"/>
              </a:spcAft>
              <a:buFont typeface="Arial" charset="0"/>
              <a:buNone/>
            </a:pPr>
            <a:r>
              <a:rPr lang="hr-HR" altLang="sr-Latn-RS" sz="2400" dirty="0" smtClean="0">
                <a:solidFill>
                  <a:srgbClr val="FFFFFF"/>
                </a:solidFill>
                <a:cs typeface="Arial" charset="0"/>
              </a:rPr>
              <a:t>Tjedan mozga u Hrvatskoj 2017</a:t>
            </a:r>
          </a:p>
          <a:p>
            <a:pPr algn="ctr" fontAlgn="base">
              <a:spcAft>
                <a:spcPct val="0"/>
              </a:spcAft>
              <a:buFont typeface="Arial" charset="0"/>
              <a:buNone/>
            </a:pPr>
            <a:r>
              <a:rPr lang="hr-HR" altLang="sr-Latn-RS" sz="2400" dirty="0" smtClean="0">
                <a:solidFill>
                  <a:srgbClr val="FFFFFF"/>
                </a:solidFill>
                <a:cs typeface="Arial" charset="0"/>
              </a:rPr>
              <a:t>Tribina Mozak i prostor</a:t>
            </a:r>
          </a:p>
          <a:p>
            <a:pPr algn="ctr" fontAlgn="base">
              <a:spcAft>
                <a:spcPct val="0"/>
              </a:spcAft>
              <a:buFont typeface="Arial" charset="0"/>
              <a:buNone/>
            </a:pPr>
            <a:endParaRPr lang="hr-HR" altLang="sr-Latn-RS" sz="2400" dirty="0" smtClean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1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340768"/>
            <a:ext cx="8229600" cy="1143000"/>
          </a:xfrm>
        </p:spPr>
        <p:txBody>
          <a:bodyPr>
            <a:normAutofit/>
          </a:bodyPr>
          <a:lstStyle/>
          <a:p>
            <a:r>
              <a:rPr lang="hr-HR" dirty="0" smtClean="0"/>
              <a:t>Goran Šimić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7664" y="2924945"/>
            <a:ext cx="6984776" cy="17281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5400" dirty="0" err="1" smtClean="0"/>
              <a:t>Neuroznanost</a:t>
            </a:r>
            <a:r>
              <a:rPr lang="hr-HR" sz="5400" dirty="0" smtClean="0"/>
              <a:t> i prostor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63571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256584"/>
          </a:xfrm>
        </p:spPr>
        <p:txBody>
          <a:bodyPr>
            <a:normAutofit lnSpcReduction="10000"/>
          </a:bodyPr>
          <a:lstStyle/>
          <a:p>
            <a:r>
              <a:rPr lang="hr-HR" dirty="0" smtClean="0"/>
              <a:t>Od trenutka kad zakoračimo u neki prostor naš ga mozak svjesno i nesvjesno obrađuje, a ti procesi utječu na naše emocionalno stanje, zdravlje i pamćenje</a:t>
            </a:r>
          </a:p>
          <a:p>
            <a:endParaRPr lang="hr-HR" dirty="0" smtClean="0"/>
          </a:p>
          <a:p>
            <a:r>
              <a:rPr lang="hr-HR" dirty="0" smtClean="0"/>
              <a:t>Sva su naša osjetila pod utjecajem fizikalnih obilježja arhitekture prostora – svjetla, zvuka, površinske teksture, kao i prethodnog poznavanja prostora, te utječu na naša mentalna stanja, spoznajne procese i dugoročno pamćenje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143000"/>
          </a:xfrm>
        </p:spPr>
        <p:txBody>
          <a:bodyPr/>
          <a:lstStyle/>
          <a:p>
            <a:r>
              <a:rPr lang="hr-HR" dirty="0" smtClean="0"/>
              <a:t>Doživljaj prostora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33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35968" y="6488668"/>
            <a:ext cx="2408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Dance, PNAS USA, 2017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" y="685800"/>
            <a:ext cx="82169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15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25544" y="6488668"/>
            <a:ext cx="3082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err="1" smtClean="0"/>
              <a:t>Kravitz</a:t>
            </a:r>
            <a:r>
              <a:rPr lang="hr-HR" dirty="0" smtClean="0"/>
              <a:t> et al., J. </a:t>
            </a:r>
            <a:r>
              <a:rPr lang="hr-HR" dirty="0" err="1" smtClean="0"/>
              <a:t>Neurosci</a:t>
            </a:r>
            <a:r>
              <a:rPr lang="hr-HR" dirty="0" smtClean="0"/>
              <a:t> 2011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3201"/>
            <a:ext cx="7488832" cy="644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12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hr-HR" dirty="0" smtClean="0"/>
              <a:t>Dementna osoba u prostoru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96752"/>
            <a:ext cx="8856984" cy="5589240"/>
          </a:xfrm>
        </p:spPr>
        <p:txBody>
          <a:bodyPr>
            <a:normAutofit fontScale="85000" lnSpcReduction="20000"/>
          </a:bodyPr>
          <a:lstStyle/>
          <a:p>
            <a:r>
              <a:rPr lang="hr-HR" dirty="0"/>
              <a:t>Dementne osobe </a:t>
            </a:r>
            <a:r>
              <a:rPr lang="en-US" dirty="0" err="1" smtClean="0"/>
              <a:t>često</a:t>
            </a:r>
            <a:r>
              <a:rPr lang="hr-HR" dirty="0" smtClean="0"/>
              <a:t> se gube dok su još pokretne (u </a:t>
            </a:r>
            <a:r>
              <a:rPr lang="hr-HR" dirty="0"/>
              <a:t>nekim zemljama na javnim mjestima </a:t>
            </a:r>
            <a:r>
              <a:rPr lang="hr-HR" dirty="0" smtClean="0"/>
              <a:t>postoje </a:t>
            </a:r>
            <a:r>
              <a:rPr lang="hr-HR" dirty="0"/>
              <a:t>znakovi za dementne osobe kraj kojih mogu </a:t>
            </a:r>
            <a:r>
              <a:rPr lang="hr-HR" dirty="0" smtClean="0"/>
              <a:t>sjesti i pričekati pomoć, a u nekima se rabe i GPS narukvice), te</a:t>
            </a:r>
            <a:r>
              <a:rPr lang="en-US" dirty="0" smtClean="0"/>
              <a:t> </a:t>
            </a:r>
            <a:r>
              <a:rPr lang="en-US" dirty="0" err="1"/>
              <a:t>imaju</a:t>
            </a:r>
            <a:r>
              <a:rPr lang="en-US" dirty="0"/>
              <a:t> </a:t>
            </a:r>
            <a:r>
              <a:rPr lang="en-US" dirty="0" err="1"/>
              <a:t>poteškoća</a:t>
            </a:r>
            <a:r>
              <a:rPr lang="en-US" dirty="0"/>
              <a:t> </a:t>
            </a:r>
            <a:r>
              <a:rPr lang="en-US" dirty="0" err="1"/>
              <a:t>pri</a:t>
            </a:r>
            <a:r>
              <a:rPr lang="en-US" dirty="0"/>
              <a:t> </a:t>
            </a:r>
            <a:r>
              <a:rPr lang="en-US" dirty="0" err="1"/>
              <a:t>prepoznavanju</a:t>
            </a:r>
            <a:r>
              <a:rPr lang="en-US" dirty="0"/>
              <a:t> </a:t>
            </a:r>
            <a:r>
              <a:rPr lang="en-US" dirty="0" smtClean="0"/>
              <a:t>ne</a:t>
            </a:r>
            <a:r>
              <a:rPr lang="hr-HR" dirty="0" smtClean="0"/>
              <a:t>uobičajenih</a:t>
            </a:r>
            <a:r>
              <a:rPr lang="en-US" dirty="0" smtClean="0"/>
              <a:t> </a:t>
            </a:r>
            <a:r>
              <a:rPr lang="en-US" dirty="0" err="1"/>
              <a:t>predmet</a:t>
            </a:r>
            <a:r>
              <a:rPr lang="hr-HR" dirty="0"/>
              <a:t>a</a:t>
            </a:r>
            <a:r>
              <a:rPr lang="en-US" dirty="0"/>
              <a:t>,</a:t>
            </a:r>
            <a:r>
              <a:rPr lang="hr-HR" dirty="0"/>
              <a:t> </a:t>
            </a:r>
            <a:r>
              <a:rPr lang="hr-HR" dirty="0" smtClean="0"/>
              <a:t>npr</a:t>
            </a:r>
            <a:r>
              <a:rPr lang="hr-HR" dirty="0"/>
              <a:t>. </a:t>
            </a:r>
            <a:r>
              <a:rPr lang="en-US" dirty="0" err="1"/>
              <a:t>kvak</a:t>
            </a:r>
            <a:r>
              <a:rPr lang="hr-HR" dirty="0"/>
              <a:t>e</a:t>
            </a:r>
            <a:r>
              <a:rPr lang="en-US" dirty="0"/>
              <a:t> </a:t>
            </a:r>
            <a:r>
              <a:rPr lang="en-US" dirty="0" err="1"/>
              <a:t>nekonvencionaln</a:t>
            </a:r>
            <a:r>
              <a:rPr lang="hr-HR" dirty="0" err="1"/>
              <a:t>og</a:t>
            </a:r>
            <a:r>
              <a:rPr lang="en-US" dirty="0"/>
              <a:t> </a:t>
            </a:r>
            <a:r>
              <a:rPr lang="en-US" dirty="0" err="1"/>
              <a:t>dizajn</a:t>
            </a:r>
            <a:r>
              <a:rPr lang="hr-HR" dirty="0" smtClean="0"/>
              <a:t>a - stoga </a:t>
            </a:r>
            <a:r>
              <a:rPr lang="hr-HR" dirty="0"/>
              <a:t>bi pri </a:t>
            </a:r>
            <a:r>
              <a:rPr lang="en-US" dirty="0" err="1"/>
              <a:t>projektiranju</a:t>
            </a:r>
            <a:r>
              <a:rPr lang="en-US" dirty="0"/>
              <a:t> </a:t>
            </a:r>
            <a:r>
              <a:rPr lang="en-US" dirty="0" err="1"/>
              <a:t>prostora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hr-HR" dirty="0"/>
              <a:t>takve osobe </a:t>
            </a:r>
            <a:r>
              <a:rPr lang="en-US" dirty="0" err="1"/>
              <a:t>arhitekti</a:t>
            </a:r>
            <a:r>
              <a:rPr lang="en-US" dirty="0"/>
              <a:t> </a:t>
            </a:r>
            <a:r>
              <a:rPr lang="en-US" dirty="0" err="1" smtClean="0"/>
              <a:t>treba</a:t>
            </a:r>
            <a:r>
              <a:rPr lang="hr-HR" dirty="0" smtClean="0"/>
              <a:t>ju</a:t>
            </a:r>
            <a:r>
              <a:rPr lang="en-US" dirty="0" smtClean="0"/>
              <a:t> </a:t>
            </a:r>
            <a:r>
              <a:rPr lang="en-US" dirty="0" err="1"/>
              <a:t>biti</a:t>
            </a:r>
            <a:r>
              <a:rPr lang="en-US" dirty="0"/>
              <a:t> </a:t>
            </a:r>
            <a:r>
              <a:rPr lang="en-US" dirty="0" err="1"/>
              <a:t>svjesni</a:t>
            </a:r>
            <a:r>
              <a:rPr lang="en-US" dirty="0"/>
              <a:t> da </a:t>
            </a:r>
            <a:r>
              <a:rPr lang="en-US" dirty="0" err="1"/>
              <a:t>svaki</a:t>
            </a:r>
            <a:r>
              <a:rPr lang="en-US" dirty="0"/>
              <a:t> </a:t>
            </a:r>
            <a:r>
              <a:rPr lang="en-US" dirty="0" err="1"/>
              <a:t>detalj</a:t>
            </a:r>
            <a:r>
              <a:rPr lang="en-US" dirty="0"/>
              <a:t> </a:t>
            </a:r>
            <a:r>
              <a:rPr lang="en-US" dirty="0" err="1"/>
              <a:t>može</a:t>
            </a:r>
            <a:r>
              <a:rPr lang="en-US" dirty="0"/>
              <a:t> </a:t>
            </a:r>
            <a:r>
              <a:rPr lang="en-US" dirty="0" err="1"/>
              <a:t>biti</a:t>
            </a:r>
            <a:r>
              <a:rPr lang="en-US" dirty="0"/>
              <a:t> </a:t>
            </a:r>
            <a:r>
              <a:rPr lang="en-US" dirty="0" err="1"/>
              <a:t>potencijalni</a:t>
            </a:r>
            <a:r>
              <a:rPr lang="en-US" dirty="0"/>
              <a:t> </a:t>
            </a:r>
            <a:r>
              <a:rPr lang="en-US" dirty="0" err="1"/>
              <a:t>okidač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zbunjenost</a:t>
            </a:r>
            <a:r>
              <a:rPr lang="en-US" dirty="0"/>
              <a:t>, </a:t>
            </a:r>
            <a:r>
              <a:rPr lang="en-US" dirty="0" err="1"/>
              <a:t>dezorijentiranost</a:t>
            </a:r>
            <a:r>
              <a:rPr lang="en-US" dirty="0"/>
              <a:t>,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 smtClean="0"/>
              <a:t>stres</a:t>
            </a:r>
            <a:endParaRPr lang="hr-HR" dirty="0" smtClean="0"/>
          </a:p>
          <a:p>
            <a:endParaRPr lang="hr-HR" dirty="0" smtClean="0"/>
          </a:p>
          <a:p>
            <a:r>
              <a:rPr lang="hr-HR" dirty="0" smtClean="0"/>
              <a:t>Većinu razumijevanja fizičkog svijeta </a:t>
            </a:r>
            <a:r>
              <a:rPr lang="hr-HR" dirty="0"/>
              <a:t>oko </a:t>
            </a:r>
            <a:r>
              <a:rPr lang="hr-HR" dirty="0" smtClean="0"/>
              <a:t>nas temeljimo na vidu, a više od trećine moždane kore bavi se prvenstveno obradom vidnih informacija: tako npr. korištenje </a:t>
            </a:r>
            <a:r>
              <a:rPr lang="hr-HR" dirty="0"/>
              <a:t>simetrije </a:t>
            </a:r>
            <a:r>
              <a:rPr lang="hr-HR" dirty="0" smtClean="0"/>
              <a:t>u arhitektonskom dizajnu </a:t>
            </a:r>
            <a:r>
              <a:rPr lang="hr-HR" dirty="0"/>
              <a:t>osobama sa smanjenim sposobnostima prostornog snalaženja </a:t>
            </a:r>
            <a:r>
              <a:rPr lang="hr-HR" dirty="0" smtClean="0"/>
              <a:t>olakšava intuitivno snalaženje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36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Važnost svjetlosti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260848"/>
          </a:xfrm>
        </p:spPr>
        <p:txBody>
          <a:bodyPr>
            <a:normAutofit/>
          </a:bodyPr>
          <a:lstStyle/>
          <a:p>
            <a:r>
              <a:rPr lang="hr-HR" dirty="0"/>
              <a:t>z</a:t>
            </a:r>
            <a:r>
              <a:rPr lang="hr-HR" dirty="0" smtClean="0"/>
              <a:t>a bilo koji unutarnji </a:t>
            </a:r>
            <a:r>
              <a:rPr lang="hr-HR" dirty="0"/>
              <a:t>prostor je </a:t>
            </a:r>
            <a:r>
              <a:rPr lang="hr-HR" dirty="0" smtClean="0"/>
              <a:t>enormna zbog utjecaja na cirkadijani i druge ritmove i raspoloženje; već samo 2.000 luksa kroz 30 min dnevno može </a:t>
            </a:r>
            <a:r>
              <a:rPr lang="hr-HR" dirty="0" err="1" smtClean="0"/>
              <a:t>sprječiti</a:t>
            </a:r>
            <a:r>
              <a:rPr lang="hr-HR" dirty="0" smtClean="0"/>
              <a:t> zimsku depresiju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62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60232" y="6488668"/>
            <a:ext cx="2518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err="1" smtClean="0"/>
              <a:t>Eberhardt</a:t>
            </a:r>
            <a:r>
              <a:rPr lang="hr-HR" dirty="0" smtClean="0"/>
              <a:t>, Neuron, 2009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604" y="1004352"/>
            <a:ext cx="5440793" cy="50889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39652" y="260648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/>
              <a:t>Prostor koji potiče emocionalni odgovor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651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187" y="5864599"/>
            <a:ext cx="906632" cy="78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Box 6"/>
          <p:cNvSpPr txBox="1">
            <a:spLocks noChangeArrowheads="1"/>
          </p:cNvSpPr>
          <p:nvPr/>
        </p:nvSpPr>
        <p:spPr bwMode="auto">
          <a:xfrm>
            <a:off x="7796819" y="5945501"/>
            <a:ext cx="133290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hr-HR" sz="1000" dirty="0"/>
              <a:t>Hrvatska zaklada za znanost</a:t>
            </a:r>
          </a:p>
          <a:p>
            <a:r>
              <a:rPr lang="hr-HR" sz="1000" dirty="0"/>
              <a:t>Projekt IP-2014-09-9730 (2015-2019)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0"/>
            <a:ext cx="4848301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5536" y="260648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Hvala na</a:t>
            </a:r>
          </a:p>
          <a:p>
            <a:r>
              <a:rPr lang="hr-HR" dirty="0" smtClean="0"/>
              <a:t>pažnji!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98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slov 1"/>
          <p:cNvSpPr>
            <a:spLocks noGrp="1"/>
          </p:cNvSpPr>
          <p:nvPr>
            <p:ph type="ctrTitle"/>
          </p:nvPr>
        </p:nvSpPr>
        <p:spPr>
          <a:xfrm>
            <a:off x="684213" y="14759"/>
            <a:ext cx="7772400" cy="1470025"/>
          </a:xfrm>
        </p:spPr>
        <p:txBody>
          <a:bodyPr/>
          <a:lstStyle/>
          <a:p>
            <a:r>
              <a:rPr lang="hr-HR" altLang="sr-Latn-RS" sz="3200" b="1" dirty="0" smtClean="0"/>
              <a:t>ŠTO JE PROSTOR ?</a:t>
            </a:r>
          </a:p>
        </p:txBody>
      </p:sp>
      <p:sp>
        <p:nvSpPr>
          <p:cNvPr id="2" name="Pravokutnik 1"/>
          <p:cNvSpPr/>
          <p:nvPr/>
        </p:nvSpPr>
        <p:spPr>
          <a:xfrm>
            <a:off x="1619672" y="5879013"/>
            <a:ext cx="5760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r-HR" dirty="0" err="1">
                <a:solidFill>
                  <a:prstClr val="white"/>
                </a:solidFill>
                <a:cs typeface="Arial" charset="0"/>
              </a:rPr>
              <a:t>Universum</a:t>
            </a:r>
            <a:r>
              <a:rPr lang="hr-HR" dirty="0">
                <a:solidFill>
                  <a:prstClr val="white"/>
                </a:solidFill>
                <a:cs typeface="Arial" charset="0"/>
              </a:rPr>
              <a:t> - C. </a:t>
            </a:r>
            <a:r>
              <a:rPr lang="hr-HR" dirty="0" err="1">
                <a:solidFill>
                  <a:prstClr val="white"/>
                </a:solidFill>
                <a:cs typeface="Arial" charset="0"/>
              </a:rPr>
              <a:t>Flammarion</a:t>
            </a:r>
            <a:r>
              <a:rPr lang="hr-HR" dirty="0">
                <a:solidFill>
                  <a:prstClr val="white"/>
                </a:solidFill>
                <a:cs typeface="Arial" charset="0"/>
              </a:rPr>
              <a:t>, </a:t>
            </a:r>
            <a:r>
              <a:rPr lang="hr-HR" dirty="0" err="1">
                <a:solidFill>
                  <a:prstClr val="white"/>
                </a:solidFill>
                <a:cs typeface="Arial" charset="0"/>
              </a:rPr>
              <a:t>Holzschnitt</a:t>
            </a:r>
            <a:r>
              <a:rPr lang="hr-HR" dirty="0">
                <a:solidFill>
                  <a:prstClr val="white"/>
                </a:solidFill>
                <a:cs typeface="Arial" charset="0"/>
              </a:rPr>
              <a:t>, </a:t>
            </a:r>
            <a:r>
              <a:rPr lang="hr-HR" dirty="0" err="1">
                <a:solidFill>
                  <a:prstClr val="white"/>
                </a:solidFill>
                <a:cs typeface="Arial" charset="0"/>
              </a:rPr>
              <a:t>Paris</a:t>
            </a:r>
            <a:r>
              <a:rPr lang="hr-HR" dirty="0">
                <a:solidFill>
                  <a:prstClr val="white"/>
                </a:solidFill>
                <a:cs typeface="Arial" charset="0"/>
              </a:rPr>
              <a:t> 1888, Kolorit : </a:t>
            </a:r>
            <a:r>
              <a:rPr lang="hr-HR" dirty="0" err="1">
                <a:solidFill>
                  <a:prstClr val="white"/>
                </a:solidFill>
                <a:cs typeface="Arial" charset="0"/>
              </a:rPr>
              <a:t>Heikenwaelder</a:t>
            </a:r>
            <a:r>
              <a:rPr lang="hr-HR" dirty="0">
                <a:solidFill>
                  <a:prstClr val="white"/>
                </a:solidFill>
                <a:cs typeface="Arial" charset="0"/>
              </a:rPr>
              <a:t> Hugo, </a:t>
            </a:r>
            <a:r>
              <a:rPr lang="hr-HR" dirty="0" err="1">
                <a:solidFill>
                  <a:prstClr val="white"/>
                </a:solidFill>
                <a:cs typeface="Arial" charset="0"/>
              </a:rPr>
              <a:t>Wien</a:t>
            </a:r>
            <a:r>
              <a:rPr lang="hr-HR" dirty="0">
                <a:solidFill>
                  <a:prstClr val="white"/>
                </a:solidFill>
                <a:cs typeface="Arial" charset="0"/>
              </a:rPr>
              <a:t> 1998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218137"/>
            <a:ext cx="5760640" cy="448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81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slov 1"/>
          <p:cNvSpPr>
            <a:spLocks noGrp="1"/>
          </p:cNvSpPr>
          <p:nvPr>
            <p:ph type="ctrTitle"/>
          </p:nvPr>
        </p:nvSpPr>
        <p:spPr>
          <a:xfrm>
            <a:off x="684213" y="230783"/>
            <a:ext cx="7772400" cy="1470025"/>
          </a:xfrm>
        </p:spPr>
        <p:txBody>
          <a:bodyPr/>
          <a:lstStyle/>
          <a:p>
            <a:r>
              <a:rPr lang="hr-HR" altLang="sr-Latn-RS" sz="3200" b="1" dirty="0" smtClean="0"/>
              <a:t>PROSTOR I ARHITEKTURA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535456"/>
            <a:ext cx="6192688" cy="4533241"/>
          </a:xfrm>
          <a:prstGeom prst="rect">
            <a:avLst/>
          </a:prstGeom>
        </p:spPr>
      </p:pic>
      <p:sp>
        <p:nvSpPr>
          <p:cNvPr id="3" name="Pravokutnik 2"/>
          <p:cNvSpPr/>
          <p:nvPr/>
        </p:nvSpPr>
        <p:spPr>
          <a:xfrm>
            <a:off x="1421904" y="6095037"/>
            <a:ext cx="5238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cs typeface="Arial" charset="0"/>
              </a:rPr>
              <a:t>Pieter Bruegel the Elder - The Tower of Babel (Vienna)</a:t>
            </a:r>
          </a:p>
        </p:txBody>
      </p:sp>
    </p:spTree>
    <p:extLst>
      <p:ext uri="{BB962C8B-B14F-4D97-AF65-F5344CB8AC3E}">
        <p14:creationId xmlns:p14="http://schemas.microsoft.com/office/powerpoint/2010/main" val="238441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slov 1"/>
          <p:cNvSpPr>
            <a:spLocks noGrp="1"/>
          </p:cNvSpPr>
          <p:nvPr>
            <p:ph type="ctrTitle"/>
          </p:nvPr>
        </p:nvSpPr>
        <p:spPr>
          <a:xfrm>
            <a:off x="684213" y="188640"/>
            <a:ext cx="7772400" cy="1470025"/>
          </a:xfrm>
        </p:spPr>
        <p:txBody>
          <a:bodyPr/>
          <a:lstStyle/>
          <a:p>
            <a:r>
              <a:rPr lang="hr-HR" altLang="sr-Latn-RS" sz="3200" b="1" dirty="0" smtClean="0"/>
              <a:t>PERCEPCIJA ARHITEKTONSKOG PROSTORA </a:t>
            </a:r>
            <a:br>
              <a:rPr lang="hr-HR" altLang="sr-Latn-RS" sz="3200" b="1" dirty="0" smtClean="0"/>
            </a:br>
            <a:r>
              <a:rPr lang="hr-HR" altLang="sr-Latn-RS" sz="3200" b="1" dirty="0" smtClean="0"/>
              <a:t>I NJEGOV OPIS</a:t>
            </a:r>
          </a:p>
        </p:txBody>
      </p:sp>
      <p:sp>
        <p:nvSpPr>
          <p:cNvPr id="2" name="Pravokutnik 1"/>
          <p:cNvSpPr/>
          <p:nvPr/>
        </p:nvSpPr>
        <p:spPr>
          <a:xfrm>
            <a:off x="1979712" y="5746030"/>
            <a:ext cx="55263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cs typeface="Arial" charset="0"/>
              </a:rPr>
              <a:t/>
            </a:r>
            <a:br>
              <a:rPr lang="en-US" dirty="0">
                <a:solidFill>
                  <a:prstClr val="white"/>
                </a:solidFill>
                <a:cs typeface="Arial" charset="0"/>
              </a:rPr>
            </a:br>
            <a:r>
              <a:rPr lang="en-US" dirty="0">
                <a:solidFill>
                  <a:prstClr val="white"/>
                </a:solidFill>
                <a:cs typeface="Arial" charset="0"/>
              </a:rPr>
              <a:t>"Euclid of Megara" (</a:t>
            </a:r>
            <a:r>
              <a:rPr lang="en-US" dirty="0" err="1">
                <a:solidFill>
                  <a:prstClr val="white"/>
                </a:solidFill>
                <a:cs typeface="Arial" charset="0"/>
              </a:rPr>
              <a:t>lat</a:t>
            </a:r>
            <a:r>
              <a:rPr lang="en-US" dirty="0">
                <a:solidFill>
                  <a:prstClr val="white"/>
                </a:solidFill>
                <a:cs typeface="Arial" charset="0"/>
              </a:rPr>
              <a:t>: </a:t>
            </a:r>
            <a:r>
              <a:rPr lang="en-US" dirty="0" err="1">
                <a:solidFill>
                  <a:prstClr val="white"/>
                </a:solidFill>
                <a:cs typeface="Arial" charset="0"/>
              </a:rPr>
              <a:t>Evklidi</a:t>
            </a:r>
            <a:r>
              <a:rPr lang="en-US" dirty="0">
                <a:solidFill>
                  <a:prstClr val="white"/>
                </a:solidFill>
                <a:cs typeface="Arial" charset="0"/>
              </a:rPr>
              <a:t> </a:t>
            </a:r>
            <a:r>
              <a:rPr lang="en-US" dirty="0" err="1">
                <a:solidFill>
                  <a:prstClr val="white"/>
                </a:solidFill>
                <a:cs typeface="Arial" charset="0"/>
              </a:rPr>
              <a:t>Megaren</a:t>
            </a:r>
            <a:r>
              <a:rPr lang="en-US" dirty="0">
                <a:solidFill>
                  <a:prstClr val="white"/>
                </a:solidFill>
                <a:cs typeface="Arial" charset="0"/>
              </a:rPr>
              <a:t>), Panel from the Series 'Famous Men', Justus of Ghent, about </a:t>
            </a:r>
            <a:r>
              <a:rPr lang="en-US" dirty="0" smtClean="0">
                <a:solidFill>
                  <a:prstClr val="white"/>
                </a:solidFill>
                <a:cs typeface="Arial" charset="0"/>
              </a:rPr>
              <a:t>1474</a:t>
            </a:r>
            <a:r>
              <a:rPr lang="hr-HR" dirty="0" smtClean="0">
                <a:solidFill>
                  <a:prstClr val="white"/>
                </a:solidFill>
                <a:cs typeface="Arial" charset="0"/>
              </a:rPr>
              <a:t>.</a:t>
            </a:r>
            <a:endParaRPr lang="hr-HR" dirty="0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332" y="1719392"/>
            <a:ext cx="2405796" cy="415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0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 txBox="1">
            <a:spLocks/>
          </p:cNvSpPr>
          <p:nvPr/>
        </p:nvSpPr>
        <p:spPr bwMode="auto">
          <a:xfrm>
            <a:off x="684213" y="14759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r-HR" altLang="sr-Latn-RS" sz="3200" b="1" dirty="0" smtClean="0">
                <a:solidFill>
                  <a:prstClr val="white"/>
                </a:solidFill>
              </a:rPr>
              <a:t>SREDSTVA ARHITEKTONSKE PROSTORNE </a:t>
            </a:r>
          </a:p>
          <a:p>
            <a:r>
              <a:rPr lang="hr-HR" altLang="sr-Latn-RS" sz="3200" b="1" dirty="0" smtClean="0">
                <a:solidFill>
                  <a:prstClr val="white"/>
                </a:solidFill>
              </a:rPr>
              <a:t>DESKRIPCIJE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352873"/>
            <a:ext cx="5316487" cy="531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7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slov 1"/>
          <p:cNvSpPr>
            <a:spLocks noGrp="1"/>
          </p:cNvSpPr>
          <p:nvPr>
            <p:ph type="ctrTitle"/>
          </p:nvPr>
        </p:nvSpPr>
        <p:spPr>
          <a:xfrm>
            <a:off x="684213" y="-27384"/>
            <a:ext cx="7772400" cy="1470025"/>
          </a:xfrm>
        </p:spPr>
        <p:txBody>
          <a:bodyPr/>
          <a:lstStyle/>
          <a:p>
            <a:r>
              <a:rPr lang="hr-HR" altLang="sr-Latn-RS" sz="3200" b="1" dirty="0" smtClean="0"/>
              <a:t>UTJECAJ SREDSTAVA ZA DESKRIPCIJU PROSTORA NA ARHITEKTURU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268760"/>
            <a:ext cx="5401056" cy="540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4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slov 1"/>
          <p:cNvSpPr>
            <a:spLocks noGrp="1"/>
          </p:cNvSpPr>
          <p:nvPr>
            <p:ph type="ctrTitle"/>
          </p:nvPr>
        </p:nvSpPr>
        <p:spPr>
          <a:xfrm>
            <a:off x="684213" y="-57249"/>
            <a:ext cx="7772400" cy="1470025"/>
          </a:xfrm>
        </p:spPr>
        <p:txBody>
          <a:bodyPr/>
          <a:lstStyle/>
          <a:p>
            <a:r>
              <a:rPr lang="hr-HR" altLang="sr-Latn-RS" sz="3200" b="1" dirty="0" smtClean="0"/>
              <a:t>TOPOS &amp; ARHITEKTURA</a:t>
            </a:r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59" y="1384903"/>
            <a:ext cx="7400357" cy="492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98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slov 1"/>
          <p:cNvSpPr>
            <a:spLocks noGrp="1"/>
          </p:cNvSpPr>
          <p:nvPr>
            <p:ph type="ctrTitle"/>
          </p:nvPr>
        </p:nvSpPr>
        <p:spPr>
          <a:xfrm>
            <a:off x="684213" y="-57249"/>
            <a:ext cx="7772400" cy="1470025"/>
          </a:xfrm>
        </p:spPr>
        <p:txBody>
          <a:bodyPr/>
          <a:lstStyle/>
          <a:p>
            <a:r>
              <a:rPr lang="hr-HR" altLang="sr-Latn-RS" sz="3200" b="1" dirty="0" smtClean="0"/>
              <a:t>ARHITEKTURA &amp; KONTEKST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088" y="1052736"/>
            <a:ext cx="5301208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82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5537</TotalTime>
  <Words>386</Words>
  <Application>Microsoft Office PowerPoint</Application>
  <PresentationFormat>On-screen Show (4:3)</PresentationFormat>
  <Paragraphs>49</Paragraphs>
  <Slides>27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Office Theme</vt:lpstr>
      <vt:lpstr>Tema sustava Office</vt:lpstr>
      <vt:lpstr>PowerPoint Presentation</vt:lpstr>
      <vt:lpstr> MISLITI PROSTOR  akademik Nikola Bašić, arhitekt </vt:lpstr>
      <vt:lpstr>ŠTO JE PROSTOR ?</vt:lpstr>
      <vt:lpstr>PROSTOR I ARHITEKTURA</vt:lpstr>
      <vt:lpstr>PERCEPCIJA ARHITEKTONSKOG PROSTORA  I NJEGOV OPIS</vt:lpstr>
      <vt:lpstr>PowerPoint Presentation</vt:lpstr>
      <vt:lpstr>UTJECAJ SREDSTAVA ZA DESKRIPCIJU PROSTORA NA ARHITEKTURU</vt:lpstr>
      <vt:lpstr>TOPOS &amp; ARHITEKTURA</vt:lpstr>
      <vt:lpstr>ARHITEKTURA &amp; KONTEKST</vt:lpstr>
      <vt:lpstr>ARHITEKTONSKI OBLICI I NJIHOVA  SEMANTIČKA I SEMIOTSKA SVOJSTVA</vt:lpstr>
      <vt:lpstr>ARHITEKTURA KAO KOMUNIKACIJSKI MEDIJ</vt:lpstr>
      <vt:lpstr>PROCES STVARALAČKOG MIŠLJENJA U ARHITEKTURI</vt:lpstr>
      <vt:lpstr>Dimitrije Popović akademski slikar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Goran Šimić</vt:lpstr>
      <vt:lpstr>Doživljaj prostora</vt:lpstr>
      <vt:lpstr>PowerPoint Presentation</vt:lpstr>
      <vt:lpstr>PowerPoint Presentation</vt:lpstr>
      <vt:lpstr>Dementna osoba u prostoru</vt:lpstr>
      <vt:lpstr>Važnost svjetlosti</vt:lpstr>
      <vt:lpstr>PowerPoint Presentation</vt:lpstr>
      <vt:lpstr>PowerPoint Presentation</vt:lpstr>
    </vt:vector>
  </TitlesOfParts>
  <Company>HIIM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Goran Simic</dc:creator>
  <cp:lastModifiedBy>Goran Simic</cp:lastModifiedBy>
  <cp:revision>336</cp:revision>
  <cp:lastPrinted>2014-10-30T11:31:28Z</cp:lastPrinted>
  <dcterms:created xsi:type="dcterms:W3CDTF">2013-04-22T07:38:07Z</dcterms:created>
  <dcterms:modified xsi:type="dcterms:W3CDTF">2017-03-23T20:23:14Z</dcterms:modified>
</cp:coreProperties>
</file>