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34"/>
  </p:notesMasterIdLst>
  <p:sldIdLst>
    <p:sldId id="256" r:id="rId2"/>
    <p:sldId id="572" r:id="rId3"/>
    <p:sldId id="523" r:id="rId4"/>
    <p:sldId id="524" r:id="rId5"/>
    <p:sldId id="526" r:id="rId6"/>
    <p:sldId id="525" r:id="rId7"/>
    <p:sldId id="527" r:id="rId8"/>
    <p:sldId id="520" r:id="rId9"/>
    <p:sldId id="521" r:id="rId10"/>
    <p:sldId id="522" r:id="rId11"/>
    <p:sldId id="552" r:id="rId12"/>
    <p:sldId id="557" r:id="rId13"/>
    <p:sldId id="554" r:id="rId14"/>
    <p:sldId id="556" r:id="rId15"/>
    <p:sldId id="555" r:id="rId16"/>
    <p:sldId id="558" r:id="rId17"/>
    <p:sldId id="559" r:id="rId18"/>
    <p:sldId id="530" r:id="rId19"/>
    <p:sldId id="531" r:id="rId20"/>
    <p:sldId id="532" r:id="rId21"/>
    <p:sldId id="536" r:id="rId22"/>
    <p:sldId id="533" r:id="rId23"/>
    <p:sldId id="535" r:id="rId24"/>
    <p:sldId id="570" r:id="rId25"/>
    <p:sldId id="504" r:id="rId26"/>
    <p:sldId id="566" r:id="rId27"/>
    <p:sldId id="563" r:id="rId28"/>
    <p:sldId id="567" r:id="rId29"/>
    <p:sldId id="568" r:id="rId30"/>
    <p:sldId id="549" r:id="rId31"/>
    <p:sldId id="571" r:id="rId32"/>
    <p:sldId id="29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05" autoAdjust="0"/>
    <p:restoredTop sz="92159" autoAdjust="0"/>
  </p:normalViewPr>
  <p:slideViewPr>
    <p:cSldViewPr>
      <p:cViewPr>
        <p:scale>
          <a:sx n="75" d="100"/>
          <a:sy n="75" d="100"/>
        </p:scale>
        <p:origin x="-748" y="-48"/>
      </p:cViewPr>
      <p:guideLst>
        <p:guide orient="horz" pos="2160"/>
        <p:guide pos="2880"/>
      </p:guideLst>
    </p:cSldViewPr>
  </p:slideViewPr>
  <p:outlineViewPr>
    <p:cViewPr>
      <p:scale>
        <a:sx n="33" d="100"/>
        <a:sy n="33" d="100"/>
      </p:scale>
      <p:origin x="0" y="2016"/>
    </p:cViewPr>
  </p:outlineViewPr>
  <p:notesTextViewPr>
    <p:cViewPr>
      <p:scale>
        <a:sx n="1" d="1"/>
        <a:sy n="1" d="1"/>
      </p:scale>
      <p:origin x="0" y="0"/>
    </p:cViewPr>
  </p:notesTextViewPr>
  <p:sorterViewPr>
    <p:cViewPr>
      <p:scale>
        <a:sx n="64" d="100"/>
        <a:sy n="6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D5FCB6-3C4F-4A9F-9233-A35CB92C6366}" type="datetimeFigureOut">
              <a:rPr lang="en-US" smtClean="0"/>
              <a:t>9/22/2017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00D759-31C4-4FD1-8552-9C8E53F78A8F}" type="slidenum">
              <a:rPr lang="en-US" smtClean="0"/>
              <a:t>‹#›</a:t>
            </a:fld>
            <a:endParaRPr lang="en-US"/>
          </a:p>
        </p:txBody>
      </p:sp>
    </p:spTree>
    <p:extLst>
      <p:ext uri="{BB962C8B-B14F-4D97-AF65-F5344CB8AC3E}">
        <p14:creationId xmlns:p14="http://schemas.microsoft.com/office/powerpoint/2010/main" val="318733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93828F-398B-42B1-B1C3-E4050B5292C0}"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E129C-15D2-43FE-A5F8-83286788B4F2}" type="slidenum">
              <a:rPr lang="en-US" smtClean="0"/>
              <a:t>‹#›</a:t>
            </a:fld>
            <a:endParaRPr lang="en-US"/>
          </a:p>
        </p:txBody>
      </p:sp>
    </p:spTree>
    <p:extLst>
      <p:ext uri="{BB962C8B-B14F-4D97-AF65-F5344CB8AC3E}">
        <p14:creationId xmlns:p14="http://schemas.microsoft.com/office/powerpoint/2010/main" val="1612737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3828F-398B-42B1-B1C3-E4050B5292C0}"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E129C-15D2-43FE-A5F8-83286788B4F2}" type="slidenum">
              <a:rPr lang="en-US" smtClean="0"/>
              <a:t>‹#›</a:t>
            </a:fld>
            <a:endParaRPr lang="en-US"/>
          </a:p>
        </p:txBody>
      </p:sp>
    </p:spTree>
    <p:extLst>
      <p:ext uri="{BB962C8B-B14F-4D97-AF65-F5344CB8AC3E}">
        <p14:creationId xmlns:p14="http://schemas.microsoft.com/office/powerpoint/2010/main" val="3795978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3828F-398B-42B1-B1C3-E4050B5292C0}"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E129C-15D2-43FE-A5F8-83286788B4F2}" type="slidenum">
              <a:rPr lang="en-US" smtClean="0"/>
              <a:t>‹#›</a:t>
            </a:fld>
            <a:endParaRPr lang="en-US"/>
          </a:p>
        </p:txBody>
      </p:sp>
    </p:spTree>
    <p:extLst>
      <p:ext uri="{BB962C8B-B14F-4D97-AF65-F5344CB8AC3E}">
        <p14:creationId xmlns:p14="http://schemas.microsoft.com/office/powerpoint/2010/main" val="1269583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3828F-398B-42B1-B1C3-E4050B5292C0}"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E129C-15D2-43FE-A5F8-83286788B4F2}" type="slidenum">
              <a:rPr lang="en-US" smtClean="0"/>
              <a:t>‹#›</a:t>
            </a:fld>
            <a:endParaRPr lang="en-US"/>
          </a:p>
        </p:txBody>
      </p:sp>
    </p:spTree>
    <p:extLst>
      <p:ext uri="{BB962C8B-B14F-4D97-AF65-F5344CB8AC3E}">
        <p14:creationId xmlns:p14="http://schemas.microsoft.com/office/powerpoint/2010/main" val="4078710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93828F-398B-42B1-B1C3-E4050B5292C0}"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E129C-15D2-43FE-A5F8-83286788B4F2}" type="slidenum">
              <a:rPr lang="en-US" smtClean="0"/>
              <a:t>‹#›</a:t>
            </a:fld>
            <a:endParaRPr lang="en-US"/>
          </a:p>
        </p:txBody>
      </p:sp>
    </p:spTree>
    <p:extLst>
      <p:ext uri="{BB962C8B-B14F-4D97-AF65-F5344CB8AC3E}">
        <p14:creationId xmlns:p14="http://schemas.microsoft.com/office/powerpoint/2010/main" val="1295595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93828F-398B-42B1-B1C3-E4050B5292C0}" type="datetimeFigureOut">
              <a:rPr lang="en-US" smtClean="0"/>
              <a:t>9/22/2017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EE129C-15D2-43FE-A5F8-83286788B4F2}" type="slidenum">
              <a:rPr lang="en-US" smtClean="0"/>
              <a:t>‹#›</a:t>
            </a:fld>
            <a:endParaRPr lang="en-US"/>
          </a:p>
        </p:txBody>
      </p:sp>
    </p:spTree>
    <p:extLst>
      <p:ext uri="{BB962C8B-B14F-4D97-AF65-F5344CB8AC3E}">
        <p14:creationId xmlns:p14="http://schemas.microsoft.com/office/powerpoint/2010/main" val="2848203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93828F-398B-42B1-B1C3-E4050B5292C0}" type="datetimeFigureOut">
              <a:rPr lang="en-US" smtClean="0"/>
              <a:t>9/22/2017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EE129C-15D2-43FE-A5F8-83286788B4F2}" type="slidenum">
              <a:rPr lang="en-US" smtClean="0"/>
              <a:t>‹#›</a:t>
            </a:fld>
            <a:endParaRPr lang="en-US"/>
          </a:p>
        </p:txBody>
      </p:sp>
    </p:spTree>
    <p:extLst>
      <p:ext uri="{BB962C8B-B14F-4D97-AF65-F5344CB8AC3E}">
        <p14:creationId xmlns:p14="http://schemas.microsoft.com/office/powerpoint/2010/main" val="2855286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93828F-398B-42B1-B1C3-E4050B5292C0}" type="datetimeFigureOut">
              <a:rPr lang="en-US" smtClean="0"/>
              <a:t>9/22/2017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EE129C-15D2-43FE-A5F8-83286788B4F2}" type="slidenum">
              <a:rPr lang="en-US" smtClean="0"/>
              <a:t>‹#›</a:t>
            </a:fld>
            <a:endParaRPr lang="en-US"/>
          </a:p>
        </p:txBody>
      </p:sp>
    </p:spTree>
    <p:extLst>
      <p:ext uri="{BB962C8B-B14F-4D97-AF65-F5344CB8AC3E}">
        <p14:creationId xmlns:p14="http://schemas.microsoft.com/office/powerpoint/2010/main" val="1316935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93828F-398B-42B1-B1C3-E4050B5292C0}" type="datetimeFigureOut">
              <a:rPr lang="en-US" smtClean="0"/>
              <a:t>9/22/2017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EE129C-15D2-43FE-A5F8-83286788B4F2}" type="slidenum">
              <a:rPr lang="en-US" smtClean="0"/>
              <a:t>‹#›</a:t>
            </a:fld>
            <a:endParaRPr lang="en-US"/>
          </a:p>
        </p:txBody>
      </p:sp>
    </p:spTree>
    <p:extLst>
      <p:ext uri="{BB962C8B-B14F-4D97-AF65-F5344CB8AC3E}">
        <p14:creationId xmlns:p14="http://schemas.microsoft.com/office/powerpoint/2010/main" val="1733493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93828F-398B-42B1-B1C3-E4050B5292C0}" type="datetimeFigureOut">
              <a:rPr lang="en-US" smtClean="0"/>
              <a:t>9/22/2017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EE129C-15D2-43FE-A5F8-83286788B4F2}" type="slidenum">
              <a:rPr lang="en-US" smtClean="0"/>
              <a:t>‹#›</a:t>
            </a:fld>
            <a:endParaRPr lang="en-US"/>
          </a:p>
        </p:txBody>
      </p:sp>
    </p:spTree>
    <p:extLst>
      <p:ext uri="{BB962C8B-B14F-4D97-AF65-F5344CB8AC3E}">
        <p14:creationId xmlns:p14="http://schemas.microsoft.com/office/powerpoint/2010/main" val="3624672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93828F-398B-42B1-B1C3-E4050B5292C0}" type="datetimeFigureOut">
              <a:rPr lang="en-US" smtClean="0"/>
              <a:t>9/22/2017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EE129C-15D2-43FE-A5F8-83286788B4F2}" type="slidenum">
              <a:rPr lang="en-US" smtClean="0"/>
              <a:t>‹#›</a:t>
            </a:fld>
            <a:endParaRPr lang="en-US"/>
          </a:p>
        </p:txBody>
      </p:sp>
    </p:spTree>
    <p:extLst>
      <p:ext uri="{BB962C8B-B14F-4D97-AF65-F5344CB8AC3E}">
        <p14:creationId xmlns:p14="http://schemas.microsoft.com/office/powerpoint/2010/main" val="2224250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43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93828F-398B-42B1-B1C3-E4050B5292C0}" type="datetimeFigureOut">
              <a:rPr lang="en-US" smtClean="0"/>
              <a:t>9/22/2017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EE129C-15D2-43FE-A5F8-83286788B4F2}" type="slidenum">
              <a:rPr lang="en-US" smtClean="0"/>
              <a:t>‹#›</a:t>
            </a:fld>
            <a:endParaRPr lang="en-US"/>
          </a:p>
        </p:txBody>
      </p:sp>
    </p:spTree>
    <p:extLst>
      <p:ext uri="{BB962C8B-B14F-4D97-AF65-F5344CB8AC3E}">
        <p14:creationId xmlns:p14="http://schemas.microsoft.com/office/powerpoint/2010/main" val="4334140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JPG"/><Relationship Id="rId2" Type="http://schemas.openxmlformats.org/officeDocument/2006/relationships/image" Target="../media/image26.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9.jpeg"/><Relationship Id="rId4" Type="http://schemas.openxmlformats.org/officeDocument/2006/relationships/image" Target="../media/image28.JPG"/></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https://www.quora.com/What-is-the-evolutionary-history-of-amyloid-beta/answer/Jeffrey-Brender" TargetMode="Externa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dementia.hiim.hr/" TargetMode="External"/><Relationship Id="rId3" Type="http://schemas.openxmlformats.org/officeDocument/2006/relationships/image" Target="../media/image44.jpeg"/><Relationship Id="rId7" Type="http://schemas.openxmlformats.org/officeDocument/2006/relationships/image" Target="../media/image4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276872"/>
            <a:ext cx="8496944" cy="3537266"/>
          </a:xfrm>
        </p:spPr>
        <p:txBody>
          <a:bodyPr>
            <a:normAutofit fontScale="90000"/>
          </a:bodyPr>
          <a:lstStyle/>
          <a:p>
            <a:r>
              <a:rPr lang="hr-HR" sz="3600" b="1" dirty="0" err="1"/>
              <a:t>Using</a:t>
            </a:r>
            <a:r>
              <a:rPr lang="hr-HR" sz="3600" b="1" dirty="0"/>
              <a:t> </a:t>
            </a:r>
            <a:r>
              <a:rPr lang="hr-HR" sz="3600" b="1" dirty="0" err="1"/>
              <a:t>deep</a:t>
            </a:r>
            <a:r>
              <a:rPr lang="hr-HR" sz="3600" b="1" dirty="0"/>
              <a:t>-</a:t>
            </a:r>
            <a:r>
              <a:rPr lang="hr-HR" sz="3600" b="1" dirty="0" err="1"/>
              <a:t>learning</a:t>
            </a:r>
            <a:r>
              <a:rPr lang="hr-HR" sz="3600" b="1" dirty="0"/>
              <a:t> </a:t>
            </a:r>
            <a:r>
              <a:rPr lang="hr-HR" sz="3600" b="1" dirty="0" err="1"/>
              <a:t>artificial</a:t>
            </a:r>
            <a:r>
              <a:rPr lang="hr-HR" sz="3600" b="1" dirty="0"/>
              <a:t> </a:t>
            </a:r>
            <a:r>
              <a:rPr lang="hr-HR" sz="3600" b="1" dirty="0" err="1"/>
              <a:t>intelligence</a:t>
            </a:r>
            <a:r>
              <a:rPr lang="hr-HR" sz="3600" b="1" dirty="0"/>
              <a:t> to </a:t>
            </a:r>
            <a:r>
              <a:rPr lang="hr-HR" sz="3600" b="1" dirty="0" err="1"/>
              <a:t>resolve</a:t>
            </a:r>
            <a:r>
              <a:rPr lang="hr-HR" sz="3600" b="1" dirty="0"/>
              <a:t> </a:t>
            </a:r>
            <a:r>
              <a:rPr lang="hr-HR" sz="3600" b="1" dirty="0" err="1"/>
              <a:t>the</a:t>
            </a:r>
            <a:r>
              <a:rPr lang="hr-HR" sz="3600" b="1" dirty="0"/>
              <a:t> </a:t>
            </a:r>
            <a:r>
              <a:rPr lang="hr-HR" sz="3600" b="1" dirty="0" err="1"/>
              <a:t>mechanistic</a:t>
            </a:r>
            <a:r>
              <a:rPr lang="hr-HR" sz="3600" b="1" dirty="0"/>
              <a:t> </a:t>
            </a:r>
            <a:r>
              <a:rPr lang="hr-HR" sz="3600" b="1" dirty="0" err="1"/>
              <a:t>relationship</a:t>
            </a:r>
            <a:r>
              <a:rPr lang="hr-HR" sz="3600" b="1" dirty="0"/>
              <a:t> </a:t>
            </a:r>
            <a:r>
              <a:rPr lang="hr-HR" sz="3600" b="1" dirty="0" err="1"/>
              <a:t>between</a:t>
            </a:r>
            <a:r>
              <a:rPr lang="hr-HR" sz="3600" b="1" dirty="0"/>
              <a:t> </a:t>
            </a:r>
            <a:r>
              <a:rPr lang="hr-HR" sz="3600" b="1" dirty="0" err="1"/>
              <a:t>Alzheimer</a:t>
            </a:r>
            <a:r>
              <a:rPr lang="hr-HR" sz="3600" b="1" dirty="0"/>
              <a:t>'s </a:t>
            </a:r>
            <a:r>
              <a:rPr lang="hr-HR" sz="3600" b="1" dirty="0" err="1"/>
              <a:t>disease</a:t>
            </a:r>
            <a:r>
              <a:rPr lang="hr-HR" sz="3600" b="1" dirty="0"/>
              <a:t> </a:t>
            </a:r>
            <a:r>
              <a:rPr lang="hr-HR" sz="3600" b="1" dirty="0" err="1"/>
              <a:t>and</a:t>
            </a:r>
            <a:r>
              <a:rPr lang="hr-HR" sz="3600" b="1" dirty="0"/>
              <a:t> </a:t>
            </a:r>
            <a:r>
              <a:rPr lang="hr-HR" sz="3600" b="1" dirty="0" err="1"/>
              <a:t>gut</a:t>
            </a:r>
            <a:r>
              <a:rPr lang="hr-HR" sz="3600" b="1" dirty="0"/>
              <a:t> </a:t>
            </a:r>
            <a:r>
              <a:rPr lang="hr-HR" sz="3600" b="1" dirty="0" err="1"/>
              <a:t>microbiota</a:t>
            </a:r>
            <a:r>
              <a:rPr lang="en-US" sz="3600" dirty="0"/>
              <a:t/>
            </a:r>
            <a:br>
              <a:rPr lang="en-US" sz="3600" dirty="0"/>
            </a:br>
            <a:r>
              <a:rPr lang="hr-HR" sz="2800" dirty="0" smtClean="0">
                <a:cs typeface="Aharoni" pitchFamily="2" charset="-79"/>
              </a:rPr>
              <a:t/>
            </a:r>
            <a:br>
              <a:rPr lang="hr-HR" sz="2800" dirty="0" smtClean="0">
                <a:cs typeface="Aharoni" pitchFamily="2" charset="-79"/>
              </a:rPr>
            </a:br>
            <a:r>
              <a:rPr lang="hr-HR" sz="2000" b="1" dirty="0" smtClean="0">
                <a:cs typeface="Aharoni" pitchFamily="2" charset="-79"/>
              </a:rPr>
              <a:t>Goran Šimić MD, </a:t>
            </a:r>
            <a:r>
              <a:rPr lang="hr-HR" sz="2000" b="1" dirty="0" err="1" smtClean="0">
                <a:cs typeface="Aharoni" pitchFamily="2" charset="-79"/>
              </a:rPr>
              <a:t>PhD</a:t>
            </a:r>
            <a:r>
              <a:rPr lang="hr-HR" sz="1800" dirty="0" smtClean="0">
                <a:cs typeface="Aharoni" pitchFamily="2" charset="-79"/>
              </a:rPr>
              <a:t/>
            </a:r>
            <a:br>
              <a:rPr lang="hr-HR" sz="1800" dirty="0" smtClean="0">
                <a:cs typeface="Aharoni" pitchFamily="2" charset="-79"/>
              </a:rPr>
            </a:br>
            <a:r>
              <a:rPr lang="hr-HR" sz="1600" dirty="0" smtClean="0">
                <a:cs typeface="Aharoni" pitchFamily="2" charset="-79"/>
              </a:rPr>
              <a:t>Department </a:t>
            </a:r>
            <a:r>
              <a:rPr lang="hr-HR" sz="1600" dirty="0" err="1" smtClean="0">
                <a:cs typeface="Aharoni" pitchFamily="2" charset="-79"/>
              </a:rPr>
              <a:t>of</a:t>
            </a:r>
            <a:r>
              <a:rPr lang="hr-HR" sz="1600" dirty="0" smtClean="0">
                <a:cs typeface="Aharoni" pitchFamily="2" charset="-79"/>
              </a:rPr>
              <a:t> Neuroscience</a:t>
            </a:r>
            <a:br>
              <a:rPr lang="hr-HR" sz="1600" dirty="0" smtClean="0">
                <a:cs typeface="Aharoni" pitchFamily="2" charset="-79"/>
              </a:rPr>
            </a:br>
            <a:r>
              <a:rPr lang="hr-HR" sz="1600" dirty="0" err="1" smtClean="0">
                <a:cs typeface="Aharoni" pitchFamily="2" charset="-79"/>
              </a:rPr>
              <a:t>Croatian</a:t>
            </a:r>
            <a:r>
              <a:rPr lang="hr-HR" sz="1600" dirty="0" smtClean="0">
                <a:cs typeface="Aharoni" pitchFamily="2" charset="-79"/>
              </a:rPr>
              <a:t> Institute for </a:t>
            </a:r>
            <a:r>
              <a:rPr lang="hr-HR" sz="1600" dirty="0" err="1" smtClean="0">
                <a:cs typeface="Aharoni" pitchFamily="2" charset="-79"/>
              </a:rPr>
              <a:t>Brain</a:t>
            </a:r>
            <a:r>
              <a:rPr lang="hr-HR" sz="1600" dirty="0" smtClean="0">
                <a:cs typeface="Aharoni" pitchFamily="2" charset="-79"/>
              </a:rPr>
              <a:t> </a:t>
            </a:r>
            <a:r>
              <a:rPr lang="hr-HR" sz="1600" dirty="0" err="1" smtClean="0">
                <a:cs typeface="Aharoni" pitchFamily="2" charset="-79"/>
              </a:rPr>
              <a:t>Research</a:t>
            </a:r>
            <a:r>
              <a:rPr lang="hr-HR" sz="1600" dirty="0" smtClean="0">
                <a:cs typeface="Aharoni" pitchFamily="2" charset="-79"/>
              </a:rPr>
              <a:t/>
            </a:r>
            <a:br>
              <a:rPr lang="hr-HR" sz="1600" dirty="0" smtClean="0">
                <a:cs typeface="Aharoni" pitchFamily="2" charset="-79"/>
              </a:rPr>
            </a:br>
            <a:r>
              <a:rPr lang="hr-HR" sz="1600" dirty="0" err="1" smtClean="0">
                <a:cs typeface="Aharoni" pitchFamily="2" charset="-79"/>
              </a:rPr>
              <a:t>University</a:t>
            </a:r>
            <a:r>
              <a:rPr lang="hr-HR" sz="1600" dirty="0" smtClean="0">
                <a:cs typeface="Aharoni" pitchFamily="2" charset="-79"/>
              </a:rPr>
              <a:t> </a:t>
            </a:r>
            <a:r>
              <a:rPr lang="hr-HR" sz="1600" dirty="0" err="1" smtClean="0">
                <a:cs typeface="Aharoni" pitchFamily="2" charset="-79"/>
              </a:rPr>
              <a:t>of</a:t>
            </a:r>
            <a:r>
              <a:rPr lang="hr-HR" sz="1600" dirty="0" smtClean="0">
                <a:cs typeface="Aharoni" pitchFamily="2" charset="-79"/>
              </a:rPr>
              <a:t> Zagreb </a:t>
            </a:r>
            <a:r>
              <a:rPr lang="hr-HR" sz="1600" dirty="0" err="1" smtClean="0">
                <a:cs typeface="Aharoni" pitchFamily="2" charset="-79"/>
              </a:rPr>
              <a:t>Medical</a:t>
            </a:r>
            <a:r>
              <a:rPr lang="hr-HR" sz="1600" dirty="0" smtClean="0">
                <a:cs typeface="Aharoni" pitchFamily="2" charset="-79"/>
              </a:rPr>
              <a:t> </a:t>
            </a:r>
            <a:r>
              <a:rPr lang="hr-HR" sz="1600" dirty="0" err="1" smtClean="0">
                <a:cs typeface="Aharoni" pitchFamily="2" charset="-79"/>
              </a:rPr>
              <a:t>School</a:t>
            </a:r>
            <a:r>
              <a:rPr lang="hr-HR" sz="1600" dirty="0" smtClean="0">
                <a:cs typeface="Aharoni" pitchFamily="2" charset="-79"/>
              </a:rPr>
              <a:t/>
            </a:r>
            <a:br>
              <a:rPr lang="hr-HR" sz="1600" dirty="0" smtClean="0">
                <a:cs typeface="Aharoni" pitchFamily="2" charset="-79"/>
              </a:rPr>
            </a:br>
            <a:r>
              <a:rPr lang="hr-HR" sz="1600" dirty="0" smtClean="0">
                <a:cs typeface="Aharoni" pitchFamily="2" charset="-79"/>
              </a:rPr>
              <a:t>REPUBLIC OF CROATIA</a:t>
            </a:r>
            <a:r>
              <a:rPr lang="hr-HR" sz="2000" dirty="0" smtClean="0">
                <a:latin typeface="Palatino Linotype" pitchFamily="18" charset="0"/>
                <a:cs typeface="Aharoni" pitchFamily="2" charset="-79"/>
              </a:rPr>
              <a:t/>
            </a:r>
            <a:br>
              <a:rPr lang="hr-HR" sz="2000" dirty="0" smtClean="0">
                <a:latin typeface="Palatino Linotype" pitchFamily="18" charset="0"/>
                <a:cs typeface="Aharoni" pitchFamily="2" charset="-79"/>
              </a:rPr>
            </a:br>
            <a:r>
              <a:rPr lang="hr-HR" sz="2800" dirty="0" smtClean="0">
                <a:latin typeface="Palatino Linotype" pitchFamily="18" charset="0"/>
              </a:rPr>
              <a:t/>
            </a:r>
            <a:br>
              <a:rPr lang="hr-HR" sz="2800" dirty="0" smtClean="0">
                <a:latin typeface="Palatino Linotype" pitchFamily="18" charset="0"/>
              </a:rPr>
            </a:br>
            <a:r>
              <a:rPr lang="hr-HR" sz="2800" dirty="0" smtClean="0">
                <a:latin typeface="Palatino Linotype" pitchFamily="18" charset="0"/>
              </a:rPr>
              <a:t/>
            </a:r>
            <a:br>
              <a:rPr lang="hr-HR" sz="2800" dirty="0" smtClean="0">
                <a:latin typeface="Palatino Linotype" pitchFamily="18" charset="0"/>
              </a:rPr>
            </a:br>
            <a:endParaRPr lang="en-US" sz="2800" b="1" dirty="0">
              <a:latin typeface="Palatino Linotype"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5949280"/>
            <a:ext cx="7776864" cy="93610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45681" y="4910971"/>
            <a:ext cx="886160" cy="917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5047464"/>
            <a:ext cx="920599" cy="64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6"/>
          <p:cNvSpPr txBox="1">
            <a:spLocks noChangeArrowheads="1"/>
          </p:cNvSpPr>
          <p:nvPr/>
        </p:nvSpPr>
        <p:spPr bwMode="auto">
          <a:xfrm>
            <a:off x="3851920" y="5847075"/>
            <a:ext cx="2133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sz="1000" dirty="0" smtClean="0">
                <a:latin typeface="+mj-lt"/>
              </a:rPr>
              <a:t>IP-2014-09-9730 (2015-2019)</a:t>
            </a:r>
            <a:endParaRPr lang="hr-HR" sz="1000" dirty="0">
              <a:latin typeface="+mj-lt"/>
            </a:endParaRPr>
          </a:p>
        </p:txBody>
      </p:sp>
      <p:sp>
        <p:nvSpPr>
          <p:cNvPr id="14" name="TextBox 25"/>
          <p:cNvSpPr txBox="1">
            <a:spLocks noChangeArrowheads="1"/>
          </p:cNvSpPr>
          <p:nvPr/>
        </p:nvSpPr>
        <p:spPr bwMode="auto">
          <a:xfrm>
            <a:off x="3821857" y="5703059"/>
            <a:ext cx="20462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sz="1000" dirty="0">
                <a:latin typeface="+mj-lt"/>
              </a:rPr>
              <a:t> </a:t>
            </a:r>
            <a:r>
              <a:rPr lang="hr-HR" sz="1000" dirty="0" err="1">
                <a:latin typeface="+mj-lt"/>
              </a:rPr>
              <a:t>Croatian</a:t>
            </a:r>
            <a:r>
              <a:rPr lang="hr-HR" sz="1000" dirty="0">
                <a:latin typeface="+mj-lt"/>
              </a:rPr>
              <a:t> Science </a:t>
            </a:r>
            <a:r>
              <a:rPr lang="hr-HR" sz="1000" dirty="0" err="1">
                <a:latin typeface="+mj-lt"/>
              </a:rPr>
              <a:t>Foundation</a:t>
            </a:r>
            <a:endParaRPr lang="hr-HR" sz="1000" dirty="0">
              <a:latin typeface="+mj-lt"/>
            </a:endParaRPr>
          </a:p>
        </p:txBody>
      </p:sp>
      <p:sp>
        <p:nvSpPr>
          <p:cNvPr id="12" name="TextBox 11"/>
          <p:cNvSpPr txBox="1"/>
          <p:nvPr/>
        </p:nvSpPr>
        <p:spPr>
          <a:xfrm>
            <a:off x="10476656" y="2132856"/>
            <a:ext cx="184731"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3504" y="4975618"/>
            <a:ext cx="2016992" cy="788112"/>
          </a:xfrm>
          <a:prstGeom prst="rect">
            <a:avLst/>
          </a:prstGeom>
        </p:spPr>
      </p:pic>
      <p:sp>
        <p:nvSpPr>
          <p:cNvPr id="17" name="Title 1"/>
          <p:cNvSpPr txBox="1">
            <a:spLocks/>
          </p:cNvSpPr>
          <p:nvPr/>
        </p:nvSpPr>
        <p:spPr>
          <a:xfrm>
            <a:off x="6876256" y="692696"/>
            <a:ext cx="2736304" cy="11521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hr-HR" sz="1600" b="1" dirty="0" smtClean="0">
              <a:solidFill>
                <a:srgbClr val="0070C0"/>
              </a:solidFill>
              <a:cs typeface="Aharoni" pitchFamily="2" charset="-79"/>
            </a:endParaRPr>
          </a:p>
          <a:p>
            <a:pPr algn="l"/>
            <a:endParaRPr lang="hr-HR" sz="1600" b="1" dirty="0" smtClean="0">
              <a:solidFill>
                <a:srgbClr val="0070C0"/>
              </a:solidFill>
              <a:cs typeface="Aharoni" pitchFamily="2" charset="-79"/>
            </a:endParaRPr>
          </a:p>
          <a:p>
            <a:pPr algn="l"/>
            <a:r>
              <a:rPr lang="hr-HR" sz="1600" b="1" dirty="0" err="1" smtClean="0">
                <a:solidFill>
                  <a:srgbClr val="0070C0"/>
                </a:solidFill>
                <a:cs typeface="Aharoni" pitchFamily="2" charset="-79"/>
              </a:rPr>
              <a:t>Sunday</a:t>
            </a:r>
            <a:r>
              <a:rPr lang="hr-HR" sz="1600" b="1" dirty="0" smtClean="0">
                <a:solidFill>
                  <a:srgbClr val="0070C0"/>
                </a:solidFill>
                <a:cs typeface="Aharoni" pitchFamily="2" charset="-79"/>
              </a:rPr>
              <a:t>, </a:t>
            </a:r>
            <a:r>
              <a:rPr lang="hr-HR" sz="1600" b="1" dirty="0" err="1" smtClean="0">
                <a:solidFill>
                  <a:srgbClr val="0070C0"/>
                </a:solidFill>
                <a:cs typeface="Aharoni" pitchFamily="2" charset="-79"/>
              </a:rPr>
              <a:t>Sept</a:t>
            </a:r>
            <a:r>
              <a:rPr lang="hr-HR" sz="1600" b="1" dirty="0" smtClean="0">
                <a:solidFill>
                  <a:srgbClr val="0070C0"/>
                </a:solidFill>
                <a:cs typeface="Aharoni" pitchFamily="2" charset="-79"/>
              </a:rPr>
              <a:t> 17, 2017</a:t>
            </a:r>
          </a:p>
          <a:p>
            <a:pPr algn="l"/>
            <a:r>
              <a:rPr lang="hr-HR" sz="1600" b="1" dirty="0" err="1">
                <a:solidFill>
                  <a:srgbClr val="0070C0"/>
                </a:solidFill>
                <a:cs typeface="Aharoni" pitchFamily="2" charset="-79"/>
              </a:rPr>
              <a:t>Plenary</a:t>
            </a:r>
            <a:r>
              <a:rPr lang="hr-HR" sz="1600" b="1" dirty="0">
                <a:solidFill>
                  <a:srgbClr val="0070C0"/>
                </a:solidFill>
                <a:cs typeface="Aharoni" pitchFamily="2" charset="-79"/>
              </a:rPr>
              <a:t> </a:t>
            </a:r>
            <a:r>
              <a:rPr lang="hr-HR" sz="1600" b="1" dirty="0" err="1">
                <a:solidFill>
                  <a:srgbClr val="0070C0"/>
                </a:solidFill>
                <a:cs typeface="Aharoni" pitchFamily="2" charset="-79"/>
              </a:rPr>
              <a:t>lecture</a:t>
            </a:r>
            <a:r>
              <a:rPr lang="hr-HR" sz="1600" b="1" dirty="0">
                <a:solidFill>
                  <a:srgbClr val="0070C0"/>
                </a:solidFill>
                <a:cs typeface="Aharoni" pitchFamily="2" charset="-79"/>
              </a:rPr>
              <a:t> no. 3</a:t>
            </a:r>
          </a:p>
          <a:p>
            <a:pPr algn="l"/>
            <a:r>
              <a:rPr lang="hr-HR" sz="1600" b="1" dirty="0" smtClean="0">
                <a:solidFill>
                  <a:srgbClr val="0070C0"/>
                </a:solidFill>
                <a:cs typeface="Aharoni" pitchFamily="2" charset="-79"/>
              </a:rPr>
              <a:t>12.00 – 12.30 h</a:t>
            </a:r>
            <a:r>
              <a:rPr lang="hr-HR" sz="1600" dirty="0" smtClean="0">
                <a:solidFill>
                  <a:srgbClr val="0070C0"/>
                </a:solidFill>
                <a:cs typeface="Aharoni" pitchFamily="2" charset="-79"/>
              </a:rPr>
              <a:t/>
            </a:r>
            <a:br>
              <a:rPr lang="hr-HR" sz="1600" dirty="0" smtClean="0">
                <a:solidFill>
                  <a:srgbClr val="0070C0"/>
                </a:solidFill>
                <a:cs typeface="Aharoni" pitchFamily="2" charset="-79"/>
              </a:rPr>
            </a:br>
            <a:r>
              <a:rPr lang="hr-HR" sz="1600" dirty="0" smtClean="0">
                <a:solidFill>
                  <a:srgbClr val="0070C0"/>
                </a:solidFill>
                <a:latin typeface="Palatino Linotype" pitchFamily="18" charset="0"/>
                <a:cs typeface="Aharoni" pitchFamily="2" charset="-79"/>
              </a:rPr>
              <a:t/>
            </a:r>
            <a:br>
              <a:rPr lang="hr-HR" sz="1600" dirty="0" smtClean="0">
                <a:solidFill>
                  <a:srgbClr val="0070C0"/>
                </a:solidFill>
                <a:latin typeface="Palatino Linotype" pitchFamily="18" charset="0"/>
                <a:cs typeface="Aharoni" pitchFamily="2" charset="-79"/>
              </a:rPr>
            </a:br>
            <a:r>
              <a:rPr lang="hr-HR" sz="1600" dirty="0" smtClean="0">
                <a:solidFill>
                  <a:srgbClr val="0070C0"/>
                </a:solidFill>
                <a:latin typeface="Palatino Linotype" pitchFamily="18" charset="0"/>
              </a:rPr>
              <a:t/>
            </a:r>
            <a:br>
              <a:rPr lang="hr-HR" sz="1600" dirty="0" smtClean="0">
                <a:solidFill>
                  <a:srgbClr val="0070C0"/>
                </a:solidFill>
                <a:latin typeface="Palatino Linotype" pitchFamily="18" charset="0"/>
              </a:rPr>
            </a:br>
            <a:r>
              <a:rPr lang="hr-HR" sz="1600" dirty="0" smtClean="0">
                <a:solidFill>
                  <a:srgbClr val="0070C0"/>
                </a:solidFill>
                <a:latin typeface="Palatino Linotype" pitchFamily="18" charset="0"/>
              </a:rPr>
              <a:t/>
            </a:r>
            <a:br>
              <a:rPr lang="hr-HR" sz="1600" dirty="0" smtClean="0">
                <a:solidFill>
                  <a:srgbClr val="0070C0"/>
                </a:solidFill>
                <a:latin typeface="Palatino Linotype" pitchFamily="18" charset="0"/>
              </a:rPr>
            </a:br>
            <a:endParaRPr lang="en-US" sz="1600" b="1" dirty="0">
              <a:solidFill>
                <a:srgbClr val="0070C0"/>
              </a:solidFill>
              <a:latin typeface="Palatino Linotype" pitchFamily="18"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0" y="116632"/>
            <a:ext cx="4572000" cy="1714500"/>
          </a:xfrm>
          <a:prstGeom prst="rect">
            <a:avLst/>
          </a:prstGeom>
        </p:spPr>
      </p:pic>
    </p:spTree>
    <p:extLst>
      <p:ext uri="{BB962C8B-B14F-4D97-AF65-F5344CB8AC3E}">
        <p14:creationId xmlns:p14="http://schemas.microsoft.com/office/powerpoint/2010/main" val="3731452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7864" y="1208804"/>
            <a:ext cx="3816424" cy="2769171"/>
          </a:xfrm>
        </p:spPr>
        <p:txBody>
          <a:bodyPr>
            <a:normAutofit fontScale="92500" lnSpcReduction="20000"/>
          </a:bodyPr>
          <a:lstStyle/>
          <a:p>
            <a:pPr marL="0" indent="0">
              <a:buNone/>
            </a:pPr>
            <a:r>
              <a:rPr lang="hr-HR" dirty="0" smtClean="0"/>
              <a:t>„</a:t>
            </a:r>
            <a:r>
              <a:rPr lang="hr-HR" dirty="0" err="1" smtClean="0"/>
              <a:t>Hits</a:t>
            </a:r>
            <a:r>
              <a:rPr lang="hr-HR" dirty="0" smtClean="0"/>
              <a:t>”:</a:t>
            </a:r>
          </a:p>
          <a:p>
            <a:pPr marL="0" indent="0">
              <a:buNone/>
            </a:pPr>
            <a:endParaRPr lang="hr-HR" dirty="0" smtClean="0"/>
          </a:p>
          <a:p>
            <a:r>
              <a:rPr lang="hr-HR" dirty="0" smtClean="0"/>
              <a:t>Serotonin</a:t>
            </a:r>
          </a:p>
          <a:p>
            <a:r>
              <a:rPr lang="hr-HR" dirty="0" smtClean="0"/>
              <a:t>Bile </a:t>
            </a:r>
            <a:r>
              <a:rPr lang="hr-HR" dirty="0" err="1" smtClean="0"/>
              <a:t>acid</a:t>
            </a:r>
            <a:endParaRPr lang="hr-HR" dirty="0" smtClean="0"/>
          </a:p>
          <a:p>
            <a:r>
              <a:rPr lang="hr-HR" i="1" dirty="0" err="1" smtClean="0"/>
              <a:t>Lactobacillus</a:t>
            </a:r>
            <a:endParaRPr lang="hr-HR" i="1" dirty="0" smtClean="0"/>
          </a:p>
          <a:p>
            <a:r>
              <a:rPr lang="hr-HR" dirty="0" err="1" smtClean="0"/>
              <a:t>Nitric</a:t>
            </a:r>
            <a:r>
              <a:rPr lang="hr-HR" dirty="0" smtClean="0"/>
              <a:t> </a:t>
            </a:r>
            <a:r>
              <a:rPr lang="hr-HR" dirty="0" err="1" smtClean="0"/>
              <a:t>oxide</a:t>
            </a:r>
            <a:r>
              <a:rPr lang="hr-HR" dirty="0" smtClean="0"/>
              <a:t> </a:t>
            </a:r>
            <a:r>
              <a:rPr lang="hr-HR" dirty="0" err="1" smtClean="0"/>
              <a:t>synthase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4503" y="5189091"/>
            <a:ext cx="5295900" cy="16637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1196752"/>
            <a:ext cx="3332085" cy="2773412"/>
          </a:xfrm>
          <a:prstGeom prst="rect">
            <a:avLst/>
          </a:prstGeom>
        </p:spPr>
      </p:pic>
      <p:sp>
        <p:nvSpPr>
          <p:cNvPr id="7" name="Title 1"/>
          <p:cNvSpPr>
            <a:spLocks noGrp="1"/>
          </p:cNvSpPr>
          <p:nvPr>
            <p:ph type="title"/>
          </p:nvPr>
        </p:nvSpPr>
        <p:spPr>
          <a:xfrm>
            <a:off x="-108520" y="-6118"/>
            <a:ext cx="8229600" cy="1143000"/>
          </a:xfrm>
        </p:spPr>
        <p:txBody>
          <a:bodyPr>
            <a:normAutofit/>
          </a:bodyPr>
          <a:lstStyle/>
          <a:p>
            <a:r>
              <a:rPr lang="hr-HR" dirty="0" err="1" smtClean="0"/>
              <a:t>Results</a:t>
            </a:r>
            <a:endParaRPr lang="en-US" dirty="0"/>
          </a:p>
        </p:txBody>
      </p:sp>
    </p:spTree>
    <p:extLst>
      <p:ext uri="{BB962C8B-B14F-4D97-AF65-F5344CB8AC3E}">
        <p14:creationId xmlns:p14="http://schemas.microsoft.com/office/powerpoint/2010/main" val="3235131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7864" y="1208804"/>
            <a:ext cx="3816424" cy="2769171"/>
          </a:xfrm>
        </p:spPr>
        <p:txBody>
          <a:bodyPr>
            <a:normAutofit fontScale="92500" lnSpcReduction="20000"/>
          </a:bodyPr>
          <a:lstStyle/>
          <a:p>
            <a:pPr marL="0" indent="0">
              <a:buNone/>
            </a:pPr>
            <a:r>
              <a:rPr lang="hr-HR" dirty="0" smtClean="0"/>
              <a:t>„</a:t>
            </a:r>
            <a:r>
              <a:rPr lang="hr-HR" dirty="0" err="1" smtClean="0"/>
              <a:t>Hits</a:t>
            </a:r>
            <a:r>
              <a:rPr lang="hr-HR" dirty="0" smtClean="0"/>
              <a:t>”:</a:t>
            </a:r>
          </a:p>
          <a:p>
            <a:pPr marL="0" indent="0">
              <a:buNone/>
            </a:pPr>
            <a:endParaRPr lang="hr-HR" dirty="0" smtClean="0"/>
          </a:p>
          <a:p>
            <a:r>
              <a:rPr lang="hr-HR" dirty="0" smtClean="0"/>
              <a:t>Serotonin</a:t>
            </a:r>
          </a:p>
          <a:p>
            <a:r>
              <a:rPr lang="hr-HR" dirty="0" smtClean="0"/>
              <a:t>Bile </a:t>
            </a:r>
            <a:r>
              <a:rPr lang="hr-HR" dirty="0" err="1" smtClean="0"/>
              <a:t>acid</a:t>
            </a:r>
            <a:endParaRPr lang="hr-HR" dirty="0" smtClean="0"/>
          </a:p>
          <a:p>
            <a:r>
              <a:rPr lang="hr-HR" i="1" dirty="0" err="1" smtClean="0"/>
              <a:t>Lactobacillus</a:t>
            </a:r>
            <a:endParaRPr lang="hr-HR" i="1" dirty="0" smtClean="0"/>
          </a:p>
          <a:p>
            <a:r>
              <a:rPr lang="hr-HR" dirty="0" err="1" smtClean="0"/>
              <a:t>Nitric</a:t>
            </a:r>
            <a:r>
              <a:rPr lang="hr-HR" dirty="0" smtClean="0"/>
              <a:t> </a:t>
            </a:r>
            <a:r>
              <a:rPr lang="hr-HR" dirty="0" err="1" smtClean="0"/>
              <a:t>oxide</a:t>
            </a:r>
            <a:r>
              <a:rPr lang="hr-HR" dirty="0" smtClean="0"/>
              <a:t> </a:t>
            </a:r>
            <a:r>
              <a:rPr lang="hr-HR" dirty="0" err="1" smtClean="0"/>
              <a:t>synthase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4503" y="5189091"/>
            <a:ext cx="5295900" cy="16637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1196752"/>
            <a:ext cx="3332085" cy="2773412"/>
          </a:xfrm>
          <a:prstGeom prst="rect">
            <a:avLst/>
          </a:prstGeom>
        </p:spPr>
      </p:pic>
      <p:sp>
        <p:nvSpPr>
          <p:cNvPr id="7" name="Title 1"/>
          <p:cNvSpPr>
            <a:spLocks noGrp="1"/>
          </p:cNvSpPr>
          <p:nvPr>
            <p:ph type="title"/>
          </p:nvPr>
        </p:nvSpPr>
        <p:spPr>
          <a:xfrm>
            <a:off x="-108520" y="-6118"/>
            <a:ext cx="8229600" cy="1143000"/>
          </a:xfrm>
        </p:spPr>
        <p:txBody>
          <a:bodyPr>
            <a:normAutofit/>
          </a:bodyPr>
          <a:lstStyle/>
          <a:p>
            <a:r>
              <a:rPr lang="hr-HR" dirty="0" err="1" smtClean="0"/>
              <a:t>Results</a:t>
            </a:r>
            <a:endParaRPr lang="en-US" dirty="0"/>
          </a:p>
        </p:txBody>
      </p:sp>
      <p:sp>
        <p:nvSpPr>
          <p:cNvPr id="2" name="Right Brace 1"/>
          <p:cNvSpPr/>
          <p:nvPr/>
        </p:nvSpPr>
        <p:spPr>
          <a:xfrm>
            <a:off x="6804248" y="2023740"/>
            <a:ext cx="576064" cy="2197348"/>
          </a:xfrm>
          <a:prstGeom prst="righ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7452320" y="2370146"/>
            <a:ext cx="1656184" cy="1477328"/>
          </a:xfrm>
          <a:prstGeom prst="rect">
            <a:avLst/>
          </a:prstGeom>
          <a:noFill/>
        </p:spPr>
        <p:txBody>
          <a:bodyPr wrap="square" rtlCol="0">
            <a:spAutoFit/>
          </a:bodyPr>
          <a:lstStyle/>
          <a:p>
            <a:r>
              <a:rPr lang="hr-HR" dirty="0" err="1" smtClean="0"/>
              <a:t>Is</a:t>
            </a:r>
            <a:r>
              <a:rPr lang="hr-HR" dirty="0" smtClean="0"/>
              <a:t> </a:t>
            </a:r>
            <a:r>
              <a:rPr lang="hr-HR" dirty="0" err="1" smtClean="0"/>
              <a:t>there</a:t>
            </a:r>
            <a:r>
              <a:rPr lang="hr-HR" dirty="0" smtClean="0"/>
              <a:t> </a:t>
            </a:r>
            <a:r>
              <a:rPr lang="hr-HR" dirty="0" err="1" smtClean="0"/>
              <a:t>any</a:t>
            </a:r>
            <a:r>
              <a:rPr lang="hr-HR" dirty="0" smtClean="0"/>
              <a:t> </a:t>
            </a:r>
            <a:r>
              <a:rPr lang="hr-HR" dirty="0" err="1" smtClean="0"/>
              <a:t>other</a:t>
            </a:r>
            <a:r>
              <a:rPr lang="hr-HR" dirty="0" smtClean="0"/>
              <a:t> (</a:t>
            </a:r>
            <a:r>
              <a:rPr lang="hr-HR" dirty="0" err="1" smtClean="0"/>
              <a:t>earlier</a:t>
            </a:r>
            <a:r>
              <a:rPr lang="hr-HR" dirty="0" smtClean="0"/>
              <a:t>)</a:t>
            </a:r>
          </a:p>
          <a:p>
            <a:r>
              <a:rPr lang="hr-HR" dirty="0" err="1" smtClean="0"/>
              <a:t>common</a:t>
            </a:r>
            <a:endParaRPr lang="hr-HR" dirty="0" smtClean="0"/>
          </a:p>
          <a:p>
            <a:r>
              <a:rPr lang="hr-HR" dirty="0" err="1" smtClean="0"/>
              <a:t>denominator</a:t>
            </a:r>
            <a:r>
              <a:rPr lang="hr-HR" dirty="0" smtClean="0"/>
              <a:t> (</a:t>
            </a:r>
            <a:r>
              <a:rPr lang="hr-HR" dirty="0" err="1" smtClean="0"/>
              <a:t>aside</a:t>
            </a:r>
            <a:r>
              <a:rPr lang="hr-HR" dirty="0" smtClean="0"/>
              <a:t> </a:t>
            </a:r>
            <a:r>
              <a:rPr lang="hr-HR" dirty="0" err="1" smtClean="0"/>
              <a:t>of</a:t>
            </a:r>
            <a:r>
              <a:rPr lang="hr-HR" dirty="0" smtClean="0"/>
              <a:t> AD)?</a:t>
            </a:r>
            <a:endParaRPr lang="en-US" dirty="0"/>
          </a:p>
        </p:txBody>
      </p:sp>
    </p:spTree>
    <p:extLst>
      <p:ext uri="{BB962C8B-B14F-4D97-AF65-F5344CB8AC3E}">
        <p14:creationId xmlns:p14="http://schemas.microsoft.com/office/powerpoint/2010/main" val="923426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7864" y="1208804"/>
            <a:ext cx="3816424" cy="2769171"/>
          </a:xfrm>
        </p:spPr>
        <p:txBody>
          <a:bodyPr>
            <a:normAutofit fontScale="92500" lnSpcReduction="20000"/>
          </a:bodyPr>
          <a:lstStyle/>
          <a:p>
            <a:pPr marL="0" indent="0">
              <a:buNone/>
            </a:pPr>
            <a:r>
              <a:rPr lang="hr-HR" dirty="0" smtClean="0"/>
              <a:t>„</a:t>
            </a:r>
            <a:r>
              <a:rPr lang="hr-HR" dirty="0" err="1" smtClean="0"/>
              <a:t>Hits</a:t>
            </a:r>
            <a:r>
              <a:rPr lang="hr-HR" dirty="0" smtClean="0"/>
              <a:t>”:</a:t>
            </a:r>
          </a:p>
          <a:p>
            <a:pPr marL="0" indent="0">
              <a:buNone/>
            </a:pPr>
            <a:endParaRPr lang="hr-HR" dirty="0" smtClean="0"/>
          </a:p>
          <a:p>
            <a:r>
              <a:rPr lang="hr-HR" dirty="0" smtClean="0"/>
              <a:t>Serotonin</a:t>
            </a:r>
          </a:p>
          <a:p>
            <a:r>
              <a:rPr lang="hr-HR" dirty="0" smtClean="0"/>
              <a:t>Bile </a:t>
            </a:r>
            <a:r>
              <a:rPr lang="hr-HR" dirty="0" err="1" smtClean="0"/>
              <a:t>acid</a:t>
            </a:r>
            <a:endParaRPr lang="hr-HR" dirty="0" smtClean="0"/>
          </a:p>
          <a:p>
            <a:r>
              <a:rPr lang="hr-HR" i="1" dirty="0" err="1" smtClean="0"/>
              <a:t>Lactobacillus</a:t>
            </a:r>
            <a:endParaRPr lang="hr-HR" i="1" dirty="0" smtClean="0"/>
          </a:p>
          <a:p>
            <a:r>
              <a:rPr lang="hr-HR" dirty="0" err="1" smtClean="0"/>
              <a:t>Nitric</a:t>
            </a:r>
            <a:r>
              <a:rPr lang="hr-HR" dirty="0" smtClean="0"/>
              <a:t> </a:t>
            </a:r>
            <a:r>
              <a:rPr lang="hr-HR" dirty="0" err="1" smtClean="0"/>
              <a:t>oxide</a:t>
            </a:r>
            <a:r>
              <a:rPr lang="hr-HR" dirty="0" smtClean="0"/>
              <a:t> </a:t>
            </a:r>
            <a:r>
              <a:rPr lang="hr-HR" dirty="0" err="1" smtClean="0"/>
              <a:t>synthase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1196752"/>
            <a:ext cx="3332085" cy="2773412"/>
          </a:xfrm>
          <a:prstGeom prst="rect">
            <a:avLst/>
          </a:prstGeom>
        </p:spPr>
      </p:pic>
      <p:sp>
        <p:nvSpPr>
          <p:cNvPr id="7" name="Title 1"/>
          <p:cNvSpPr>
            <a:spLocks noGrp="1"/>
          </p:cNvSpPr>
          <p:nvPr>
            <p:ph type="title"/>
          </p:nvPr>
        </p:nvSpPr>
        <p:spPr>
          <a:xfrm>
            <a:off x="-108520" y="-6118"/>
            <a:ext cx="8229600" cy="1143000"/>
          </a:xfrm>
        </p:spPr>
        <p:txBody>
          <a:bodyPr>
            <a:normAutofit/>
          </a:bodyPr>
          <a:lstStyle/>
          <a:p>
            <a:r>
              <a:rPr lang="hr-HR" dirty="0" err="1" smtClean="0"/>
              <a:t>Results</a:t>
            </a:r>
            <a:endParaRPr lang="en-US" dirty="0"/>
          </a:p>
        </p:txBody>
      </p:sp>
      <p:sp>
        <p:nvSpPr>
          <p:cNvPr id="2" name="Right Brace 1"/>
          <p:cNvSpPr/>
          <p:nvPr/>
        </p:nvSpPr>
        <p:spPr>
          <a:xfrm>
            <a:off x="6804248" y="2023740"/>
            <a:ext cx="576064" cy="2197348"/>
          </a:xfrm>
          <a:prstGeom prst="righ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7452320" y="2370146"/>
            <a:ext cx="1656184" cy="1477328"/>
          </a:xfrm>
          <a:prstGeom prst="rect">
            <a:avLst/>
          </a:prstGeom>
          <a:noFill/>
        </p:spPr>
        <p:txBody>
          <a:bodyPr wrap="square" rtlCol="0">
            <a:spAutoFit/>
          </a:bodyPr>
          <a:lstStyle/>
          <a:p>
            <a:r>
              <a:rPr lang="hr-HR" dirty="0" err="1" smtClean="0"/>
              <a:t>Is</a:t>
            </a:r>
            <a:r>
              <a:rPr lang="hr-HR" dirty="0" smtClean="0"/>
              <a:t> </a:t>
            </a:r>
            <a:r>
              <a:rPr lang="hr-HR" dirty="0" err="1" smtClean="0"/>
              <a:t>there</a:t>
            </a:r>
            <a:r>
              <a:rPr lang="hr-HR" dirty="0" smtClean="0"/>
              <a:t> </a:t>
            </a:r>
            <a:r>
              <a:rPr lang="hr-HR" dirty="0" err="1" smtClean="0"/>
              <a:t>any</a:t>
            </a:r>
            <a:r>
              <a:rPr lang="hr-HR" dirty="0" smtClean="0"/>
              <a:t> </a:t>
            </a:r>
            <a:r>
              <a:rPr lang="hr-HR" dirty="0" err="1" smtClean="0"/>
              <a:t>other</a:t>
            </a:r>
            <a:endParaRPr lang="hr-HR" dirty="0" smtClean="0"/>
          </a:p>
          <a:p>
            <a:r>
              <a:rPr lang="hr-HR" dirty="0" err="1" smtClean="0"/>
              <a:t>common</a:t>
            </a:r>
            <a:endParaRPr lang="hr-HR" dirty="0" smtClean="0"/>
          </a:p>
          <a:p>
            <a:r>
              <a:rPr lang="hr-HR" dirty="0" err="1" smtClean="0"/>
              <a:t>denominator</a:t>
            </a:r>
            <a:r>
              <a:rPr lang="hr-HR" dirty="0" smtClean="0"/>
              <a:t> (</a:t>
            </a:r>
            <a:r>
              <a:rPr lang="hr-HR" dirty="0" err="1" smtClean="0"/>
              <a:t>aside</a:t>
            </a:r>
            <a:r>
              <a:rPr lang="hr-HR" dirty="0" smtClean="0"/>
              <a:t> </a:t>
            </a:r>
            <a:r>
              <a:rPr lang="hr-HR" dirty="0" err="1" smtClean="0"/>
              <a:t>of</a:t>
            </a:r>
            <a:r>
              <a:rPr lang="hr-HR" dirty="0" smtClean="0"/>
              <a:t> AD)?</a:t>
            </a:r>
            <a:endParaRPr lang="en-US" dirty="0"/>
          </a:p>
        </p:txBody>
      </p:sp>
      <p:sp>
        <p:nvSpPr>
          <p:cNvPr id="8" name="TextBox 7"/>
          <p:cNvSpPr txBox="1"/>
          <p:nvPr/>
        </p:nvSpPr>
        <p:spPr>
          <a:xfrm>
            <a:off x="251520" y="4595644"/>
            <a:ext cx="8640960" cy="1200329"/>
          </a:xfrm>
          <a:prstGeom prst="rect">
            <a:avLst/>
          </a:prstGeom>
          <a:noFill/>
        </p:spPr>
        <p:txBody>
          <a:bodyPr wrap="square" rtlCol="0">
            <a:spAutoFit/>
          </a:bodyPr>
          <a:lstStyle/>
          <a:p>
            <a:r>
              <a:rPr lang="hr-HR" sz="2400" dirty="0" smtClean="0">
                <a:solidFill>
                  <a:srgbClr val="FF0000"/>
                </a:solidFill>
              </a:rPr>
              <a:t>WARNING: FROM NOW ON, SOME OR MANY PARTS OF MY TALK WILL BE MY SPECULATIONS – DO NOT TAKE THEM FOR GRANTED (ALWAYS BE CRITICAL)!!</a:t>
            </a:r>
            <a:endParaRPr lang="en-US" sz="2400" dirty="0">
              <a:solidFill>
                <a:srgbClr val="FF0000"/>
              </a:solidFill>
            </a:endParaRPr>
          </a:p>
        </p:txBody>
      </p:sp>
    </p:spTree>
    <p:extLst>
      <p:ext uri="{BB962C8B-B14F-4D97-AF65-F5344CB8AC3E}">
        <p14:creationId xmlns:p14="http://schemas.microsoft.com/office/powerpoint/2010/main" val="207830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indefinite" fill="hold" nodeType="clickEffect">
                                  <p:stCondLst>
                                    <p:cond delay="0"/>
                                  </p:stCondLst>
                                  <p:endCondLst>
                                    <p:cond evt="onNext" delay="0">
                                      <p:tgtEl>
                                        <p:sldTgt/>
                                      </p:tgtEl>
                                    </p:cond>
                                  </p:endCondLst>
                                  <p:childTnLst>
                                    <p:anim calcmode="discrete" valueType="str">
                                      <p:cBhvr>
                                        <p:cTn id="6" dur="1000" fill="hold"/>
                                        <p:tgtEl>
                                          <p:spTgt spid="8">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7864" y="1208804"/>
            <a:ext cx="3816424" cy="2769171"/>
          </a:xfrm>
        </p:spPr>
        <p:txBody>
          <a:bodyPr>
            <a:normAutofit fontScale="92500" lnSpcReduction="20000"/>
          </a:bodyPr>
          <a:lstStyle/>
          <a:p>
            <a:pPr marL="0" indent="0">
              <a:buNone/>
            </a:pPr>
            <a:r>
              <a:rPr lang="hr-HR" dirty="0" smtClean="0"/>
              <a:t>„</a:t>
            </a:r>
            <a:r>
              <a:rPr lang="hr-HR" dirty="0" err="1" smtClean="0"/>
              <a:t>Hits</a:t>
            </a:r>
            <a:r>
              <a:rPr lang="hr-HR" dirty="0" smtClean="0"/>
              <a:t>”:</a:t>
            </a:r>
          </a:p>
          <a:p>
            <a:pPr marL="0" indent="0">
              <a:buNone/>
            </a:pPr>
            <a:endParaRPr lang="hr-HR" dirty="0" smtClean="0"/>
          </a:p>
          <a:p>
            <a:r>
              <a:rPr lang="hr-HR" dirty="0" smtClean="0"/>
              <a:t>Serotonin</a:t>
            </a:r>
          </a:p>
          <a:p>
            <a:r>
              <a:rPr lang="hr-HR" dirty="0" smtClean="0"/>
              <a:t>Bile </a:t>
            </a:r>
            <a:r>
              <a:rPr lang="hr-HR" dirty="0" err="1" smtClean="0"/>
              <a:t>acid</a:t>
            </a:r>
            <a:endParaRPr lang="hr-HR" dirty="0" smtClean="0"/>
          </a:p>
          <a:p>
            <a:r>
              <a:rPr lang="hr-HR" i="1" dirty="0" err="1" smtClean="0"/>
              <a:t>Lactobacillus</a:t>
            </a:r>
            <a:endParaRPr lang="hr-HR" i="1" dirty="0" smtClean="0"/>
          </a:p>
          <a:p>
            <a:r>
              <a:rPr lang="hr-HR" dirty="0" err="1" smtClean="0"/>
              <a:t>Nitric</a:t>
            </a:r>
            <a:r>
              <a:rPr lang="hr-HR" dirty="0" smtClean="0"/>
              <a:t> </a:t>
            </a:r>
            <a:r>
              <a:rPr lang="hr-HR" dirty="0" err="1" smtClean="0"/>
              <a:t>oxide</a:t>
            </a:r>
            <a:r>
              <a:rPr lang="hr-HR" dirty="0" smtClean="0"/>
              <a:t> </a:t>
            </a:r>
            <a:r>
              <a:rPr lang="hr-HR" dirty="0" err="1" smtClean="0"/>
              <a:t>synthase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1196752"/>
            <a:ext cx="3332085" cy="2773412"/>
          </a:xfrm>
          <a:prstGeom prst="rect">
            <a:avLst/>
          </a:prstGeom>
        </p:spPr>
      </p:pic>
      <p:sp>
        <p:nvSpPr>
          <p:cNvPr id="7" name="Title 1"/>
          <p:cNvSpPr>
            <a:spLocks noGrp="1"/>
          </p:cNvSpPr>
          <p:nvPr>
            <p:ph type="title"/>
          </p:nvPr>
        </p:nvSpPr>
        <p:spPr>
          <a:xfrm>
            <a:off x="-108520" y="-6118"/>
            <a:ext cx="8229600" cy="1143000"/>
          </a:xfrm>
        </p:spPr>
        <p:txBody>
          <a:bodyPr>
            <a:normAutofit/>
          </a:bodyPr>
          <a:lstStyle/>
          <a:p>
            <a:r>
              <a:rPr lang="hr-HR" dirty="0" err="1" smtClean="0"/>
              <a:t>Results</a:t>
            </a:r>
            <a:endParaRPr lang="en-US" dirty="0"/>
          </a:p>
        </p:txBody>
      </p:sp>
      <p:sp>
        <p:nvSpPr>
          <p:cNvPr id="2" name="Right Brace 1"/>
          <p:cNvSpPr/>
          <p:nvPr/>
        </p:nvSpPr>
        <p:spPr>
          <a:xfrm>
            <a:off x="6804248" y="2023740"/>
            <a:ext cx="576064" cy="2197348"/>
          </a:xfrm>
          <a:prstGeom prst="righ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7452320" y="2937748"/>
            <a:ext cx="1656184" cy="369332"/>
          </a:xfrm>
          <a:prstGeom prst="rect">
            <a:avLst/>
          </a:prstGeom>
          <a:noFill/>
        </p:spPr>
        <p:txBody>
          <a:bodyPr wrap="square" rtlCol="0">
            <a:spAutoFit/>
          </a:bodyPr>
          <a:lstStyle/>
          <a:p>
            <a:r>
              <a:rPr lang="hr-HR" dirty="0" smtClean="0"/>
              <a:t>COAGULATION </a:t>
            </a:r>
            <a:endParaRPr lang="en-US" dirty="0"/>
          </a:p>
        </p:txBody>
      </p:sp>
      <p:sp>
        <p:nvSpPr>
          <p:cNvPr id="8" name="TextBox 7"/>
          <p:cNvSpPr txBox="1"/>
          <p:nvPr/>
        </p:nvSpPr>
        <p:spPr>
          <a:xfrm>
            <a:off x="5436096" y="1377409"/>
            <a:ext cx="1550424" cy="646331"/>
          </a:xfrm>
          <a:prstGeom prst="rect">
            <a:avLst/>
          </a:prstGeom>
          <a:noFill/>
        </p:spPr>
        <p:txBody>
          <a:bodyPr wrap="none" rtlCol="0">
            <a:spAutoFit/>
          </a:bodyPr>
          <a:lstStyle/>
          <a:p>
            <a:r>
              <a:rPr lang="hr-HR" dirty="0" smtClean="0"/>
              <a:t>No </a:t>
            </a:r>
            <a:r>
              <a:rPr lang="hr-HR" dirty="0" err="1" smtClean="0"/>
              <a:t>of</a:t>
            </a:r>
            <a:r>
              <a:rPr lang="hr-HR" dirty="0" smtClean="0"/>
              <a:t> </a:t>
            </a:r>
            <a:r>
              <a:rPr lang="hr-HR" dirty="0" err="1" smtClean="0"/>
              <a:t>PubMed</a:t>
            </a:r>
            <a:endParaRPr lang="hr-HR" dirty="0"/>
          </a:p>
          <a:p>
            <a:r>
              <a:rPr lang="hr-HR" dirty="0" err="1" smtClean="0"/>
              <a:t>Publications</a:t>
            </a:r>
            <a:r>
              <a:rPr lang="hr-HR" dirty="0" smtClean="0"/>
              <a:t>:</a:t>
            </a:r>
            <a:endParaRPr lang="en-US" dirty="0"/>
          </a:p>
        </p:txBody>
      </p:sp>
      <p:sp>
        <p:nvSpPr>
          <p:cNvPr id="11" name="TextBox 10"/>
          <p:cNvSpPr txBox="1"/>
          <p:nvPr/>
        </p:nvSpPr>
        <p:spPr>
          <a:xfrm>
            <a:off x="5886991" y="2123564"/>
            <a:ext cx="535724" cy="369332"/>
          </a:xfrm>
          <a:prstGeom prst="rect">
            <a:avLst/>
          </a:prstGeom>
          <a:noFill/>
        </p:spPr>
        <p:txBody>
          <a:bodyPr wrap="none" rtlCol="0">
            <a:spAutoFit/>
          </a:bodyPr>
          <a:lstStyle/>
          <a:p>
            <a:r>
              <a:rPr lang="hr-HR" dirty="0" smtClean="0"/>
              <a:t>832</a:t>
            </a:r>
            <a:endParaRPr lang="en-US" dirty="0"/>
          </a:p>
        </p:txBody>
      </p:sp>
      <p:sp>
        <p:nvSpPr>
          <p:cNvPr id="12" name="TextBox 11"/>
          <p:cNvSpPr txBox="1"/>
          <p:nvPr/>
        </p:nvSpPr>
        <p:spPr>
          <a:xfrm>
            <a:off x="6010542" y="2583458"/>
            <a:ext cx="535724" cy="369332"/>
          </a:xfrm>
          <a:prstGeom prst="rect">
            <a:avLst/>
          </a:prstGeom>
          <a:noFill/>
        </p:spPr>
        <p:txBody>
          <a:bodyPr wrap="none" rtlCol="0">
            <a:spAutoFit/>
          </a:bodyPr>
          <a:lstStyle/>
          <a:p>
            <a:r>
              <a:rPr lang="hr-HR" dirty="0" smtClean="0"/>
              <a:t>180</a:t>
            </a:r>
            <a:endParaRPr lang="en-US" dirty="0"/>
          </a:p>
        </p:txBody>
      </p:sp>
      <p:sp>
        <p:nvSpPr>
          <p:cNvPr id="13" name="TextBox 12"/>
          <p:cNvSpPr txBox="1"/>
          <p:nvPr/>
        </p:nvSpPr>
        <p:spPr>
          <a:xfrm>
            <a:off x="6162942" y="3098557"/>
            <a:ext cx="418704" cy="369332"/>
          </a:xfrm>
          <a:prstGeom prst="rect">
            <a:avLst/>
          </a:prstGeom>
          <a:noFill/>
        </p:spPr>
        <p:txBody>
          <a:bodyPr wrap="none" rtlCol="0">
            <a:spAutoFit/>
          </a:bodyPr>
          <a:lstStyle/>
          <a:p>
            <a:r>
              <a:rPr lang="hr-HR" dirty="0" smtClean="0"/>
              <a:t>39</a:t>
            </a:r>
            <a:endParaRPr lang="en-US" dirty="0"/>
          </a:p>
        </p:txBody>
      </p:sp>
      <p:sp>
        <p:nvSpPr>
          <p:cNvPr id="14" name="TextBox 13"/>
          <p:cNvSpPr txBox="1"/>
          <p:nvPr/>
        </p:nvSpPr>
        <p:spPr>
          <a:xfrm>
            <a:off x="7242968" y="3507813"/>
            <a:ext cx="535724" cy="369332"/>
          </a:xfrm>
          <a:prstGeom prst="rect">
            <a:avLst/>
          </a:prstGeom>
          <a:noFill/>
        </p:spPr>
        <p:txBody>
          <a:bodyPr wrap="none" rtlCol="0">
            <a:spAutoFit/>
          </a:bodyPr>
          <a:lstStyle/>
          <a:p>
            <a:r>
              <a:rPr lang="hr-HR" dirty="0" smtClean="0"/>
              <a:t>258</a:t>
            </a:r>
            <a:endParaRPr lang="en-US" dirty="0"/>
          </a:p>
        </p:txBody>
      </p:sp>
    </p:spTree>
    <p:extLst>
      <p:ext uri="{BB962C8B-B14F-4D97-AF65-F5344CB8AC3E}">
        <p14:creationId xmlns:p14="http://schemas.microsoft.com/office/powerpoint/2010/main" val="3742086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err="1" smtClean="0"/>
              <a:t>Coagulation</a:t>
            </a:r>
            <a:r>
              <a:rPr lang="hr-HR" dirty="0" smtClean="0"/>
              <a:t> </a:t>
            </a:r>
            <a:r>
              <a:rPr lang="hr-HR" dirty="0" err="1" smtClean="0"/>
              <a:t>system</a:t>
            </a:r>
            <a:r>
              <a:rPr lang="hr-HR" dirty="0" smtClean="0"/>
              <a:t>: </a:t>
            </a:r>
            <a:r>
              <a:rPr lang="hr-HR" dirty="0" err="1" smtClean="0"/>
              <a:t>highly</a:t>
            </a:r>
            <a:r>
              <a:rPr lang="hr-HR" dirty="0" smtClean="0"/>
              <a:t> </a:t>
            </a:r>
            <a:r>
              <a:rPr lang="hr-HR" dirty="0" err="1" smtClean="0"/>
              <a:t>complex</a:t>
            </a:r>
            <a:r>
              <a:rPr lang="hr-HR" dirty="0" smtClean="0"/>
              <a:t>, </a:t>
            </a:r>
            <a:r>
              <a:rPr lang="hr-HR" dirty="0" err="1" smtClean="0"/>
              <a:t>highly</a:t>
            </a:r>
            <a:r>
              <a:rPr lang="hr-HR" dirty="0" smtClean="0"/>
              <a:t> </a:t>
            </a:r>
            <a:r>
              <a:rPr lang="hr-HR" dirty="0" err="1" smtClean="0"/>
              <a:t>conserved</a:t>
            </a:r>
            <a:r>
              <a:rPr lang="hr-HR" dirty="0" smtClean="0"/>
              <a:t>, </a:t>
            </a:r>
            <a:r>
              <a:rPr lang="hr-HR" dirty="0" err="1" smtClean="0"/>
              <a:t>deficiencies</a:t>
            </a:r>
            <a:r>
              <a:rPr lang="hr-HR" dirty="0" smtClean="0"/>
              <a:t> are </a:t>
            </a:r>
            <a:r>
              <a:rPr lang="hr-HR" dirty="0" err="1" smtClean="0"/>
              <a:t>rare</a:t>
            </a:r>
            <a:r>
              <a:rPr lang="hr-HR"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412776"/>
            <a:ext cx="7163717" cy="5372787"/>
          </a:xfrm>
          <a:prstGeom prst="rect">
            <a:avLst/>
          </a:prstGeom>
        </p:spPr>
      </p:pic>
    </p:spTree>
    <p:extLst>
      <p:ext uri="{BB962C8B-B14F-4D97-AF65-F5344CB8AC3E}">
        <p14:creationId xmlns:p14="http://schemas.microsoft.com/office/powerpoint/2010/main" val="820973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7864" y="1208804"/>
            <a:ext cx="3816424" cy="2769171"/>
          </a:xfrm>
        </p:spPr>
        <p:txBody>
          <a:bodyPr>
            <a:normAutofit fontScale="92500" lnSpcReduction="20000"/>
          </a:bodyPr>
          <a:lstStyle/>
          <a:p>
            <a:pPr marL="0" indent="0">
              <a:buNone/>
            </a:pPr>
            <a:r>
              <a:rPr lang="hr-HR" dirty="0" smtClean="0"/>
              <a:t>„</a:t>
            </a:r>
            <a:r>
              <a:rPr lang="hr-HR" dirty="0" err="1" smtClean="0"/>
              <a:t>Hits</a:t>
            </a:r>
            <a:r>
              <a:rPr lang="hr-HR" dirty="0" smtClean="0"/>
              <a:t>”:</a:t>
            </a:r>
          </a:p>
          <a:p>
            <a:pPr marL="0" indent="0">
              <a:buNone/>
            </a:pPr>
            <a:endParaRPr lang="hr-HR" dirty="0" smtClean="0"/>
          </a:p>
          <a:p>
            <a:r>
              <a:rPr lang="hr-HR" dirty="0" smtClean="0"/>
              <a:t>Serotonin</a:t>
            </a:r>
          </a:p>
          <a:p>
            <a:r>
              <a:rPr lang="hr-HR" dirty="0" smtClean="0">
                <a:solidFill>
                  <a:schemeClr val="bg1">
                    <a:lumMod val="85000"/>
                  </a:schemeClr>
                </a:solidFill>
              </a:rPr>
              <a:t>Bile </a:t>
            </a:r>
            <a:r>
              <a:rPr lang="hr-HR" dirty="0" err="1" smtClean="0">
                <a:solidFill>
                  <a:schemeClr val="bg1">
                    <a:lumMod val="85000"/>
                  </a:schemeClr>
                </a:solidFill>
              </a:rPr>
              <a:t>acid</a:t>
            </a:r>
            <a:endParaRPr lang="hr-HR" dirty="0" smtClean="0">
              <a:solidFill>
                <a:schemeClr val="bg1">
                  <a:lumMod val="85000"/>
                </a:schemeClr>
              </a:solidFill>
            </a:endParaRPr>
          </a:p>
          <a:p>
            <a:r>
              <a:rPr lang="hr-HR" i="1" dirty="0" err="1" smtClean="0">
                <a:solidFill>
                  <a:schemeClr val="bg1">
                    <a:lumMod val="85000"/>
                  </a:schemeClr>
                </a:solidFill>
              </a:rPr>
              <a:t>Lactobacillus</a:t>
            </a:r>
            <a:endParaRPr lang="hr-HR" i="1" dirty="0" smtClean="0">
              <a:solidFill>
                <a:schemeClr val="bg1">
                  <a:lumMod val="85000"/>
                </a:schemeClr>
              </a:solidFill>
            </a:endParaRPr>
          </a:p>
          <a:p>
            <a:r>
              <a:rPr lang="hr-HR" dirty="0" err="1" smtClean="0">
                <a:solidFill>
                  <a:schemeClr val="bg1">
                    <a:lumMod val="85000"/>
                  </a:schemeClr>
                </a:solidFill>
              </a:rPr>
              <a:t>Nitric</a:t>
            </a:r>
            <a:r>
              <a:rPr lang="hr-HR" dirty="0" smtClean="0">
                <a:solidFill>
                  <a:schemeClr val="bg1">
                    <a:lumMod val="85000"/>
                  </a:schemeClr>
                </a:solidFill>
              </a:rPr>
              <a:t> </a:t>
            </a:r>
            <a:r>
              <a:rPr lang="hr-HR" dirty="0" err="1" smtClean="0">
                <a:solidFill>
                  <a:schemeClr val="bg1">
                    <a:lumMod val="85000"/>
                  </a:schemeClr>
                </a:solidFill>
              </a:rPr>
              <a:t>oxide</a:t>
            </a:r>
            <a:r>
              <a:rPr lang="hr-HR" dirty="0" smtClean="0">
                <a:solidFill>
                  <a:schemeClr val="bg1">
                    <a:lumMod val="85000"/>
                  </a:schemeClr>
                </a:solidFill>
              </a:rPr>
              <a:t> </a:t>
            </a:r>
            <a:r>
              <a:rPr lang="hr-HR" dirty="0" err="1" smtClean="0">
                <a:solidFill>
                  <a:schemeClr val="bg1">
                    <a:lumMod val="85000"/>
                  </a:schemeClr>
                </a:solidFill>
              </a:rPr>
              <a:t>synthase</a:t>
            </a:r>
            <a:endParaRPr lang="en-US" dirty="0">
              <a:solidFill>
                <a:schemeClr val="bg1">
                  <a:lumMod val="85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1196752"/>
            <a:ext cx="3332085" cy="2773412"/>
          </a:xfrm>
          <a:prstGeom prst="rect">
            <a:avLst/>
          </a:prstGeom>
        </p:spPr>
      </p:pic>
      <p:sp>
        <p:nvSpPr>
          <p:cNvPr id="7" name="Title 1"/>
          <p:cNvSpPr>
            <a:spLocks noGrp="1"/>
          </p:cNvSpPr>
          <p:nvPr>
            <p:ph type="title"/>
          </p:nvPr>
        </p:nvSpPr>
        <p:spPr>
          <a:xfrm>
            <a:off x="-108520" y="-6118"/>
            <a:ext cx="8229600" cy="1143000"/>
          </a:xfrm>
        </p:spPr>
        <p:txBody>
          <a:bodyPr>
            <a:normAutofit/>
          </a:bodyPr>
          <a:lstStyle/>
          <a:p>
            <a:r>
              <a:rPr lang="hr-HR" dirty="0" err="1" smtClean="0"/>
              <a:t>Results</a:t>
            </a:r>
            <a:endParaRPr lang="en-US" dirty="0"/>
          </a:p>
        </p:txBody>
      </p:sp>
      <p:sp>
        <p:nvSpPr>
          <p:cNvPr id="2" name="Right Brace 1"/>
          <p:cNvSpPr/>
          <p:nvPr/>
        </p:nvSpPr>
        <p:spPr>
          <a:xfrm>
            <a:off x="6804248" y="2023740"/>
            <a:ext cx="576064" cy="2197348"/>
          </a:xfrm>
          <a:prstGeom prst="righ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lumMod val="85000"/>
                </a:schemeClr>
              </a:solidFill>
            </a:endParaRPr>
          </a:p>
        </p:txBody>
      </p:sp>
      <p:sp>
        <p:nvSpPr>
          <p:cNvPr id="4" name="TextBox 3"/>
          <p:cNvSpPr txBox="1"/>
          <p:nvPr/>
        </p:nvSpPr>
        <p:spPr>
          <a:xfrm>
            <a:off x="7452320" y="2937748"/>
            <a:ext cx="1656184" cy="369332"/>
          </a:xfrm>
          <a:prstGeom prst="rect">
            <a:avLst/>
          </a:prstGeom>
          <a:noFill/>
        </p:spPr>
        <p:txBody>
          <a:bodyPr wrap="square" rtlCol="0">
            <a:spAutoFit/>
          </a:bodyPr>
          <a:lstStyle/>
          <a:p>
            <a:r>
              <a:rPr lang="hr-HR" dirty="0" smtClean="0"/>
              <a:t>COAGULATION </a:t>
            </a:r>
            <a:endParaRPr lang="en-US" dirty="0"/>
          </a:p>
        </p:txBody>
      </p:sp>
      <p:sp>
        <p:nvSpPr>
          <p:cNvPr id="8" name="TextBox 7"/>
          <p:cNvSpPr txBox="1"/>
          <p:nvPr/>
        </p:nvSpPr>
        <p:spPr>
          <a:xfrm>
            <a:off x="5436096" y="1377409"/>
            <a:ext cx="1550424" cy="646331"/>
          </a:xfrm>
          <a:prstGeom prst="rect">
            <a:avLst/>
          </a:prstGeom>
          <a:noFill/>
        </p:spPr>
        <p:txBody>
          <a:bodyPr wrap="none" rtlCol="0">
            <a:spAutoFit/>
          </a:bodyPr>
          <a:lstStyle/>
          <a:p>
            <a:r>
              <a:rPr lang="hr-HR" dirty="0" smtClean="0"/>
              <a:t>No </a:t>
            </a:r>
            <a:r>
              <a:rPr lang="hr-HR" dirty="0" err="1" smtClean="0"/>
              <a:t>of</a:t>
            </a:r>
            <a:r>
              <a:rPr lang="hr-HR" dirty="0" smtClean="0"/>
              <a:t> </a:t>
            </a:r>
            <a:r>
              <a:rPr lang="hr-HR" dirty="0" err="1" smtClean="0"/>
              <a:t>PubMed</a:t>
            </a:r>
            <a:endParaRPr lang="hr-HR" dirty="0"/>
          </a:p>
          <a:p>
            <a:r>
              <a:rPr lang="hr-HR" dirty="0" err="1" smtClean="0"/>
              <a:t>Publications</a:t>
            </a:r>
            <a:r>
              <a:rPr lang="hr-HR" dirty="0" smtClean="0"/>
              <a:t>:</a:t>
            </a:r>
            <a:endParaRPr lang="en-US" dirty="0"/>
          </a:p>
        </p:txBody>
      </p:sp>
      <p:sp>
        <p:nvSpPr>
          <p:cNvPr id="11" name="TextBox 10"/>
          <p:cNvSpPr txBox="1"/>
          <p:nvPr/>
        </p:nvSpPr>
        <p:spPr>
          <a:xfrm>
            <a:off x="5886991" y="2123564"/>
            <a:ext cx="535724" cy="369332"/>
          </a:xfrm>
          <a:prstGeom prst="rect">
            <a:avLst/>
          </a:prstGeom>
          <a:noFill/>
        </p:spPr>
        <p:txBody>
          <a:bodyPr wrap="none" rtlCol="0">
            <a:spAutoFit/>
          </a:bodyPr>
          <a:lstStyle/>
          <a:p>
            <a:r>
              <a:rPr lang="hr-HR" dirty="0" smtClean="0"/>
              <a:t>832</a:t>
            </a:r>
            <a:endParaRPr lang="en-US" dirty="0"/>
          </a:p>
        </p:txBody>
      </p:sp>
      <p:sp>
        <p:nvSpPr>
          <p:cNvPr id="12" name="TextBox 11"/>
          <p:cNvSpPr txBox="1"/>
          <p:nvPr/>
        </p:nvSpPr>
        <p:spPr>
          <a:xfrm>
            <a:off x="6010542" y="2583458"/>
            <a:ext cx="535724" cy="369332"/>
          </a:xfrm>
          <a:prstGeom prst="rect">
            <a:avLst/>
          </a:prstGeom>
          <a:noFill/>
        </p:spPr>
        <p:txBody>
          <a:bodyPr wrap="none" rtlCol="0">
            <a:spAutoFit/>
          </a:bodyPr>
          <a:lstStyle/>
          <a:p>
            <a:r>
              <a:rPr lang="hr-HR" dirty="0" smtClean="0">
                <a:solidFill>
                  <a:schemeClr val="bg1">
                    <a:lumMod val="85000"/>
                  </a:schemeClr>
                </a:solidFill>
              </a:rPr>
              <a:t>180</a:t>
            </a:r>
            <a:endParaRPr lang="en-US" dirty="0">
              <a:solidFill>
                <a:schemeClr val="bg1">
                  <a:lumMod val="85000"/>
                </a:schemeClr>
              </a:solidFill>
            </a:endParaRPr>
          </a:p>
        </p:txBody>
      </p:sp>
      <p:sp>
        <p:nvSpPr>
          <p:cNvPr id="13" name="TextBox 12"/>
          <p:cNvSpPr txBox="1"/>
          <p:nvPr/>
        </p:nvSpPr>
        <p:spPr>
          <a:xfrm>
            <a:off x="6162942" y="3098557"/>
            <a:ext cx="418704" cy="369332"/>
          </a:xfrm>
          <a:prstGeom prst="rect">
            <a:avLst/>
          </a:prstGeom>
          <a:noFill/>
        </p:spPr>
        <p:txBody>
          <a:bodyPr wrap="none" rtlCol="0">
            <a:spAutoFit/>
          </a:bodyPr>
          <a:lstStyle/>
          <a:p>
            <a:r>
              <a:rPr lang="hr-HR" dirty="0" smtClean="0">
                <a:solidFill>
                  <a:schemeClr val="bg1">
                    <a:lumMod val="85000"/>
                  </a:schemeClr>
                </a:solidFill>
              </a:rPr>
              <a:t>39</a:t>
            </a:r>
            <a:endParaRPr lang="en-US" dirty="0">
              <a:solidFill>
                <a:schemeClr val="bg1">
                  <a:lumMod val="85000"/>
                </a:schemeClr>
              </a:solidFill>
            </a:endParaRPr>
          </a:p>
        </p:txBody>
      </p:sp>
      <p:sp>
        <p:nvSpPr>
          <p:cNvPr id="14" name="TextBox 13"/>
          <p:cNvSpPr txBox="1"/>
          <p:nvPr/>
        </p:nvSpPr>
        <p:spPr>
          <a:xfrm>
            <a:off x="7242968" y="3507813"/>
            <a:ext cx="535724" cy="369332"/>
          </a:xfrm>
          <a:prstGeom prst="rect">
            <a:avLst/>
          </a:prstGeom>
          <a:noFill/>
        </p:spPr>
        <p:txBody>
          <a:bodyPr wrap="none" rtlCol="0">
            <a:spAutoFit/>
          </a:bodyPr>
          <a:lstStyle/>
          <a:p>
            <a:r>
              <a:rPr lang="hr-HR" dirty="0" smtClean="0">
                <a:solidFill>
                  <a:schemeClr val="bg1">
                    <a:lumMod val="85000"/>
                  </a:schemeClr>
                </a:solidFill>
              </a:rPr>
              <a:t>258</a:t>
            </a:r>
            <a:endParaRPr lang="en-US" dirty="0">
              <a:solidFill>
                <a:schemeClr val="bg1">
                  <a:lumMod val="85000"/>
                </a:schemeClr>
              </a:solidFill>
            </a:endParaRPr>
          </a:p>
        </p:txBody>
      </p:sp>
      <p:sp>
        <p:nvSpPr>
          <p:cNvPr id="5" name="TextBox 4"/>
          <p:cNvSpPr txBox="1"/>
          <p:nvPr/>
        </p:nvSpPr>
        <p:spPr>
          <a:xfrm>
            <a:off x="35496" y="4077072"/>
            <a:ext cx="9073008" cy="3139321"/>
          </a:xfrm>
          <a:prstGeom prst="rect">
            <a:avLst/>
          </a:prstGeom>
          <a:noFill/>
        </p:spPr>
        <p:txBody>
          <a:bodyPr wrap="square" rtlCol="0">
            <a:spAutoFit/>
          </a:bodyPr>
          <a:lstStyle/>
          <a:p>
            <a:r>
              <a:rPr lang="en-US" sz="1400" dirty="0" smtClean="0"/>
              <a:t>~</a:t>
            </a:r>
            <a:r>
              <a:rPr lang="en-US" dirty="0" smtClean="0"/>
              <a:t>90</a:t>
            </a:r>
            <a:r>
              <a:rPr lang="en-US" dirty="0"/>
              <a:t>% of the</a:t>
            </a:r>
            <a:r>
              <a:rPr lang="hr-HR" dirty="0"/>
              <a:t> human </a:t>
            </a:r>
            <a:r>
              <a:rPr lang="hr-HR" dirty="0" err="1"/>
              <a:t>body</a:t>
            </a:r>
            <a:r>
              <a:rPr lang="en-US" dirty="0"/>
              <a:t>'s total </a:t>
            </a:r>
            <a:r>
              <a:rPr lang="hr-HR" dirty="0" smtClean="0"/>
              <a:t>5-HT</a:t>
            </a:r>
            <a:r>
              <a:rPr lang="en-US" dirty="0" smtClean="0"/>
              <a:t> </a:t>
            </a:r>
            <a:r>
              <a:rPr lang="en-US" dirty="0"/>
              <a:t>is </a:t>
            </a:r>
            <a:r>
              <a:rPr lang="hr-HR" dirty="0" err="1" smtClean="0"/>
              <a:t>produced</a:t>
            </a:r>
            <a:r>
              <a:rPr lang="en-US" dirty="0" smtClean="0"/>
              <a:t> </a:t>
            </a:r>
            <a:r>
              <a:rPr lang="en-US" dirty="0"/>
              <a:t>in the</a:t>
            </a:r>
            <a:r>
              <a:rPr lang="hr-HR" dirty="0"/>
              <a:t> </a:t>
            </a:r>
            <a:r>
              <a:rPr lang="hr-HR" dirty="0" err="1"/>
              <a:t>enterochromaffin</a:t>
            </a:r>
            <a:r>
              <a:rPr lang="hr-HR" dirty="0"/>
              <a:t> </a:t>
            </a:r>
            <a:r>
              <a:rPr lang="hr-HR" dirty="0" err="1"/>
              <a:t>cells</a:t>
            </a:r>
            <a:r>
              <a:rPr lang="hr-HR" dirty="0"/>
              <a:t> </a:t>
            </a:r>
            <a:r>
              <a:rPr lang="en-US" dirty="0"/>
              <a:t>in the </a:t>
            </a:r>
            <a:r>
              <a:rPr lang="hr-HR" dirty="0" err="1" smtClean="0"/>
              <a:t>gut</a:t>
            </a:r>
            <a:r>
              <a:rPr lang="hr-HR" dirty="0" smtClean="0"/>
              <a:t> (</a:t>
            </a:r>
            <a:r>
              <a:rPr lang="hr-HR" dirty="0" err="1" smtClean="0"/>
              <a:t>tryptophan</a:t>
            </a:r>
            <a:r>
              <a:rPr lang="hr-HR" dirty="0" smtClean="0"/>
              <a:t> </a:t>
            </a:r>
            <a:r>
              <a:rPr lang="hr-HR" dirty="0" err="1"/>
              <a:t>hydroxylase</a:t>
            </a:r>
            <a:r>
              <a:rPr lang="hr-HR" dirty="0"/>
              <a:t> is </a:t>
            </a:r>
            <a:r>
              <a:rPr lang="hr-HR" dirty="0" err="1"/>
              <a:t>the</a:t>
            </a:r>
            <a:r>
              <a:rPr lang="hr-HR" dirty="0"/>
              <a:t> </a:t>
            </a:r>
            <a:r>
              <a:rPr lang="hr-HR" dirty="0" smtClean="0"/>
              <a:t>rate-</a:t>
            </a:r>
            <a:r>
              <a:rPr lang="hr-HR" dirty="0" err="1" smtClean="0"/>
              <a:t>limiting</a:t>
            </a:r>
            <a:r>
              <a:rPr lang="hr-HR" dirty="0" smtClean="0"/>
              <a:t> </a:t>
            </a:r>
            <a:r>
              <a:rPr lang="hr-HR" dirty="0" err="1"/>
              <a:t>enzyme</a:t>
            </a:r>
            <a:r>
              <a:rPr lang="hr-HR" dirty="0"/>
              <a:t> </a:t>
            </a:r>
            <a:r>
              <a:rPr lang="hr-HR" dirty="0" err="1"/>
              <a:t>and</a:t>
            </a:r>
            <a:r>
              <a:rPr lang="hr-HR" dirty="0"/>
              <a:t> </a:t>
            </a:r>
            <a:r>
              <a:rPr lang="hr-HR" dirty="0" err="1"/>
              <a:t>comes</a:t>
            </a:r>
            <a:r>
              <a:rPr lang="hr-HR" dirty="0"/>
              <a:t> </a:t>
            </a:r>
            <a:r>
              <a:rPr lang="hr-HR" dirty="0" err="1"/>
              <a:t>in</a:t>
            </a:r>
            <a:r>
              <a:rPr lang="hr-HR" dirty="0"/>
              <a:t> 2</a:t>
            </a:r>
            <a:r>
              <a:rPr lang="hr-HR" dirty="0" smtClean="0"/>
              <a:t> </a:t>
            </a:r>
            <a:r>
              <a:rPr lang="hr-HR" dirty="0" err="1"/>
              <a:t>forms</a:t>
            </a:r>
            <a:r>
              <a:rPr lang="hr-HR" dirty="0"/>
              <a:t>: TPH1 </a:t>
            </a:r>
            <a:r>
              <a:rPr lang="hr-HR" dirty="0" err="1"/>
              <a:t>and</a:t>
            </a:r>
            <a:r>
              <a:rPr lang="hr-HR" dirty="0"/>
              <a:t> </a:t>
            </a:r>
            <a:r>
              <a:rPr lang="hr-HR" dirty="0" smtClean="0"/>
              <a:t>TPH2, </a:t>
            </a:r>
            <a:r>
              <a:rPr lang="hr-HR" dirty="0" err="1" smtClean="0"/>
              <a:t>which</a:t>
            </a:r>
            <a:r>
              <a:rPr lang="hr-HR" dirty="0" smtClean="0"/>
              <a:t> </a:t>
            </a:r>
            <a:r>
              <a:rPr lang="hr-HR" dirty="0"/>
              <a:t>is neuron-</a:t>
            </a:r>
            <a:r>
              <a:rPr lang="hr-HR" dirty="0" err="1"/>
              <a:t>specific</a:t>
            </a:r>
            <a:r>
              <a:rPr lang="hr-HR" dirty="0"/>
              <a:t>). </a:t>
            </a:r>
            <a:r>
              <a:rPr lang="hr-HR" dirty="0" err="1" smtClean="0"/>
              <a:t>Indigenous</a:t>
            </a:r>
            <a:r>
              <a:rPr lang="hr-HR" dirty="0" smtClean="0"/>
              <a:t> </a:t>
            </a:r>
            <a:r>
              <a:rPr lang="hr-HR" b="1" dirty="0" err="1" smtClean="0"/>
              <a:t>bacteria</a:t>
            </a:r>
            <a:r>
              <a:rPr lang="hr-HR" b="1" dirty="0" smtClean="0"/>
              <a:t> </a:t>
            </a:r>
            <a:r>
              <a:rPr lang="hr-HR" b="1" dirty="0" err="1" smtClean="0"/>
              <a:t>from</a:t>
            </a:r>
            <a:r>
              <a:rPr lang="hr-HR" b="1" dirty="0" smtClean="0"/>
              <a:t> </a:t>
            </a:r>
            <a:r>
              <a:rPr lang="hr-HR" b="1" dirty="0" err="1" smtClean="0"/>
              <a:t>the</a:t>
            </a:r>
            <a:r>
              <a:rPr lang="hr-HR" b="1" dirty="0" smtClean="0"/>
              <a:t> </a:t>
            </a:r>
            <a:r>
              <a:rPr lang="hr-HR" b="1" dirty="0" err="1" smtClean="0"/>
              <a:t>gut</a:t>
            </a:r>
            <a:r>
              <a:rPr lang="hr-HR" b="1" dirty="0" smtClean="0"/>
              <a:t> </a:t>
            </a:r>
            <a:r>
              <a:rPr lang="hr-HR" b="1" dirty="0" err="1" smtClean="0"/>
              <a:t>microbiota</a:t>
            </a:r>
            <a:r>
              <a:rPr lang="hr-HR" b="1" dirty="0" smtClean="0"/>
              <a:t> </a:t>
            </a:r>
            <a:r>
              <a:rPr lang="hr-HR" b="1" dirty="0" err="1" smtClean="0"/>
              <a:t>regulate</a:t>
            </a:r>
            <a:r>
              <a:rPr lang="hr-HR" b="1" dirty="0" smtClean="0"/>
              <a:t> </a:t>
            </a:r>
            <a:r>
              <a:rPr lang="hr-HR" b="1" dirty="0" err="1" smtClean="0"/>
              <a:t>host</a:t>
            </a:r>
            <a:r>
              <a:rPr lang="hr-HR" b="1" dirty="0" smtClean="0"/>
              <a:t> serotonin </a:t>
            </a:r>
            <a:r>
              <a:rPr lang="hr-HR" b="1" dirty="0" err="1" smtClean="0"/>
              <a:t>synthesis</a:t>
            </a:r>
            <a:r>
              <a:rPr lang="hr-HR" b="1" dirty="0" smtClean="0"/>
              <a:t> </a:t>
            </a:r>
            <a:r>
              <a:rPr lang="hr-HR" b="1" dirty="0" err="1" smtClean="0"/>
              <a:t>and</a:t>
            </a:r>
            <a:r>
              <a:rPr lang="hr-HR" b="1" dirty="0" smtClean="0"/>
              <a:t> </a:t>
            </a:r>
            <a:r>
              <a:rPr lang="hr-HR" b="1" dirty="0" err="1" smtClean="0"/>
              <a:t>levels</a:t>
            </a:r>
            <a:r>
              <a:rPr lang="hr-HR" b="1" dirty="0" smtClean="0"/>
              <a:t> </a:t>
            </a:r>
            <a:r>
              <a:rPr lang="hr-HR" b="1" dirty="0" err="1" smtClean="0"/>
              <a:t>of</a:t>
            </a:r>
            <a:r>
              <a:rPr lang="hr-HR" b="1" dirty="0" smtClean="0"/>
              <a:t> 5-HT </a:t>
            </a:r>
            <a:r>
              <a:rPr lang="hr-HR" b="1" dirty="0" err="1" smtClean="0"/>
              <a:t>in</a:t>
            </a:r>
            <a:r>
              <a:rPr lang="hr-HR" b="1" dirty="0" smtClean="0"/>
              <a:t> </a:t>
            </a:r>
            <a:r>
              <a:rPr lang="hr-HR" b="1" dirty="0" err="1" smtClean="0"/>
              <a:t>the</a:t>
            </a:r>
            <a:r>
              <a:rPr lang="hr-HR" b="1" dirty="0" smtClean="0"/>
              <a:t> </a:t>
            </a:r>
            <a:r>
              <a:rPr lang="hr-HR" b="1" dirty="0" err="1" smtClean="0"/>
              <a:t>blood</a:t>
            </a:r>
            <a:r>
              <a:rPr lang="hr-HR" dirty="0" smtClean="0"/>
              <a:t>, </a:t>
            </a:r>
            <a:r>
              <a:rPr lang="hr-HR" dirty="0" err="1" smtClean="0"/>
              <a:t>while</a:t>
            </a:r>
            <a:r>
              <a:rPr lang="hr-HR" dirty="0" smtClean="0"/>
              <a:t> </a:t>
            </a:r>
            <a:r>
              <a:rPr lang="hr-HR" b="1" dirty="0" err="1" smtClean="0"/>
              <a:t>altering</a:t>
            </a:r>
            <a:r>
              <a:rPr lang="hr-HR" b="1" dirty="0" smtClean="0"/>
              <a:t> </a:t>
            </a:r>
            <a:r>
              <a:rPr lang="hr-HR" b="1" dirty="0" err="1" smtClean="0"/>
              <a:t>the</a:t>
            </a:r>
            <a:r>
              <a:rPr lang="hr-HR" b="1" dirty="0" smtClean="0"/>
              <a:t> </a:t>
            </a:r>
            <a:r>
              <a:rPr lang="hr-HR" b="1" dirty="0" err="1" smtClean="0"/>
              <a:t>gut</a:t>
            </a:r>
            <a:r>
              <a:rPr lang="hr-HR" b="1" dirty="0" smtClean="0"/>
              <a:t> </a:t>
            </a:r>
            <a:r>
              <a:rPr lang="hr-HR" b="1" dirty="0" err="1" smtClean="0"/>
              <a:t>microbiota</a:t>
            </a:r>
            <a:r>
              <a:rPr lang="hr-HR" b="1" dirty="0" smtClean="0"/>
              <a:t> </a:t>
            </a:r>
            <a:r>
              <a:rPr lang="hr-HR" b="1" dirty="0" err="1" smtClean="0"/>
              <a:t>can</a:t>
            </a:r>
            <a:r>
              <a:rPr lang="hr-HR" b="1" dirty="0" smtClean="0"/>
              <a:t> </a:t>
            </a:r>
            <a:r>
              <a:rPr lang="hr-HR" b="1" dirty="0" err="1" smtClean="0"/>
              <a:t>improve</a:t>
            </a:r>
            <a:r>
              <a:rPr lang="hr-HR" b="1" dirty="0" smtClean="0"/>
              <a:t>  5-HT-</a:t>
            </a:r>
            <a:r>
              <a:rPr lang="hr-HR" b="1" dirty="0" err="1" smtClean="0"/>
              <a:t>related</a:t>
            </a:r>
            <a:r>
              <a:rPr lang="hr-HR" b="1" dirty="0" smtClean="0"/>
              <a:t> </a:t>
            </a:r>
            <a:r>
              <a:rPr lang="hr-HR" b="1" dirty="0" err="1" smtClean="0"/>
              <a:t>symptoms</a:t>
            </a:r>
            <a:r>
              <a:rPr lang="hr-HR" dirty="0" smtClean="0"/>
              <a:t> , </a:t>
            </a:r>
            <a:r>
              <a:rPr lang="hr-HR" dirty="0" err="1" smtClean="0"/>
              <a:t>such</a:t>
            </a:r>
            <a:r>
              <a:rPr lang="hr-HR" dirty="0" smtClean="0"/>
              <a:t> as </a:t>
            </a:r>
            <a:r>
              <a:rPr lang="hr-HR" dirty="0" err="1" smtClean="0"/>
              <a:t>depression</a:t>
            </a:r>
            <a:r>
              <a:rPr lang="hr-HR" dirty="0" smtClean="0"/>
              <a:t> (</a:t>
            </a:r>
            <a:r>
              <a:rPr lang="hr-HR" dirty="0" err="1" smtClean="0"/>
              <a:t>Yano</a:t>
            </a:r>
            <a:r>
              <a:rPr lang="hr-HR" dirty="0" smtClean="0"/>
              <a:t> </a:t>
            </a:r>
            <a:r>
              <a:rPr lang="hr-HR" i="1" dirty="0" smtClean="0"/>
              <a:t>et al.</a:t>
            </a:r>
            <a:r>
              <a:rPr lang="hr-HR" dirty="0" smtClean="0"/>
              <a:t>, </a:t>
            </a:r>
            <a:r>
              <a:rPr lang="hr-HR" dirty="0" err="1" smtClean="0"/>
              <a:t>Cell</a:t>
            </a:r>
            <a:r>
              <a:rPr lang="hr-HR" dirty="0" smtClean="0"/>
              <a:t>, 2015). </a:t>
            </a:r>
            <a:r>
              <a:rPr lang="hr-HR" dirty="0" err="1" smtClean="0"/>
              <a:t>In</a:t>
            </a:r>
            <a:r>
              <a:rPr lang="hr-HR" dirty="0" smtClean="0"/>
              <a:t> </a:t>
            </a:r>
            <a:r>
              <a:rPr lang="hr-HR" dirty="0" err="1" smtClean="0"/>
              <a:t>the</a:t>
            </a:r>
            <a:r>
              <a:rPr lang="hr-HR" dirty="0" smtClean="0"/>
              <a:t> </a:t>
            </a:r>
            <a:r>
              <a:rPr lang="hr-HR" dirty="0" err="1" smtClean="0"/>
              <a:t>blood</a:t>
            </a:r>
            <a:r>
              <a:rPr lang="hr-HR" dirty="0" smtClean="0"/>
              <a:t>, 5-HT is </a:t>
            </a:r>
            <a:r>
              <a:rPr lang="hr-HR" dirty="0" err="1" smtClean="0"/>
              <a:t>actively</a:t>
            </a:r>
            <a:r>
              <a:rPr lang="hr-HR" dirty="0" smtClean="0"/>
              <a:t> </a:t>
            </a:r>
            <a:r>
              <a:rPr lang="hr-HR" dirty="0" err="1" smtClean="0"/>
              <a:t>taken</a:t>
            </a:r>
            <a:r>
              <a:rPr lang="hr-HR" dirty="0" smtClean="0"/>
              <a:t> </a:t>
            </a:r>
            <a:r>
              <a:rPr lang="hr-HR" dirty="0" err="1" smtClean="0"/>
              <a:t>by</a:t>
            </a:r>
            <a:r>
              <a:rPr lang="hr-HR" dirty="0" smtClean="0"/>
              <a:t> </a:t>
            </a:r>
            <a:r>
              <a:rPr lang="hr-HR" dirty="0" err="1" smtClean="0"/>
              <a:t>platelets</a:t>
            </a:r>
            <a:r>
              <a:rPr lang="hr-HR" dirty="0" smtClean="0"/>
              <a:t>, </a:t>
            </a:r>
            <a:r>
              <a:rPr lang="hr-HR" dirty="0" err="1" smtClean="0"/>
              <a:t>which</a:t>
            </a:r>
            <a:r>
              <a:rPr lang="hr-HR" dirty="0" smtClean="0"/>
              <a:t> </a:t>
            </a:r>
            <a:r>
              <a:rPr lang="hr-HR" dirty="0" err="1" smtClean="0"/>
              <a:t>store</a:t>
            </a:r>
            <a:r>
              <a:rPr lang="hr-HR" dirty="0" smtClean="0"/>
              <a:t> </a:t>
            </a:r>
            <a:r>
              <a:rPr lang="hr-HR" dirty="0" err="1" smtClean="0"/>
              <a:t>it</a:t>
            </a:r>
            <a:r>
              <a:rPr lang="hr-HR" dirty="0" smtClean="0"/>
              <a:t>. </a:t>
            </a:r>
            <a:r>
              <a:rPr lang="hr-HR" dirty="0" err="1" smtClean="0"/>
              <a:t>When</a:t>
            </a:r>
            <a:r>
              <a:rPr lang="hr-HR" dirty="0" smtClean="0"/>
              <a:t> </a:t>
            </a:r>
            <a:r>
              <a:rPr lang="hr-HR" dirty="0" err="1" smtClean="0"/>
              <a:t>bind</a:t>
            </a:r>
            <a:r>
              <a:rPr lang="hr-HR" dirty="0" smtClean="0"/>
              <a:t> to a </a:t>
            </a:r>
            <a:r>
              <a:rPr lang="hr-HR" dirty="0" err="1" smtClean="0"/>
              <a:t>clot</a:t>
            </a:r>
            <a:r>
              <a:rPr lang="hr-HR" dirty="0" smtClean="0"/>
              <a:t>, </a:t>
            </a:r>
            <a:r>
              <a:rPr lang="hr-HR" dirty="0" err="1" smtClean="0"/>
              <a:t>platelets</a:t>
            </a:r>
            <a:r>
              <a:rPr lang="hr-HR" dirty="0" smtClean="0"/>
              <a:t> </a:t>
            </a:r>
            <a:r>
              <a:rPr lang="hr-HR" dirty="0" err="1" smtClean="0"/>
              <a:t>release</a:t>
            </a:r>
            <a:r>
              <a:rPr lang="hr-HR" dirty="0" smtClean="0"/>
              <a:t> 5-HT. </a:t>
            </a:r>
            <a:r>
              <a:rPr lang="en-US" dirty="0" smtClean="0"/>
              <a:t>When </a:t>
            </a:r>
            <a:r>
              <a:rPr lang="en-US" dirty="0"/>
              <a:t>the platelets bind to a clot, they release </a:t>
            </a:r>
            <a:r>
              <a:rPr lang="hr-HR" dirty="0" smtClean="0"/>
              <a:t>5-HT (as </a:t>
            </a:r>
            <a:r>
              <a:rPr lang="hr-HR" dirty="0" err="1" smtClean="0"/>
              <a:t>well</a:t>
            </a:r>
            <a:r>
              <a:rPr lang="hr-HR" dirty="0" smtClean="0"/>
              <a:t> as </a:t>
            </a:r>
            <a:r>
              <a:rPr lang="hr-HR" dirty="0" err="1" smtClean="0"/>
              <a:t>protease</a:t>
            </a:r>
            <a:r>
              <a:rPr lang="hr-HR" dirty="0" smtClean="0"/>
              <a:t> </a:t>
            </a:r>
            <a:r>
              <a:rPr lang="hr-HR" dirty="0" err="1" smtClean="0"/>
              <a:t>nexin</a:t>
            </a:r>
            <a:r>
              <a:rPr lang="hr-HR" dirty="0" smtClean="0"/>
              <a:t>-2 (PN-2) = </a:t>
            </a:r>
            <a:r>
              <a:rPr lang="hr-HR" dirty="0" err="1" smtClean="0"/>
              <a:t>analog</a:t>
            </a:r>
            <a:r>
              <a:rPr lang="hr-HR" dirty="0" smtClean="0"/>
              <a:t> </a:t>
            </a:r>
            <a:r>
              <a:rPr lang="hr-HR" dirty="0" err="1" smtClean="0"/>
              <a:t>of</a:t>
            </a:r>
            <a:r>
              <a:rPr lang="hr-HR" dirty="0" smtClean="0"/>
              <a:t> A</a:t>
            </a:r>
            <a:r>
              <a:rPr lang="hr-HR" dirty="0">
                <a:sym typeface="Symbol"/>
              </a:rPr>
              <a:t></a:t>
            </a:r>
            <a:r>
              <a:rPr lang="hr-HR" dirty="0" smtClean="0"/>
              <a:t>PP, </a:t>
            </a:r>
            <a:r>
              <a:rPr lang="hr-HR" dirty="0" err="1" smtClean="0"/>
              <a:t>both</a:t>
            </a:r>
            <a:r>
              <a:rPr lang="hr-HR" dirty="0" smtClean="0"/>
              <a:t> </a:t>
            </a:r>
            <a:r>
              <a:rPr lang="hr-HR" dirty="0" err="1" smtClean="0"/>
              <a:t>released</a:t>
            </a:r>
            <a:r>
              <a:rPr lang="hr-HR" dirty="0" smtClean="0"/>
              <a:t> </a:t>
            </a:r>
            <a:r>
              <a:rPr lang="hr-HR" dirty="0" err="1" smtClean="0"/>
              <a:t>in</a:t>
            </a:r>
            <a:r>
              <a:rPr lang="hr-HR" dirty="0" smtClean="0"/>
              <a:t> </a:t>
            </a:r>
            <a:r>
              <a:rPr lang="hr-HR" dirty="0" err="1" smtClean="0"/>
              <a:t>granules</a:t>
            </a:r>
            <a:r>
              <a:rPr lang="hr-HR" dirty="0" smtClean="0"/>
              <a:t> </a:t>
            </a:r>
            <a:r>
              <a:rPr lang="hr-HR" dirty="0" err="1" smtClean="0"/>
              <a:t>from</a:t>
            </a:r>
            <a:r>
              <a:rPr lang="hr-HR" dirty="0" smtClean="0"/>
              <a:t> </a:t>
            </a:r>
            <a:r>
              <a:rPr lang="hr-HR" dirty="0" err="1" smtClean="0"/>
              <a:t>platelets</a:t>
            </a:r>
            <a:r>
              <a:rPr lang="hr-HR" dirty="0" smtClean="0"/>
              <a:t>, Van </a:t>
            </a:r>
            <a:r>
              <a:rPr lang="hr-HR" dirty="0" err="1"/>
              <a:t>Nostrand</a:t>
            </a:r>
            <a:r>
              <a:rPr lang="hr-HR" dirty="0"/>
              <a:t>, Science, </a:t>
            </a:r>
            <a:r>
              <a:rPr lang="hr-HR" dirty="0" smtClean="0"/>
              <a:t>1990)</a:t>
            </a:r>
            <a:r>
              <a:rPr lang="en-US" dirty="0"/>
              <a:t>, where </a:t>
            </a:r>
            <a:r>
              <a:rPr lang="hr-HR" dirty="0" smtClean="0"/>
              <a:t>5-HT, </a:t>
            </a:r>
            <a:r>
              <a:rPr lang="hr-HR" dirty="0" err="1" smtClean="0"/>
              <a:t>besides</a:t>
            </a:r>
            <a:r>
              <a:rPr lang="hr-HR" dirty="0" smtClean="0"/>
              <a:t> </a:t>
            </a:r>
            <a:r>
              <a:rPr lang="hr-HR" dirty="0" err="1" smtClean="0"/>
              <a:t>acting</a:t>
            </a:r>
            <a:r>
              <a:rPr lang="hr-HR" dirty="0" smtClean="0"/>
              <a:t> as a </a:t>
            </a:r>
            <a:r>
              <a:rPr lang="hr-HR" dirty="0" err="1" smtClean="0"/>
              <a:t>vasoconstrictor</a:t>
            </a:r>
            <a:r>
              <a:rPr lang="hr-HR" dirty="0" smtClean="0"/>
              <a:t>, </a:t>
            </a:r>
            <a:r>
              <a:rPr lang="hr-HR" b="1" u="sng" dirty="0" err="1" smtClean="0"/>
              <a:t>inhibits</a:t>
            </a:r>
            <a:r>
              <a:rPr lang="en-US" b="1" u="sng" dirty="0" smtClean="0"/>
              <a:t> </a:t>
            </a:r>
            <a:r>
              <a:rPr lang="en-US" b="1" u="sng" dirty="0"/>
              <a:t>blood clotting</a:t>
            </a:r>
            <a:r>
              <a:rPr lang="hr-HR" b="1" u="sng" dirty="0"/>
              <a:t> </a:t>
            </a:r>
            <a:r>
              <a:rPr lang="hr-HR" b="1" u="sng" dirty="0" err="1"/>
              <a:t>by</a:t>
            </a:r>
            <a:r>
              <a:rPr lang="hr-HR" b="1" u="sng" dirty="0"/>
              <a:t> </a:t>
            </a:r>
            <a:r>
              <a:rPr lang="hr-HR" b="1" u="sng" dirty="0" err="1"/>
              <a:t>inhibiting</a:t>
            </a:r>
            <a:r>
              <a:rPr lang="hr-HR" b="1" u="sng" dirty="0"/>
              <a:t> </a:t>
            </a:r>
            <a:r>
              <a:rPr lang="hr-HR" b="1" u="sng" dirty="0" err="1"/>
              <a:t>coagulation</a:t>
            </a:r>
            <a:r>
              <a:rPr lang="hr-HR" b="1" u="sng" dirty="0"/>
              <a:t> </a:t>
            </a:r>
            <a:r>
              <a:rPr lang="hr-HR" b="1" u="sng" dirty="0" err="1"/>
              <a:t>factor</a:t>
            </a:r>
            <a:r>
              <a:rPr lang="hr-HR" b="1" u="sng" dirty="0"/>
              <a:t> </a:t>
            </a:r>
            <a:r>
              <a:rPr lang="hr-HR" b="1" u="sng" dirty="0" err="1"/>
              <a:t>IXa</a:t>
            </a:r>
            <a:r>
              <a:rPr lang="hr-HR" b="1" u="sng" dirty="0"/>
              <a:t> (to </a:t>
            </a:r>
            <a:r>
              <a:rPr lang="hr-HR" b="1" u="sng" dirty="0" err="1"/>
              <a:t>activate</a:t>
            </a:r>
            <a:r>
              <a:rPr lang="hr-HR" b="1" u="sng" dirty="0"/>
              <a:t> </a:t>
            </a:r>
            <a:r>
              <a:rPr lang="hr-HR" b="1" u="sng" dirty="0" err="1"/>
              <a:t>factor</a:t>
            </a:r>
            <a:r>
              <a:rPr lang="hr-HR" b="1" u="sng" dirty="0"/>
              <a:t> X) 71x more </a:t>
            </a:r>
            <a:r>
              <a:rPr lang="hr-HR" b="1" u="sng" dirty="0" err="1"/>
              <a:t>potently</a:t>
            </a:r>
            <a:r>
              <a:rPr lang="hr-HR" b="1" u="sng" dirty="0"/>
              <a:t> </a:t>
            </a:r>
            <a:r>
              <a:rPr lang="hr-HR" b="1" u="sng" dirty="0" err="1"/>
              <a:t>than</a:t>
            </a:r>
            <a:r>
              <a:rPr lang="hr-HR" b="1" u="sng" dirty="0"/>
              <a:t> </a:t>
            </a:r>
            <a:r>
              <a:rPr lang="hr-HR" b="1" u="sng" dirty="0" err="1"/>
              <a:t>antithrombin</a:t>
            </a:r>
            <a:r>
              <a:rPr lang="hr-HR" b="1" u="sng" dirty="0"/>
              <a:t> III</a:t>
            </a:r>
            <a:r>
              <a:rPr lang="hr-HR" u="sng" dirty="0">
                <a:solidFill>
                  <a:srgbClr val="FF0000"/>
                </a:solidFill>
              </a:rPr>
              <a:t> </a:t>
            </a:r>
            <a:r>
              <a:rPr lang="hr-HR" u="sng" dirty="0"/>
              <a:t>(</a:t>
            </a:r>
            <a:r>
              <a:rPr lang="hr-HR" u="sng" dirty="0" err="1"/>
              <a:t>Schmeier</a:t>
            </a:r>
            <a:r>
              <a:rPr lang="hr-HR" u="sng" dirty="0"/>
              <a:t> et al., J </a:t>
            </a:r>
            <a:r>
              <a:rPr lang="hr-HR" u="sng" dirty="0" err="1"/>
              <a:t>Clin</a:t>
            </a:r>
            <a:r>
              <a:rPr lang="hr-HR" u="sng" dirty="0"/>
              <a:t> </a:t>
            </a:r>
            <a:r>
              <a:rPr lang="hr-HR" u="sng" dirty="0" err="1"/>
              <a:t>Invest</a:t>
            </a:r>
            <a:r>
              <a:rPr lang="hr-HR" u="sng" dirty="0"/>
              <a:t>, 1993)</a:t>
            </a:r>
            <a:r>
              <a:rPr lang="en-US" dirty="0"/>
              <a:t>.</a:t>
            </a:r>
            <a:endParaRPr lang="hr-HR" dirty="0"/>
          </a:p>
          <a:p>
            <a:endParaRPr lang="en-US" dirty="0"/>
          </a:p>
        </p:txBody>
      </p:sp>
    </p:spTree>
    <p:extLst>
      <p:ext uri="{BB962C8B-B14F-4D97-AF65-F5344CB8AC3E}">
        <p14:creationId xmlns:p14="http://schemas.microsoft.com/office/powerpoint/2010/main" val="466386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7864" y="1208804"/>
            <a:ext cx="3816424" cy="2769171"/>
          </a:xfrm>
        </p:spPr>
        <p:txBody>
          <a:bodyPr>
            <a:normAutofit fontScale="92500" lnSpcReduction="20000"/>
          </a:bodyPr>
          <a:lstStyle/>
          <a:p>
            <a:pPr marL="0" indent="0">
              <a:buNone/>
            </a:pPr>
            <a:r>
              <a:rPr lang="hr-HR" dirty="0" smtClean="0"/>
              <a:t>„</a:t>
            </a:r>
            <a:r>
              <a:rPr lang="hr-HR" dirty="0" err="1" smtClean="0"/>
              <a:t>Hits</a:t>
            </a:r>
            <a:r>
              <a:rPr lang="hr-HR" dirty="0" smtClean="0"/>
              <a:t>”:</a:t>
            </a:r>
          </a:p>
          <a:p>
            <a:pPr marL="0" indent="0">
              <a:buNone/>
            </a:pPr>
            <a:endParaRPr lang="hr-HR" dirty="0" smtClean="0"/>
          </a:p>
          <a:p>
            <a:r>
              <a:rPr lang="hr-HR" dirty="0" smtClean="0">
                <a:solidFill>
                  <a:schemeClr val="bg1">
                    <a:lumMod val="85000"/>
                  </a:schemeClr>
                </a:solidFill>
              </a:rPr>
              <a:t>Serotonin</a:t>
            </a:r>
          </a:p>
          <a:p>
            <a:r>
              <a:rPr lang="hr-HR" dirty="0" smtClean="0"/>
              <a:t>Bile </a:t>
            </a:r>
            <a:r>
              <a:rPr lang="hr-HR" dirty="0" err="1" smtClean="0"/>
              <a:t>acid</a:t>
            </a:r>
            <a:endParaRPr lang="hr-HR" dirty="0" smtClean="0"/>
          </a:p>
          <a:p>
            <a:r>
              <a:rPr lang="hr-HR" i="1" dirty="0" err="1" smtClean="0">
                <a:solidFill>
                  <a:schemeClr val="bg1">
                    <a:lumMod val="85000"/>
                  </a:schemeClr>
                </a:solidFill>
              </a:rPr>
              <a:t>Lactobacillus</a:t>
            </a:r>
            <a:endParaRPr lang="hr-HR" i="1" dirty="0" smtClean="0">
              <a:solidFill>
                <a:schemeClr val="bg1">
                  <a:lumMod val="85000"/>
                </a:schemeClr>
              </a:solidFill>
            </a:endParaRPr>
          </a:p>
          <a:p>
            <a:r>
              <a:rPr lang="hr-HR" dirty="0" err="1" smtClean="0">
                <a:solidFill>
                  <a:schemeClr val="bg1">
                    <a:lumMod val="85000"/>
                  </a:schemeClr>
                </a:solidFill>
              </a:rPr>
              <a:t>Nitric</a:t>
            </a:r>
            <a:r>
              <a:rPr lang="hr-HR" dirty="0" smtClean="0">
                <a:solidFill>
                  <a:schemeClr val="bg1">
                    <a:lumMod val="85000"/>
                  </a:schemeClr>
                </a:solidFill>
              </a:rPr>
              <a:t> </a:t>
            </a:r>
            <a:r>
              <a:rPr lang="hr-HR" dirty="0" err="1" smtClean="0">
                <a:solidFill>
                  <a:schemeClr val="bg1">
                    <a:lumMod val="85000"/>
                  </a:schemeClr>
                </a:solidFill>
              </a:rPr>
              <a:t>oxide</a:t>
            </a:r>
            <a:r>
              <a:rPr lang="hr-HR" dirty="0" smtClean="0">
                <a:solidFill>
                  <a:schemeClr val="bg1">
                    <a:lumMod val="85000"/>
                  </a:schemeClr>
                </a:solidFill>
              </a:rPr>
              <a:t> </a:t>
            </a:r>
            <a:r>
              <a:rPr lang="hr-HR" dirty="0" err="1" smtClean="0">
                <a:solidFill>
                  <a:schemeClr val="bg1">
                    <a:lumMod val="85000"/>
                  </a:schemeClr>
                </a:solidFill>
              </a:rPr>
              <a:t>synthase</a:t>
            </a:r>
            <a:endParaRPr lang="en-US" dirty="0">
              <a:solidFill>
                <a:schemeClr val="bg1">
                  <a:lumMod val="85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1196752"/>
            <a:ext cx="3332085" cy="2773412"/>
          </a:xfrm>
          <a:prstGeom prst="rect">
            <a:avLst/>
          </a:prstGeom>
        </p:spPr>
      </p:pic>
      <p:sp>
        <p:nvSpPr>
          <p:cNvPr id="7" name="Title 1"/>
          <p:cNvSpPr>
            <a:spLocks noGrp="1"/>
          </p:cNvSpPr>
          <p:nvPr>
            <p:ph type="title"/>
          </p:nvPr>
        </p:nvSpPr>
        <p:spPr>
          <a:xfrm>
            <a:off x="-108520" y="-6118"/>
            <a:ext cx="8229600" cy="1143000"/>
          </a:xfrm>
        </p:spPr>
        <p:txBody>
          <a:bodyPr>
            <a:normAutofit/>
          </a:bodyPr>
          <a:lstStyle/>
          <a:p>
            <a:r>
              <a:rPr lang="hr-HR" dirty="0" err="1" smtClean="0"/>
              <a:t>Results</a:t>
            </a:r>
            <a:endParaRPr lang="en-US" dirty="0"/>
          </a:p>
        </p:txBody>
      </p:sp>
      <p:sp>
        <p:nvSpPr>
          <p:cNvPr id="2" name="Right Brace 1"/>
          <p:cNvSpPr/>
          <p:nvPr/>
        </p:nvSpPr>
        <p:spPr>
          <a:xfrm>
            <a:off x="6804248" y="2023740"/>
            <a:ext cx="576064" cy="2197348"/>
          </a:xfrm>
          <a:prstGeom prst="righ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7452320" y="2937748"/>
            <a:ext cx="1656184" cy="369332"/>
          </a:xfrm>
          <a:prstGeom prst="rect">
            <a:avLst/>
          </a:prstGeom>
          <a:noFill/>
        </p:spPr>
        <p:txBody>
          <a:bodyPr wrap="square" rtlCol="0">
            <a:spAutoFit/>
          </a:bodyPr>
          <a:lstStyle/>
          <a:p>
            <a:r>
              <a:rPr lang="hr-HR" dirty="0" smtClean="0"/>
              <a:t>COAGULATION </a:t>
            </a:r>
            <a:endParaRPr lang="en-US" dirty="0"/>
          </a:p>
        </p:txBody>
      </p:sp>
      <p:sp>
        <p:nvSpPr>
          <p:cNvPr id="8" name="TextBox 7"/>
          <p:cNvSpPr txBox="1"/>
          <p:nvPr/>
        </p:nvSpPr>
        <p:spPr>
          <a:xfrm>
            <a:off x="5436096" y="1377409"/>
            <a:ext cx="1550424" cy="646331"/>
          </a:xfrm>
          <a:prstGeom prst="rect">
            <a:avLst/>
          </a:prstGeom>
          <a:noFill/>
        </p:spPr>
        <p:txBody>
          <a:bodyPr wrap="none" rtlCol="0">
            <a:spAutoFit/>
          </a:bodyPr>
          <a:lstStyle/>
          <a:p>
            <a:r>
              <a:rPr lang="hr-HR" dirty="0" smtClean="0"/>
              <a:t>No </a:t>
            </a:r>
            <a:r>
              <a:rPr lang="hr-HR" dirty="0" err="1" smtClean="0"/>
              <a:t>of</a:t>
            </a:r>
            <a:r>
              <a:rPr lang="hr-HR" dirty="0" smtClean="0"/>
              <a:t> </a:t>
            </a:r>
            <a:r>
              <a:rPr lang="hr-HR" dirty="0" err="1" smtClean="0"/>
              <a:t>PubMed</a:t>
            </a:r>
            <a:endParaRPr lang="hr-HR" dirty="0"/>
          </a:p>
          <a:p>
            <a:r>
              <a:rPr lang="hr-HR" dirty="0" err="1" smtClean="0"/>
              <a:t>Publications</a:t>
            </a:r>
            <a:r>
              <a:rPr lang="hr-HR" dirty="0" smtClean="0"/>
              <a:t>:</a:t>
            </a:r>
            <a:endParaRPr lang="en-US" dirty="0"/>
          </a:p>
        </p:txBody>
      </p:sp>
      <p:sp>
        <p:nvSpPr>
          <p:cNvPr id="11" name="TextBox 10"/>
          <p:cNvSpPr txBox="1"/>
          <p:nvPr/>
        </p:nvSpPr>
        <p:spPr>
          <a:xfrm>
            <a:off x="5886991" y="2123564"/>
            <a:ext cx="535724" cy="369332"/>
          </a:xfrm>
          <a:prstGeom prst="rect">
            <a:avLst/>
          </a:prstGeom>
          <a:noFill/>
        </p:spPr>
        <p:txBody>
          <a:bodyPr wrap="none" rtlCol="0">
            <a:spAutoFit/>
          </a:bodyPr>
          <a:lstStyle/>
          <a:p>
            <a:r>
              <a:rPr lang="hr-HR" dirty="0" smtClean="0">
                <a:solidFill>
                  <a:schemeClr val="bg1">
                    <a:lumMod val="85000"/>
                  </a:schemeClr>
                </a:solidFill>
              </a:rPr>
              <a:t>832</a:t>
            </a:r>
            <a:endParaRPr lang="en-US" dirty="0">
              <a:solidFill>
                <a:schemeClr val="bg1">
                  <a:lumMod val="85000"/>
                </a:schemeClr>
              </a:solidFill>
            </a:endParaRPr>
          </a:p>
        </p:txBody>
      </p:sp>
      <p:sp>
        <p:nvSpPr>
          <p:cNvPr id="12" name="TextBox 11"/>
          <p:cNvSpPr txBox="1"/>
          <p:nvPr/>
        </p:nvSpPr>
        <p:spPr>
          <a:xfrm>
            <a:off x="6010542" y="2583458"/>
            <a:ext cx="535724" cy="369332"/>
          </a:xfrm>
          <a:prstGeom prst="rect">
            <a:avLst/>
          </a:prstGeom>
          <a:noFill/>
        </p:spPr>
        <p:txBody>
          <a:bodyPr wrap="none" rtlCol="0">
            <a:spAutoFit/>
          </a:bodyPr>
          <a:lstStyle/>
          <a:p>
            <a:r>
              <a:rPr lang="hr-HR" dirty="0" smtClean="0"/>
              <a:t>180</a:t>
            </a:r>
            <a:endParaRPr lang="en-US" dirty="0"/>
          </a:p>
        </p:txBody>
      </p:sp>
      <p:sp>
        <p:nvSpPr>
          <p:cNvPr id="13" name="TextBox 12"/>
          <p:cNvSpPr txBox="1"/>
          <p:nvPr/>
        </p:nvSpPr>
        <p:spPr>
          <a:xfrm>
            <a:off x="6162942" y="3098557"/>
            <a:ext cx="418704" cy="369332"/>
          </a:xfrm>
          <a:prstGeom prst="rect">
            <a:avLst/>
          </a:prstGeom>
          <a:noFill/>
        </p:spPr>
        <p:txBody>
          <a:bodyPr wrap="none" rtlCol="0">
            <a:spAutoFit/>
          </a:bodyPr>
          <a:lstStyle/>
          <a:p>
            <a:r>
              <a:rPr lang="hr-HR" dirty="0" smtClean="0">
                <a:solidFill>
                  <a:schemeClr val="bg1">
                    <a:lumMod val="85000"/>
                  </a:schemeClr>
                </a:solidFill>
              </a:rPr>
              <a:t>39</a:t>
            </a:r>
            <a:endParaRPr lang="en-US" dirty="0">
              <a:solidFill>
                <a:schemeClr val="bg1">
                  <a:lumMod val="85000"/>
                </a:schemeClr>
              </a:solidFill>
            </a:endParaRPr>
          </a:p>
        </p:txBody>
      </p:sp>
      <p:sp>
        <p:nvSpPr>
          <p:cNvPr id="14" name="TextBox 13"/>
          <p:cNvSpPr txBox="1"/>
          <p:nvPr/>
        </p:nvSpPr>
        <p:spPr>
          <a:xfrm>
            <a:off x="7242968" y="3507813"/>
            <a:ext cx="535724" cy="369332"/>
          </a:xfrm>
          <a:prstGeom prst="rect">
            <a:avLst/>
          </a:prstGeom>
          <a:noFill/>
        </p:spPr>
        <p:txBody>
          <a:bodyPr wrap="none" rtlCol="0">
            <a:spAutoFit/>
          </a:bodyPr>
          <a:lstStyle/>
          <a:p>
            <a:r>
              <a:rPr lang="hr-HR" dirty="0" smtClean="0">
                <a:solidFill>
                  <a:schemeClr val="bg1">
                    <a:lumMod val="85000"/>
                  </a:schemeClr>
                </a:solidFill>
              </a:rPr>
              <a:t>258</a:t>
            </a:r>
            <a:endParaRPr lang="en-US" dirty="0">
              <a:solidFill>
                <a:schemeClr val="bg1">
                  <a:lumMod val="85000"/>
                </a:schemeClr>
              </a:solidFill>
            </a:endParaRPr>
          </a:p>
        </p:txBody>
      </p:sp>
      <p:sp>
        <p:nvSpPr>
          <p:cNvPr id="5" name="Rectangle 4"/>
          <p:cNvSpPr/>
          <p:nvPr/>
        </p:nvSpPr>
        <p:spPr>
          <a:xfrm>
            <a:off x="179512" y="4843026"/>
            <a:ext cx="8712968" cy="1754326"/>
          </a:xfrm>
          <a:prstGeom prst="rect">
            <a:avLst/>
          </a:prstGeom>
        </p:spPr>
        <p:txBody>
          <a:bodyPr wrap="square">
            <a:spAutoFit/>
          </a:bodyPr>
          <a:lstStyle/>
          <a:p>
            <a:r>
              <a:rPr lang="en-US" dirty="0" err="1"/>
              <a:t>Taurocholic</a:t>
            </a:r>
            <a:r>
              <a:rPr lang="en-US" dirty="0"/>
              <a:t> acid </a:t>
            </a:r>
            <a:r>
              <a:rPr lang="hr-HR" dirty="0" smtClean="0"/>
              <a:t>(</a:t>
            </a:r>
            <a:r>
              <a:rPr lang="en-US" dirty="0" smtClean="0"/>
              <a:t>a </a:t>
            </a:r>
            <a:r>
              <a:rPr lang="en-US" dirty="0"/>
              <a:t>bile </a:t>
            </a:r>
            <a:r>
              <a:rPr lang="en-US" dirty="0" smtClean="0"/>
              <a:t>acid</a:t>
            </a:r>
            <a:r>
              <a:rPr lang="hr-HR" dirty="0" smtClean="0"/>
              <a:t>)</a:t>
            </a:r>
            <a:r>
              <a:rPr lang="en-US" dirty="0" smtClean="0"/>
              <a:t>, </a:t>
            </a:r>
            <a:r>
              <a:rPr lang="en-US" dirty="0"/>
              <a:t>has been shown to </a:t>
            </a:r>
            <a:r>
              <a:rPr lang="hr-HR" dirty="0" smtClean="0"/>
              <a:t> </a:t>
            </a:r>
            <a:r>
              <a:rPr lang="en-US" dirty="0" smtClean="0"/>
              <a:t>promote </a:t>
            </a:r>
            <a:r>
              <a:rPr lang="en-US" dirty="0"/>
              <a:t>fibrin sealant </a:t>
            </a:r>
            <a:r>
              <a:rPr lang="en-US" dirty="0" smtClean="0"/>
              <a:t>degradation</a:t>
            </a:r>
            <a:r>
              <a:rPr lang="hr-HR" dirty="0" smtClean="0"/>
              <a:t> </a:t>
            </a:r>
            <a:r>
              <a:rPr lang="hr-HR" dirty="0" err="1" smtClean="0"/>
              <a:t>i.e</a:t>
            </a:r>
            <a:r>
              <a:rPr lang="hr-HR" dirty="0" smtClean="0"/>
              <a:t>. </a:t>
            </a:r>
            <a:r>
              <a:rPr lang="hr-HR" dirty="0" err="1" smtClean="0"/>
              <a:t>it</a:t>
            </a:r>
            <a:r>
              <a:rPr lang="hr-HR" dirty="0" smtClean="0"/>
              <a:t> </a:t>
            </a:r>
            <a:r>
              <a:rPr lang="en-US" dirty="0" smtClean="0"/>
              <a:t>impairs </a:t>
            </a:r>
            <a:r>
              <a:rPr lang="en-US" dirty="0"/>
              <a:t>blood clot formation and promotes </a:t>
            </a:r>
            <a:r>
              <a:rPr lang="en-US" dirty="0" smtClean="0"/>
              <a:t>fibrinolysis</a:t>
            </a:r>
            <a:r>
              <a:rPr lang="hr-HR" dirty="0" smtClean="0"/>
              <a:t>  (</a:t>
            </a:r>
            <a:r>
              <a:rPr lang="hr-HR" dirty="0" err="1" smtClean="0"/>
              <a:t>Wiener</a:t>
            </a:r>
            <a:r>
              <a:rPr lang="hr-HR" dirty="0" smtClean="0"/>
              <a:t> </a:t>
            </a:r>
            <a:r>
              <a:rPr lang="hr-HR" i="1" dirty="0" smtClean="0"/>
              <a:t>et al.</a:t>
            </a:r>
            <a:r>
              <a:rPr lang="hr-HR" dirty="0" smtClean="0"/>
              <a:t>, J </a:t>
            </a:r>
            <a:r>
              <a:rPr lang="hr-HR" dirty="0" err="1" smtClean="0"/>
              <a:t>Surg</a:t>
            </a:r>
            <a:r>
              <a:rPr lang="hr-HR" dirty="0" smtClean="0"/>
              <a:t> </a:t>
            </a:r>
            <a:r>
              <a:rPr lang="hr-HR" dirty="0" err="1" smtClean="0"/>
              <a:t>Res</a:t>
            </a:r>
            <a:r>
              <a:rPr lang="hr-HR" dirty="0" smtClean="0"/>
              <a:t>, 2015).</a:t>
            </a:r>
          </a:p>
          <a:p>
            <a:endParaRPr lang="hr-HR" dirty="0" smtClean="0"/>
          </a:p>
          <a:p>
            <a:r>
              <a:rPr lang="en-US" dirty="0"/>
              <a:t>Bile acids are synthesized from cholesterol in the liver and further metabolized by the gut </a:t>
            </a:r>
            <a:r>
              <a:rPr lang="en-US" dirty="0" err="1"/>
              <a:t>microbiota</a:t>
            </a:r>
            <a:r>
              <a:rPr lang="en-US" dirty="0"/>
              <a:t> into secondary bile </a:t>
            </a:r>
            <a:r>
              <a:rPr lang="en-US" dirty="0" smtClean="0"/>
              <a:t>acids</a:t>
            </a:r>
            <a:r>
              <a:rPr lang="hr-HR" dirty="0" smtClean="0"/>
              <a:t>. </a:t>
            </a:r>
            <a:r>
              <a:rPr lang="en-US" b="1" dirty="0"/>
              <a:t>Gut </a:t>
            </a:r>
            <a:r>
              <a:rPr lang="en-US" b="1" dirty="0" err="1"/>
              <a:t>microbiota</a:t>
            </a:r>
            <a:r>
              <a:rPr lang="en-US" b="1" dirty="0"/>
              <a:t> </a:t>
            </a:r>
            <a:r>
              <a:rPr lang="hr-HR" b="1" dirty="0" err="1" smtClean="0"/>
              <a:t>also</a:t>
            </a:r>
            <a:r>
              <a:rPr lang="hr-HR" b="1" dirty="0" smtClean="0"/>
              <a:t> </a:t>
            </a:r>
            <a:r>
              <a:rPr lang="en-US" b="1" dirty="0" smtClean="0"/>
              <a:t>regulate </a:t>
            </a:r>
            <a:r>
              <a:rPr lang="en-US" b="1" dirty="0"/>
              <a:t>bile acid metabolism by reducing the levels of </a:t>
            </a:r>
            <a:r>
              <a:rPr lang="en-US" b="1" dirty="0" err="1" smtClean="0"/>
              <a:t>tauro</a:t>
            </a:r>
            <a:r>
              <a:rPr lang="en-US" b="1" dirty="0" smtClean="0"/>
              <a:t>-</a:t>
            </a:r>
            <a:r>
              <a:rPr lang="en-US" b="1" dirty="0" smtClean="0">
                <a:sym typeface="Symbol"/>
              </a:rPr>
              <a:t></a:t>
            </a:r>
            <a:r>
              <a:rPr lang="en-US" b="1" dirty="0" smtClean="0"/>
              <a:t>-</a:t>
            </a:r>
            <a:r>
              <a:rPr lang="en-US" b="1" dirty="0" err="1" smtClean="0"/>
              <a:t>muricholic</a:t>
            </a:r>
            <a:r>
              <a:rPr lang="en-US" b="1" dirty="0" smtClean="0"/>
              <a:t> acid</a:t>
            </a:r>
            <a:r>
              <a:rPr lang="hr-HR" b="1" dirty="0" smtClean="0"/>
              <a:t> </a:t>
            </a:r>
            <a:r>
              <a:rPr lang="hr-HR" dirty="0" smtClean="0"/>
              <a:t>(</a:t>
            </a:r>
            <a:r>
              <a:rPr lang="hr-HR" dirty="0" err="1" smtClean="0"/>
              <a:t>Sayin</a:t>
            </a:r>
            <a:r>
              <a:rPr lang="hr-HR" dirty="0" smtClean="0"/>
              <a:t> </a:t>
            </a:r>
            <a:r>
              <a:rPr lang="hr-HR" i="1" dirty="0" smtClean="0"/>
              <a:t>et al.</a:t>
            </a:r>
            <a:r>
              <a:rPr lang="hr-HR" dirty="0" smtClean="0"/>
              <a:t>, </a:t>
            </a:r>
            <a:r>
              <a:rPr lang="hr-HR" dirty="0" err="1" smtClean="0"/>
              <a:t>Cell</a:t>
            </a:r>
            <a:r>
              <a:rPr lang="hr-HR" dirty="0" smtClean="0"/>
              <a:t> </a:t>
            </a:r>
            <a:r>
              <a:rPr lang="hr-HR" dirty="0" err="1" smtClean="0"/>
              <a:t>Metabol</a:t>
            </a:r>
            <a:r>
              <a:rPr lang="hr-HR" dirty="0" smtClean="0"/>
              <a:t>, 2013).</a:t>
            </a:r>
            <a:endParaRPr lang="en-US" dirty="0"/>
          </a:p>
        </p:txBody>
      </p:sp>
    </p:spTree>
    <p:extLst>
      <p:ext uri="{BB962C8B-B14F-4D97-AF65-F5344CB8AC3E}">
        <p14:creationId xmlns:p14="http://schemas.microsoft.com/office/powerpoint/2010/main" val="18849662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7864" y="1208804"/>
            <a:ext cx="3816424" cy="2769171"/>
          </a:xfrm>
        </p:spPr>
        <p:txBody>
          <a:bodyPr>
            <a:normAutofit fontScale="92500" lnSpcReduction="20000"/>
          </a:bodyPr>
          <a:lstStyle/>
          <a:p>
            <a:pPr marL="0" indent="0">
              <a:buNone/>
            </a:pPr>
            <a:r>
              <a:rPr lang="hr-HR" dirty="0" smtClean="0"/>
              <a:t>„</a:t>
            </a:r>
            <a:r>
              <a:rPr lang="hr-HR" dirty="0" err="1" smtClean="0"/>
              <a:t>Hits</a:t>
            </a:r>
            <a:r>
              <a:rPr lang="hr-HR" dirty="0" smtClean="0"/>
              <a:t>”:</a:t>
            </a:r>
          </a:p>
          <a:p>
            <a:pPr marL="0" indent="0">
              <a:buNone/>
            </a:pPr>
            <a:endParaRPr lang="hr-HR" dirty="0" smtClean="0"/>
          </a:p>
          <a:p>
            <a:r>
              <a:rPr lang="hr-HR" dirty="0" smtClean="0">
                <a:solidFill>
                  <a:schemeClr val="bg1">
                    <a:lumMod val="85000"/>
                  </a:schemeClr>
                </a:solidFill>
              </a:rPr>
              <a:t>Serotonin</a:t>
            </a:r>
          </a:p>
          <a:p>
            <a:r>
              <a:rPr lang="hr-HR" dirty="0" smtClean="0"/>
              <a:t>Bile </a:t>
            </a:r>
            <a:r>
              <a:rPr lang="hr-HR" dirty="0" err="1" smtClean="0"/>
              <a:t>acid</a:t>
            </a:r>
            <a:endParaRPr lang="hr-HR" dirty="0" smtClean="0"/>
          </a:p>
          <a:p>
            <a:r>
              <a:rPr lang="hr-HR" i="1" dirty="0" err="1" smtClean="0">
                <a:solidFill>
                  <a:schemeClr val="bg1">
                    <a:lumMod val="85000"/>
                  </a:schemeClr>
                </a:solidFill>
              </a:rPr>
              <a:t>Lactobacillus</a:t>
            </a:r>
            <a:endParaRPr lang="hr-HR" i="1" dirty="0" smtClean="0">
              <a:solidFill>
                <a:schemeClr val="bg1">
                  <a:lumMod val="85000"/>
                </a:schemeClr>
              </a:solidFill>
            </a:endParaRPr>
          </a:p>
          <a:p>
            <a:r>
              <a:rPr lang="hr-HR" dirty="0" err="1" smtClean="0">
                <a:solidFill>
                  <a:schemeClr val="bg1">
                    <a:lumMod val="85000"/>
                  </a:schemeClr>
                </a:solidFill>
              </a:rPr>
              <a:t>Nitric</a:t>
            </a:r>
            <a:r>
              <a:rPr lang="hr-HR" dirty="0" smtClean="0">
                <a:solidFill>
                  <a:schemeClr val="bg1">
                    <a:lumMod val="85000"/>
                  </a:schemeClr>
                </a:solidFill>
              </a:rPr>
              <a:t> </a:t>
            </a:r>
            <a:r>
              <a:rPr lang="hr-HR" dirty="0" err="1" smtClean="0">
                <a:solidFill>
                  <a:schemeClr val="bg1">
                    <a:lumMod val="85000"/>
                  </a:schemeClr>
                </a:solidFill>
              </a:rPr>
              <a:t>oxide</a:t>
            </a:r>
            <a:r>
              <a:rPr lang="hr-HR" dirty="0" smtClean="0">
                <a:solidFill>
                  <a:schemeClr val="bg1">
                    <a:lumMod val="85000"/>
                  </a:schemeClr>
                </a:solidFill>
              </a:rPr>
              <a:t> </a:t>
            </a:r>
            <a:r>
              <a:rPr lang="hr-HR" dirty="0" err="1" smtClean="0">
                <a:solidFill>
                  <a:schemeClr val="bg1">
                    <a:lumMod val="85000"/>
                  </a:schemeClr>
                </a:solidFill>
              </a:rPr>
              <a:t>synthase</a:t>
            </a:r>
            <a:endParaRPr lang="en-US" dirty="0">
              <a:solidFill>
                <a:schemeClr val="bg1">
                  <a:lumMod val="85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1196752"/>
            <a:ext cx="3332085" cy="2773412"/>
          </a:xfrm>
          <a:prstGeom prst="rect">
            <a:avLst/>
          </a:prstGeom>
        </p:spPr>
      </p:pic>
      <p:sp>
        <p:nvSpPr>
          <p:cNvPr id="7" name="Title 1"/>
          <p:cNvSpPr>
            <a:spLocks noGrp="1"/>
          </p:cNvSpPr>
          <p:nvPr>
            <p:ph type="title"/>
          </p:nvPr>
        </p:nvSpPr>
        <p:spPr>
          <a:xfrm>
            <a:off x="-108520" y="-6118"/>
            <a:ext cx="8229600" cy="1143000"/>
          </a:xfrm>
        </p:spPr>
        <p:txBody>
          <a:bodyPr>
            <a:normAutofit/>
          </a:bodyPr>
          <a:lstStyle/>
          <a:p>
            <a:r>
              <a:rPr lang="hr-HR" dirty="0" err="1" smtClean="0"/>
              <a:t>Results</a:t>
            </a:r>
            <a:endParaRPr lang="en-US" dirty="0"/>
          </a:p>
        </p:txBody>
      </p:sp>
      <p:sp>
        <p:nvSpPr>
          <p:cNvPr id="2" name="Right Brace 1"/>
          <p:cNvSpPr/>
          <p:nvPr/>
        </p:nvSpPr>
        <p:spPr>
          <a:xfrm>
            <a:off x="6804248" y="2023740"/>
            <a:ext cx="576064" cy="2197348"/>
          </a:xfrm>
          <a:prstGeom prst="righ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7452320" y="2937748"/>
            <a:ext cx="1656184" cy="369332"/>
          </a:xfrm>
          <a:prstGeom prst="rect">
            <a:avLst/>
          </a:prstGeom>
          <a:noFill/>
        </p:spPr>
        <p:txBody>
          <a:bodyPr wrap="square" rtlCol="0">
            <a:spAutoFit/>
          </a:bodyPr>
          <a:lstStyle/>
          <a:p>
            <a:r>
              <a:rPr lang="hr-HR" dirty="0" smtClean="0"/>
              <a:t>COAGULATION </a:t>
            </a:r>
            <a:endParaRPr lang="en-US" dirty="0"/>
          </a:p>
        </p:txBody>
      </p:sp>
      <p:sp>
        <p:nvSpPr>
          <p:cNvPr id="8" name="TextBox 7"/>
          <p:cNvSpPr txBox="1"/>
          <p:nvPr/>
        </p:nvSpPr>
        <p:spPr>
          <a:xfrm>
            <a:off x="5436096" y="1377409"/>
            <a:ext cx="1550424" cy="646331"/>
          </a:xfrm>
          <a:prstGeom prst="rect">
            <a:avLst/>
          </a:prstGeom>
          <a:noFill/>
        </p:spPr>
        <p:txBody>
          <a:bodyPr wrap="none" rtlCol="0">
            <a:spAutoFit/>
          </a:bodyPr>
          <a:lstStyle/>
          <a:p>
            <a:r>
              <a:rPr lang="hr-HR" dirty="0" smtClean="0"/>
              <a:t>No </a:t>
            </a:r>
            <a:r>
              <a:rPr lang="hr-HR" dirty="0" err="1" smtClean="0"/>
              <a:t>of</a:t>
            </a:r>
            <a:r>
              <a:rPr lang="hr-HR" dirty="0" smtClean="0"/>
              <a:t> </a:t>
            </a:r>
            <a:r>
              <a:rPr lang="hr-HR" dirty="0" err="1" smtClean="0"/>
              <a:t>PubMed</a:t>
            </a:r>
            <a:endParaRPr lang="hr-HR" dirty="0"/>
          </a:p>
          <a:p>
            <a:r>
              <a:rPr lang="hr-HR" dirty="0" err="1" smtClean="0"/>
              <a:t>Publications</a:t>
            </a:r>
            <a:r>
              <a:rPr lang="hr-HR" dirty="0" smtClean="0"/>
              <a:t>:</a:t>
            </a:r>
            <a:endParaRPr lang="en-US" dirty="0"/>
          </a:p>
        </p:txBody>
      </p:sp>
      <p:sp>
        <p:nvSpPr>
          <p:cNvPr id="11" name="TextBox 10"/>
          <p:cNvSpPr txBox="1"/>
          <p:nvPr/>
        </p:nvSpPr>
        <p:spPr>
          <a:xfrm>
            <a:off x="5886991" y="2123564"/>
            <a:ext cx="535724" cy="369332"/>
          </a:xfrm>
          <a:prstGeom prst="rect">
            <a:avLst/>
          </a:prstGeom>
          <a:noFill/>
        </p:spPr>
        <p:txBody>
          <a:bodyPr wrap="none" rtlCol="0">
            <a:spAutoFit/>
          </a:bodyPr>
          <a:lstStyle/>
          <a:p>
            <a:r>
              <a:rPr lang="hr-HR" dirty="0" smtClean="0">
                <a:solidFill>
                  <a:schemeClr val="bg1">
                    <a:lumMod val="85000"/>
                  </a:schemeClr>
                </a:solidFill>
              </a:rPr>
              <a:t>832</a:t>
            </a:r>
            <a:endParaRPr lang="en-US" dirty="0">
              <a:solidFill>
                <a:schemeClr val="bg1">
                  <a:lumMod val="85000"/>
                </a:schemeClr>
              </a:solidFill>
            </a:endParaRPr>
          </a:p>
        </p:txBody>
      </p:sp>
      <p:sp>
        <p:nvSpPr>
          <p:cNvPr id="12" name="TextBox 11"/>
          <p:cNvSpPr txBox="1"/>
          <p:nvPr/>
        </p:nvSpPr>
        <p:spPr>
          <a:xfrm>
            <a:off x="6010542" y="2583458"/>
            <a:ext cx="535724" cy="369332"/>
          </a:xfrm>
          <a:prstGeom prst="rect">
            <a:avLst/>
          </a:prstGeom>
          <a:noFill/>
        </p:spPr>
        <p:txBody>
          <a:bodyPr wrap="none" rtlCol="0">
            <a:spAutoFit/>
          </a:bodyPr>
          <a:lstStyle/>
          <a:p>
            <a:r>
              <a:rPr lang="hr-HR" dirty="0" smtClean="0"/>
              <a:t>180</a:t>
            </a:r>
            <a:endParaRPr lang="en-US" dirty="0"/>
          </a:p>
        </p:txBody>
      </p:sp>
      <p:sp>
        <p:nvSpPr>
          <p:cNvPr id="13" name="TextBox 12"/>
          <p:cNvSpPr txBox="1"/>
          <p:nvPr/>
        </p:nvSpPr>
        <p:spPr>
          <a:xfrm>
            <a:off x="6162942" y="3098557"/>
            <a:ext cx="418704" cy="369332"/>
          </a:xfrm>
          <a:prstGeom prst="rect">
            <a:avLst/>
          </a:prstGeom>
          <a:noFill/>
        </p:spPr>
        <p:txBody>
          <a:bodyPr wrap="none" rtlCol="0">
            <a:spAutoFit/>
          </a:bodyPr>
          <a:lstStyle/>
          <a:p>
            <a:r>
              <a:rPr lang="hr-HR" dirty="0" smtClean="0">
                <a:solidFill>
                  <a:schemeClr val="bg1">
                    <a:lumMod val="85000"/>
                  </a:schemeClr>
                </a:solidFill>
              </a:rPr>
              <a:t>39</a:t>
            </a:r>
            <a:endParaRPr lang="en-US" dirty="0">
              <a:solidFill>
                <a:schemeClr val="bg1">
                  <a:lumMod val="85000"/>
                </a:schemeClr>
              </a:solidFill>
            </a:endParaRPr>
          </a:p>
        </p:txBody>
      </p:sp>
      <p:sp>
        <p:nvSpPr>
          <p:cNvPr id="14" name="TextBox 13"/>
          <p:cNvSpPr txBox="1"/>
          <p:nvPr/>
        </p:nvSpPr>
        <p:spPr>
          <a:xfrm>
            <a:off x="7242968" y="3507813"/>
            <a:ext cx="535724" cy="369332"/>
          </a:xfrm>
          <a:prstGeom prst="rect">
            <a:avLst/>
          </a:prstGeom>
          <a:noFill/>
        </p:spPr>
        <p:txBody>
          <a:bodyPr wrap="none" rtlCol="0">
            <a:spAutoFit/>
          </a:bodyPr>
          <a:lstStyle/>
          <a:p>
            <a:r>
              <a:rPr lang="hr-HR" dirty="0" smtClean="0">
                <a:solidFill>
                  <a:schemeClr val="bg1">
                    <a:lumMod val="85000"/>
                  </a:schemeClr>
                </a:solidFill>
              </a:rPr>
              <a:t>258</a:t>
            </a:r>
            <a:endParaRPr lang="en-US" dirty="0">
              <a:solidFill>
                <a:schemeClr val="bg1">
                  <a:lumMod val="85000"/>
                </a:schemeClr>
              </a:solidFill>
            </a:endParaRPr>
          </a:p>
        </p:txBody>
      </p:sp>
      <p:sp>
        <p:nvSpPr>
          <p:cNvPr id="5" name="Rectangle 4"/>
          <p:cNvSpPr/>
          <p:nvPr/>
        </p:nvSpPr>
        <p:spPr>
          <a:xfrm>
            <a:off x="179512" y="4843026"/>
            <a:ext cx="8712968" cy="1754326"/>
          </a:xfrm>
          <a:prstGeom prst="rect">
            <a:avLst/>
          </a:prstGeom>
        </p:spPr>
        <p:txBody>
          <a:bodyPr wrap="square">
            <a:spAutoFit/>
          </a:bodyPr>
          <a:lstStyle/>
          <a:p>
            <a:r>
              <a:rPr lang="en-US" dirty="0" err="1"/>
              <a:t>Taurocholic</a:t>
            </a:r>
            <a:r>
              <a:rPr lang="en-US" dirty="0"/>
              <a:t> acid </a:t>
            </a:r>
            <a:r>
              <a:rPr lang="hr-HR" dirty="0" smtClean="0"/>
              <a:t>(</a:t>
            </a:r>
            <a:r>
              <a:rPr lang="en-US" dirty="0" smtClean="0"/>
              <a:t>a </a:t>
            </a:r>
            <a:r>
              <a:rPr lang="en-US" dirty="0"/>
              <a:t>bile </a:t>
            </a:r>
            <a:r>
              <a:rPr lang="en-US" dirty="0" smtClean="0"/>
              <a:t>acid</a:t>
            </a:r>
            <a:r>
              <a:rPr lang="hr-HR" dirty="0" smtClean="0"/>
              <a:t>)</a:t>
            </a:r>
            <a:r>
              <a:rPr lang="en-US" dirty="0" smtClean="0"/>
              <a:t>, </a:t>
            </a:r>
            <a:r>
              <a:rPr lang="en-US" dirty="0"/>
              <a:t>has been shown to </a:t>
            </a:r>
            <a:r>
              <a:rPr lang="hr-HR" dirty="0" smtClean="0"/>
              <a:t> </a:t>
            </a:r>
            <a:r>
              <a:rPr lang="en-US" dirty="0" smtClean="0"/>
              <a:t>promote </a:t>
            </a:r>
            <a:r>
              <a:rPr lang="en-US" dirty="0"/>
              <a:t>fibrin sealant </a:t>
            </a:r>
            <a:r>
              <a:rPr lang="en-US" dirty="0" smtClean="0"/>
              <a:t>degradation</a:t>
            </a:r>
            <a:r>
              <a:rPr lang="hr-HR" dirty="0" smtClean="0"/>
              <a:t> </a:t>
            </a:r>
            <a:r>
              <a:rPr lang="hr-HR" dirty="0" err="1" smtClean="0"/>
              <a:t>i.e</a:t>
            </a:r>
            <a:r>
              <a:rPr lang="hr-HR" dirty="0" smtClean="0"/>
              <a:t>. </a:t>
            </a:r>
            <a:r>
              <a:rPr lang="hr-HR" dirty="0" err="1" smtClean="0"/>
              <a:t>it</a:t>
            </a:r>
            <a:r>
              <a:rPr lang="hr-HR" dirty="0" smtClean="0"/>
              <a:t> </a:t>
            </a:r>
            <a:r>
              <a:rPr lang="en-US" dirty="0" smtClean="0"/>
              <a:t>impairs </a:t>
            </a:r>
            <a:r>
              <a:rPr lang="en-US" dirty="0"/>
              <a:t>blood clot formation and promotes </a:t>
            </a:r>
            <a:r>
              <a:rPr lang="en-US" dirty="0" smtClean="0"/>
              <a:t>fibrinolysis</a:t>
            </a:r>
            <a:r>
              <a:rPr lang="hr-HR" dirty="0" smtClean="0"/>
              <a:t>  (</a:t>
            </a:r>
            <a:r>
              <a:rPr lang="hr-HR" dirty="0" err="1" smtClean="0"/>
              <a:t>Wiener</a:t>
            </a:r>
            <a:r>
              <a:rPr lang="hr-HR" dirty="0" smtClean="0"/>
              <a:t> </a:t>
            </a:r>
            <a:r>
              <a:rPr lang="hr-HR" i="1" dirty="0" smtClean="0"/>
              <a:t>et al.</a:t>
            </a:r>
            <a:r>
              <a:rPr lang="hr-HR" dirty="0" smtClean="0"/>
              <a:t>, J </a:t>
            </a:r>
            <a:r>
              <a:rPr lang="hr-HR" dirty="0" err="1" smtClean="0"/>
              <a:t>Surg</a:t>
            </a:r>
            <a:r>
              <a:rPr lang="hr-HR" dirty="0" smtClean="0"/>
              <a:t> </a:t>
            </a:r>
            <a:r>
              <a:rPr lang="hr-HR" dirty="0" err="1" smtClean="0"/>
              <a:t>Res</a:t>
            </a:r>
            <a:r>
              <a:rPr lang="hr-HR" dirty="0" smtClean="0"/>
              <a:t>, 2015).</a:t>
            </a:r>
          </a:p>
          <a:p>
            <a:endParaRPr lang="hr-HR" dirty="0" smtClean="0"/>
          </a:p>
          <a:p>
            <a:r>
              <a:rPr lang="en-US" dirty="0"/>
              <a:t>Bile acids are synthesized from cholesterol in the liver and further metabolized by the gut </a:t>
            </a:r>
            <a:r>
              <a:rPr lang="en-US" dirty="0" err="1"/>
              <a:t>microbiota</a:t>
            </a:r>
            <a:r>
              <a:rPr lang="en-US" dirty="0"/>
              <a:t> into secondary bile </a:t>
            </a:r>
            <a:r>
              <a:rPr lang="en-US" dirty="0" smtClean="0"/>
              <a:t>acids</a:t>
            </a:r>
            <a:r>
              <a:rPr lang="hr-HR" dirty="0" smtClean="0"/>
              <a:t>. </a:t>
            </a:r>
            <a:r>
              <a:rPr lang="en-US" b="1" dirty="0"/>
              <a:t>Gut </a:t>
            </a:r>
            <a:r>
              <a:rPr lang="en-US" b="1" dirty="0" err="1"/>
              <a:t>microbiota</a:t>
            </a:r>
            <a:r>
              <a:rPr lang="en-US" b="1" dirty="0"/>
              <a:t> </a:t>
            </a:r>
            <a:r>
              <a:rPr lang="hr-HR" b="1" dirty="0" err="1" smtClean="0"/>
              <a:t>also</a:t>
            </a:r>
            <a:r>
              <a:rPr lang="hr-HR" b="1" dirty="0" smtClean="0"/>
              <a:t> </a:t>
            </a:r>
            <a:r>
              <a:rPr lang="en-US" b="1" dirty="0" smtClean="0"/>
              <a:t>regulate </a:t>
            </a:r>
            <a:r>
              <a:rPr lang="en-US" b="1" dirty="0"/>
              <a:t>bile acid metabolism by reducing the levels of </a:t>
            </a:r>
            <a:r>
              <a:rPr lang="en-US" b="1" dirty="0" err="1" smtClean="0"/>
              <a:t>tauro</a:t>
            </a:r>
            <a:r>
              <a:rPr lang="en-US" b="1" dirty="0" smtClean="0"/>
              <a:t>-</a:t>
            </a:r>
            <a:r>
              <a:rPr lang="en-US" b="1" dirty="0" smtClean="0">
                <a:sym typeface="Symbol"/>
              </a:rPr>
              <a:t></a:t>
            </a:r>
            <a:r>
              <a:rPr lang="en-US" b="1" dirty="0" smtClean="0"/>
              <a:t>-</a:t>
            </a:r>
            <a:r>
              <a:rPr lang="en-US" b="1" dirty="0" err="1" smtClean="0"/>
              <a:t>muricholic</a:t>
            </a:r>
            <a:r>
              <a:rPr lang="en-US" b="1" dirty="0" smtClean="0"/>
              <a:t> acid</a:t>
            </a:r>
            <a:r>
              <a:rPr lang="hr-HR" b="1" dirty="0" smtClean="0"/>
              <a:t> </a:t>
            </a:r>
            <a:r>
              <a:rPr lang="hr-HR" dirty="0" smtClean="0"/>
              <a:t>(</a:t>
            </a:r>
            <a:r>
              <a:rPr lang="hr-HR" dirty="0" err="1" smtClean="0"/>
              <a:t>Sayin</a:t>
            </a:r>
            <a:r>
              <a:rPr lang="hr-HR" dirty="0" smtClean="0"/>
              <a:t> </a:t>
            </a:r>
            <a:r>
              <a:rPr lang="hr-HR" i="1" dirty="0" smtClean="0"/>
              <a:t>et al.</a:t>
            </a:r>
            <a:r>
              <a:rPr lang="hr-HR" dirty="0" smtClean="0"/>
              <a:t>, </a:t>
            </a:r>
            <a:r>
              <a:rPr lang="hr-HR" dirty="0" err="1" smtClean="0"/>
              <a:t>Cell</a:t>
            </a:r>
            <a:r>
              <a:rPr lang="hr-HR" dirty="0" smtClean="0"/>
              <a:t> </a:t>
            </a:r>
            <a:r>
              <a:rPr lang="hr-HR" dirty="0" err="1" smtClean="0"/>
              <a:t>Metabol</a:t>
            </a:r>
            <a:r>
              <a:rPr lang="hr-HR" dirty="0" smtClean="0"/>
              <a:t>, 2013).</a:t>
            </a:r>
            <a:endParaRPr lang="en-US" dirty="0"/>
          </a:p>
        </p:txBody>
      </p:sp>
      <p:sp>
        <p:nvSpPr>
          <p:cNvPr id="9" name="TextBox 8"/>
          <p:cNvSpPr txBox="1"/>
          <p:nvPr/>
        </p:nvSpPr>
        <p:spPr>
          <a:xfrm>
            <a:off x="7187418" y="2350621"/>
            <a:ext cx="1649512" cy="646331"/>
          </a:xfrm>
          <a:prstGeom prst="rect">
            <a:avLst/>
          </a:prstGeom>
          <a:noFill/>
        </p:spPr>
        <p:txBody>
          <a:bodyPr wrap="square" rtlCol="0">
            <a:spAutoFit/>
          </a:bodyPr>
          <a:lstStyle/>
          <a:p>
            <a:r>
              <a:rPr lang="hr-HR" dirty="0" smtClean="0"/>
              <a:t>+ </a:t>
            </a:r>
            <a:r>
              <a:rPr lang="hr-HR" dirty="0" err="1" smtClean="0"/>
              <a:t>cholesterol</a:t>
            </a:r>
            <a:r>
              <a:rPr lang="hr-HR" dirty="0"/>
              <a:t> </a:t>
            </a:r>
            <a:r>
              <a:rPr lang="hr-HR" dirty="0" smtClean="0"/>
              <a:t>=</a:t>
            </a:r>
          </a:p>
          <a:p>
            <a:r>
              <a:rPr lang="hr-HR" dirty="0" smtClean="0"/>
              <a:t>10,049</a:t>
            </a:r>
            <a:endParaRPr lang="en-US" dirty="0"/>
          </a:p>
        </p:txBody>
      </p:sp>
    </p:spTree>
    <p:extLst>
      <p:ext uri="{BB962C8B-B14F-4D97-AF65-F5344CB8AC3E}">
        <p14:creationId xmlns:p14="http://schemas.microsoft.com/office/powerpoint/2010/main" val="2752407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71400"/>
            <a:ext cx="9143999" cy="936104"/>
          </a:xfrm>
        </p:spPr>
        <p:txBody>
          <a:bodyPr>
            <a:normAutofit fontScale="90000"/>
          </a:bodyPr>
          <a:lstStyle/>
          <a:p>
            <a:r>
              <a:rPr lang="hr-HR" dirty="0" smtClean="0"/>
              <a:t>Bile </a:t>
            </a:r>
            <a:r>
              <a:rPr lang="hr-HR" dirty="0" err="1" smtClean="0"/>
              <a:t>acid</a:t>
            </a:r>
            <a:r>
              <a:rPr lang="hr-HR" dirty="0" smtClean="0"/>
              <a:t> + </a:t>
            </a:r>
            <a:r>
              <a:rPr lang="hr-HR" dirty="0" err="1" smtClean="0"/>
              <a:t>cholesterol</a:t>
            </a:r>
            <a:r>
              <a:rPr lang="hr-HR" dirty="0" smtClean="0"/>
              <a:t> (ABC </a:t>
            </a:r>
            <a:r>
              <a:rPr lang="hr-HR" dirty="0" err="1" smtClean="0"/>
              <a:t>transporters</a:t>
            </a:r>
            <a:r>
              <a:rPr lang="hr-HR" dirty="0" smtClean="0"/>
              <a: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662" y="836712"/>
            <a:ext cx="3763266" cy="310921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4190" y="3945930"/>
            <a:ext cx="4827220" cy="2337005"/>
          </a:xfrm>
          <a:prstGeom prst="rect">
            <a:avLst/>
          </a:prstGeom>
        </p:spPr>
      </p:pic>
      <p:sp>
        <p:nvSpPr>
          <p:cNvPr id="5" name="TextBox 4"/>
          <p:cNvSpPr txBox="1"/>
          <p:nvPr/>
        </p:nvSpPr>
        <p:spPr>
          <a:xfrm>
            <a:off x="1" y="6165304"/>
            <a:ext cx="9143999" cy="738664"/>
          </a:xfrm>
          <a:prstGeom prst="rect">
            <a:avLst/>
          </a:prstGeom>
          <a:noFill/>
        </p:spPr>
        <p:txBody>
          <a:bodyPr wrap="square" rtlCol="0">
            <a:spAutoFit/>
          </a:bodyPr>
          <a:lstStyle/>
          <a:p>
            <a:r>
              <a:rPr lang="hr-HR" sz="1400" dirty="0" err="1" smtClean="0"/>
              <a:t>Manolio</a:t>
            </a:r>
            <a:r>
              <a:rPr lang="hr-HR" sz="1400" dirty="0" smtClean="0"/>
              <a:t> TA </a:t>
            </a:r>
            <a:r>
              <a:rPr lang="hr-HR" sz="1400" i="1" dirty="0" smtClean="0"/>
              <a:t>et al.</a:t>
            </a:r>
            <a:r>
              <a:rPr lang="hr-HR" sz="1400" dirty="0" smtClean="0"/>
              <a:t> (2009) </a:t>
            </a:r>
            <a:r>
              <a:rPr lang="en-US" sz="1400" dirty="0" smtClean="0"/>
              <a:t>Finding </a:t>
            </a:r>
            <a:r>
              <a:rPr lang="en-US" sz="1400" dirty="0"/>
              <a:t>the missing heritability of complex diseases</a:t>
            </a:r>
            <a:r>
              <a:rPr lang="en-US" sz="1400" dirty="0" smtClean="0"/>
              <a:t>.</a:t>
            </a:r>
            <a:r>
              <a:rPr lang="hr-HR" sz="1400" dirty="0" smtClean="0"/>
              <a:t> </a:t>
            </a:r>
            <a:r>
              <a:rPr lang="hr-HR" sz="1400" i="1" dirty="0" smtClean="0"/>
              <a:t>Nature</a:t>
            </a:r>
            <a:r>
              <a:rPr lang="hr-HR" sz="1400" dirty="0" smtClean="0"/>
              <a:t>  461: 747-753; </a:t>
            </a:r>
            <a:r>
              <a:rPr lang="hr-HR" sz="1400" dirty="0" err="1" smtClean="0"/>
              <a:t>Hardy</a:t>
            </a:r>
            <a:r>
              <a:rPr lang="hr-HR" sz="1400" dirty="0" smtClean="0"/>
              <a:t> J </a:t>
            </a:r>
            <a:r>
              <a:rPr lang="hr-HR" sz="1400" i="1" dirty="0" smtClean="0"/>
              <a:t>et al.</a:t>
            </a:r>
            <a:r>
              <a:rPr lang="hr-HR" sz="1400" dirty="0" smtClean="0"/>
              <a:t> (2014) </a:t>
            </a:r>
            <a:r>
              <a:rPr lang="hr-HR" sz="1400" dirty="0" err="1" smtClean="0"/>
              <a:t>Pathways</a:t>
            </a:r>
            <a:r>
              <a:rPr lang="hr-HR" sz="1400" dirty="0" smtClean="0"/>
              <a:t> to </a:t>
            </a:r>
            <a:r>
              <a:rPr lang="hr-HR" sz="1400" dirty="0" err="1" smtClean="0"/>
              <a:t>Alzheimer</a:t>
            </a:r>
            <a:r>
              <a:rPr lang="hr-HR" sz="1400" dirty="0" smtClean="0"/>
              <a:t>’s </a:t>
            </a:r>
            <a:r>
              <a:rPr lang="hr-HR" sz="1400" dirty="0" err="1" smtClean="0"/>
              <a:t>disease</a:t>
            </a:r>
            <a:r>
              <a:rPr lang="hr-HR" sz="1400" dirty="0" smtClean="0"/>
              <a:t>. J </a:t>
            </a:r>
            <a:r>
              <a:rPr lang="hr-HR" sz="1400" dirty="0" err="1" smtClean="0"/>
              <a:t>Intern</a:t>
            </a:r>
            <a:r>
              <a:rPr lang="hr-HR" sz="1400" dirty="0" smtClean="0"/>
              <a:t> Med 275: 296-303; </a:t>
            </a:r>
            <a:r>
              <a:rPr lang="hr-HR" sz="1400" b="1" dirty="0" err="1" smtClean="0"/>
              <a:t>Štefulj</a:t>
            </a:r>
            <a:r>
              <a:rPr lang="hr-HR" sz="1400" b="1" dirty="0" smtClean="0"/>
              <a:t> J</a:t>
            </a:r>
            <a:r>
              <a:rPr lang="hr-HR" sz="1400" dirty="0" smtClean="0"/>
              <a:t> </a:t>
            </a:r>
            <a:r>
              <a:rPr lang="hr-HR" sz="1400" i="1" dirty="0" smtClean="0"/>
              <a:t>et al.</a:t>
            </a:r>
            <a:r>
              <a:rPr lang="hr-HR" sz="1400" dirty="0" smtClean="0"/>
              <a:t> (2013) </a:t>
            </a:r>
            <a:r>
              <a:rPr lang="hr-HR" sz="1400" dirty="0" err="1" smtClean="0"/>
              <a:t>Pathogenesis</a:t>
            </a:r>
            <a:r>
              <a:rPr lang="hr-HR" sz="1400" dirty="0" smtClean="0"/>
              <a:t>, </a:t>
            </a:r>
            <a:r>
              <a:rPr lang="hr-HR" sz="1400" dirty="0" err="1" smtClean="0"/>
              <a:t>modulation</a:t>
            </a:r>
            <a:r>
              <a:rPr lang="hr-HR" sz="1400" dirty="0" smtClean="0"/>
              <a:t>, </a:t>
            </a:r>
            <a:r>
              <a:rPr lang="hr-HR" sz="1400" dirty="0" err="1" smtClean="0"/>
              <a:t>and</a:t>
            </a:r>
            <a:r>
              <a:rPr lang="hr-HR" sz="1400" dirty="0" smtClean="0"/>
              <a:t> </a:t>
            </a:r>
            <a:r>
              <a:rPr lang="hr-HR" sz="1400" dirty="0" err="1" smtClean="0"/>
              <a:t>therapy</a:t>
            </a:r>
            <a:r>
              <a:rPr lang="hr-HR" sz="1400" dirty="0" smtClean="0"/>
              <a:t> </a:t>
            </a:r>
            <a:r>
              <a:rPr lang="hr-HR" sz="1400" dirty="0" err="1" smtClean="0"/>
              <a:t>of</a:t>
            </a:r>
            <a:r>
              <a:rPr lang="hr-HR" sz="1400" dirty="0" smtClean="0"/>
              <a:t> </a:t>
            </a:r>
            <a:r>
              <a:rPr lang="hr-HR" sz="1400" dirty="0" err="1" smtClean="0"/>
              <a:t>Alzheimer</a:t>
            </a:r>
            <a:r>
              <a:rPr lang="hr-HR" sz="1400" dirty="0" smtClean="0"/>
              <a:t>’s </a:t>
            </a:r>
            <a:r>
              <a:rPr lang="hr-HR" sz="1400" dirty="0" err="1" smtClean="0"/>
              <a:t>disease</a:t>
            </a:r>
            <a:r>
              <a:rPr lang="hr-HR" sz="1400" dirty="0" smtClean="0"/>
              <a:t>: a </a:t>
            </a:r>
            <a:r>
              <a:rPr lang="hr-HR" sz="1400" dirty="0" err="1" smtClean="0"/>
              <a:t>perspective</a:t>
            </a:r>
            <a:r>
              <a:rPr lang="hr-HR" sz="1400" dirty="0" smtClean="0"/>
              <a:t> on </a:t>
            </a:r>
            <a:r>
              <a:rPr lang="hr-HR" sz="1400" dirty="0" err="1" smtClean="0"/>
              <a:t>roles</a:t>
            </a:r>
            <a:r>
              <a:rPr lang="hr-HR" sz="1400" dirty="0" smtClean="0"/>
              <a:t> </a:t>
            </a:r>
            <a:r>
              <a:rPr lang="hr-HR" sz="1400" dirty="0" err="1" smtClean="0"/>
              <a:t>of</a:t>
            </a:r>
            <a:r>
              <a:rPr lang="hr-HR" sz="1400" dirty="0" smtClean="0"/>
              <a:t> </a:t>
            </a:r>
            <a:r>
              <a:rPr lang="hr-HR" sz="1400" dirty="0" err="1" smtClean="0"/>
              <a:t>liver</a:t>
            </a:r>
            <a:r>
              <a:rPr lang="hr-HR" sz="1400" dirty="0" smtClean="0"/>
              <a:t>-X </a:t>
            </a:r>
            <a:r>
              <a:rPr lang="hr-HR" sz="1400" dirty="0" err="1" smtClean="0"/>
              <a:t>receptors</a:t>
            </a:r>
            <a:r>
              <a:rPr lang="hr-HR" sz="1400" dirty="0" smtClean="0"/>
              <a:t>. </a:t>
            </a:r>
            <a:r>
              <a:rPr lang="hr-HR" sz="1400" i="1" dirty="0" err="1" smtClean="0"/>
              <a:t>Transl</a:t>
            </a:r>
            <a:r>
              <a:rPr lang="hr-HR" sz="1400" i="1" dirty="0" smtClean="0"/>
              <a:t> </a:t>
            </a:r>
            <a:r>
              <a:rPr lang="hr-HR" sz="1400" i="1" dirty="0" err="1" smtClean="0"/>
              <a:t>Neurosci</a:t>
            </a:r>
            <a:r>
              <a:rPr lang="hr-HR" sz="1400" dirty="0" smtClean="0"/>
              <a:t> 4: 349-356.</a:t>
            </a:r>
            <a:endParaRPr lang="en-US" sz="14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2" y="620689"/>
            <a:ext cx="4419674" cy="3240359"/>
          </a:xfrm>
          <a:prstGeom prst="rect">
            <a:avLst/>
          </a:prstGeom>
        </p:spPr>
      </p:pic>
      <p:sp>
        <p:nvSpPr>
          <p:cNvPr id="8" name="TextBox 7"/>
          <p:cNvSpPr txBox="1"/>
          <p:nvPr/>
        </p:nvSpPr>
        <p:spPr>
          <a:xfrm>
            <a:off x="7956376" y="2391321"/>
            <a:ext cx="899592" cy="369332"/>
          </a:xfrm>
          <a:prstGeom prst="rect">
            <a:avLst/>
          </a:prstGeom>
          <a:noFill/>
        </p:spPr>
        <p:txBody>
          <a:bodyPr wrap="square" rtlCol="0">
            <a:spAutoFit/>
          </a:bodyPr>
          <a:lstStyle/>
          <a:p>
            <a:r>
              <a:rPr lang="hr-HR" dirty="0"/>
              <a:t>G</a:t>
            </a:r>
            <a:r>
              <a:rPr lang="hr-HR" dirty="0" smtClean="0"/>
              <a:t>WAS</a:t>
            </a:r>
            <a:endParaRPr lang="en-US" dirty="0"/>
          </a:p>
        </p:txBody>
      </p:sp>
      <p:sp>
        <p:nvSpPr>
          <p:cNvPr id="9" name="TextBox 8"/>
          <p:cNvSpPr txBox="1"/>
          <p:nvPr/>
        </p:nvSpPr>
        <p:spPr>
          <a:xfrm>
            <a:off x="5740478" y="1616676"/>
            <a:ext cx="899592" cy="646331"/>
          </a:xfrm>
          <a:prstGeom prst="rect">
            <a:avLst/>
          </a:prstGeom>
          <a:noFill/>
        </p:spPr>
        <p:txBody>
          <a:bodyPr wrap="square" rtlCol="0">
            <a:spAutoFit/>
          </a:bodyPr>
          <a:lstStyle/>
          <a:p>
            <a:r>
              <a:rPr lang="hr-HR" dirty="0" err="1" smtClean="0"/>
              <a:t>exome</a:t>
            </a:r>
            <a:r>
              <a:rPr lang="hr-HR" dirty="0" smtClean="0"/>
              <a:t> </a:t>
            </a:r>
            <a:r>
              <a:rPr lang="hr-HR" dirty="0" err="1" smtClean="0"/>
              <a:t>seq</a:t>
            </a:r>
            <a:r>
              <a:rPr lang="hr-HR" dirty="0" smtClean="0"/>
              <a:t>.</a:t>
            </a:r>
            <a:endParaRPr lang="en-US" dirty="0"/>
          </a:p>
        </p:txBody>
      </p:sp>
      <p:sp>
        <p:nvSpPr>
          <p:cNvPr id="3" name="TextBox 2"/>
          <p:cNvSpPr txBox="1"/>
          <p:nvPr/>
        </p:nvSpPr>
        <p:spPr>
          <a:xfrm>
            <a:off x="34319" y="5409884"/>
            <a:ext cx="3313545" cy="830997"/>
          </a:xfrm>
          <a:prstGeom prst="rect">
            <a:avLst/>
          </a:prstGeom>
          <a:noFill/>
        </p:spPr>
        <p:txBody>
          <a:bodyPr wrap="square" rtlCol="0">
            <a:spAutoFit/>
          </a:bodyPr>
          <a:lstStyle/>
          <a:p>
            <a:r>
              <a:rPr lang="hr-HR" sz="1200" dirty="0" err="1" smtClean="0"/>
              <a:t>Chol</a:t>
            </a:r>
            <a:r>
              <a:rPr lang="hr-HR" sz="1200" dirty="0" smtClean="0"/>
              <a:t>. is </a:t>
            </a:r>
            <a:r>
              <a:rPr lang="hr-HR" sz="1200" dirty="0" err="1" smtClean="0"/>
              <a:t>highly</a:t>
            </a:r>
            <a:r>
              <a:rPr lang="hr-HR" sz="1200" dirty="0" smtClean="0"/>
              <a:t> </a:t>
            </a:r>
            <a:r>
              <a:rPr lang="hr-HR" sz="1200" dirty="0" err="1" smtClean="0"/>
              <a:t>important</a:t>
            </a:r>
            <a:r>
              <a:rPr lang="hr-HR" sz="1200" dirty="0" smtClean="0"/>
              <a:t> for CNS (20%</a:t>
            </a:r>
          </a:p>
          <a:p>
            <a:r>
              <a:rPr lang="hr-HR" sz="1200" dirty="0" err="1" smtClean="0"/>
              <a:t>of</a:t>
            </a:r>
            <a:r>
              <a:rPr lang="hr-HR" sz="1200" dirty="0" smtClean="0"/>
              <a:t> </a:t>
            </a:r>
            <a:r>
              <a:rPr lang="hr-HR" sz="1200" dirty="0" err="1" smtClean="0"/>
              <a:t>the</a:t>
            </a:r>
            <a:r>
              <a:rPr lang="hr-HR" sz="1200" dirty="0" smtClean="0"/>
              <a:t> </a:t>
            </a:r>
            <a:r>
              <a:rPr lang="hr-HR" sz="1200" dirty="0" err="1" smtClean="0"/>
              <a:t>body</a:t>
            </a:r>
            <a:r>
              <a:rPr lang="hr-HR" sz="1200" dirty="0" smtClean="0"/>
              <a:t> </a:t>
            </a:r>
            <a:r>
              <a:rPr lang="hr-HR" sz="1200" dirty="0" err="1" smtClean="0"/>
              <a:t>cholesterol</a:t>
            </a:r>
            <a:r>
              <a:rPr lang="hr-HR" sz="1200" dirty="0" smtClean="0"/>
              <a:t> is </a:t>
            </a:r>
            <a:r>
              <a:rPr lang="hr-HR" sz="1200" dirty="0" err="1" smtClean="0"/>
              <a:t>in</a:t>
            </a:r>
            <a:r>
              <a:rPr lang="hr-HR" sz="1200" dirty="0" smtClean="0"/>
              <a:t> </a:t>
            </a:r>
            <a:r>
              <a:rPr lang="hr-HR" sz="1200" dirty="0" err="1" smtClean="0"/>
              <a:t>the</a:t>
            </a:r>
            <a:r>
              <a:rPr lang="hr-HR" sz="1200" dirty="0" smtClean="0"/>
              <a:t> </a:t>
            </a:r>
            <a:r>
              <a:rPr lang="hr-HR" sz="1200" dirty="0" err="1" smtClean="0"/>
              <a:t>brain</a:t>
            </a:r>
            <a:r>
              <a:rPr lang="hr-HR" sz="1200" dirty="0" smtClean="0"/>
              <a:t>)</a:t>
            </a:r>
          </a:p>
          <a:p>
            <a:r>
              <a:rPr lang="en-US" sz="1200" dirty="0" smtClean="0"/>
              <a:t>Smith–</a:t>
            </a:r>
            <a:r>
              <a:rPr lang="en-US" sz="1200" dirty="0" err="1" smtClean="0"/>
              <a:t>Lemli</a:t>
            </a:r>
            <a:r>
              <a:rPr lang="en-US" sz="1200" dirty="0" smtClean="0"/>
              <a:t>–</a:t>
            </a:r>
            <a:r>
              <a:rPr lang="en-US" sz="1200" dirty="0" err="1" smtClean="0"/>
              <a:t>Opitz</a:t>
            </a:r>
            <a:r>
              <a:rPr lang="en-US" sz="1200" dirty="0" smtClean="0"/>
              <a:t> </a:t>
            </a:r>
            <a:r>
              <a:rPr lang="en-US" sz="1200" dirty="0" err="1" smtClean="0"/>
              <a:t>sy</a:t>
            </a:r>
            <a:r>
              <a:rPr lang="hr-HR" sz="1200" dirty="0" smtClean="0"/>
              <a:t>  </a:t>
            </a:r>
            <a:r>
              <a:rPr lang="hr-HR" sz="1200" dirty="0" err="1" smtClean="0"/>
              <a:t>etc</a:t>
            </a:r>
            <a:r>
              <a:rPr lang="hr-HR" sz="1200" dirty="0" smtClean="0"/>
              <a:t>. BBB </a:t>
            </a:r>
            <a:r>
              <a:rPr lang="hr-HR" sz="1200" dirty="0" err="1" smtClean="0"/>
              <a:t>closes</a:t>
            </a:r>
            <a:r>
              <a:rPr lang="hr-HR" sz="1200" dirty="0"/>
              <a:t> </a:t>
            </a:r>
            <a:r>
              <a:rPr lang="hr-HR" sz="1200" dirty="0" err="1" smtClean="0"/>
              <a:t>postnat</a:t>
            </a:r>
            <a:r>
              <a:rPr lang="hr-HR" sz="1200" dirty="0" smtClean="0"/>
              <a:t>.</a:t>
            </a:r>
          </a:p>
          <a:p>
            <a:r>
              <a:rPr lang="en-US" sz="1200" dirty="0" smtClean="0"/>
              <a:t>7-dehydrocholesterol </a:t>
            </a:r>
            <a:r>
              <a:rPr lang="en-US" sz="1200" dirty="0" err="1" smtClean="0"/>
              <a:t>reductase</a:t>
            </a:r>
            <a:r>
              <a:rPr lang="hr-HR" sz="1200" dirty="0" smtClean="0"/>
              <a:t> </a:t>
            </a:r>
            <a:r>
              <a:rPr lang="hr-HR" sz="1200" dirty="0" err="1" smtClean="0"/>
              <a:t>mut</a:t>
            </a:r>
            <a:r>
              <a:rPr lang="hr-HR" sz="1200" dirty="0" smtClean="0"/>
              <a:t>.</a:t>
            </a:r>
          </a:p>
        </p:txBody>
      </p:sp>
    </p:spTree>
    <p:extLst>
      <p:ext uri="{BB962C8B-B14F-4D97-AF65-F5344CB8AC3E}">
        <p14:creationId xmlns:p14="http://schemas.microsoft.com/office/powerpoint/2010/main" val="1400487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rmAutofit fontScale="90000"/>
          </a:bodyPr>
          <a:lstStyle/>
          <a:p>
            <a:r>
              <a:rPr lang="hr-HR" i="1" dirty="0" err="1" smtClean="0"/>
              <a:t>Lactobacillus</a:t>
            </a:r>
            <a:r>
              <a:rPr lang="hr-HR" i="1" dirty="0" smtClean="0"/>
              <a:t> </a:t>
            </a:r>
            <a:r>
              <a:rPr lang="hr-HR" dirty="0" err="1" smtClean="0"/>
              <a:t>and</a:t>
            </a:r>
            <a:r>
              <a:rPr lang="hr-HR" dirty="0" smtClean="0"/>
              <a:t> AD/</a:t>
            </a:r>
            <a:r>
              <a:rPr lang="hr-HR" dirty="0" err="1" smtClean="0"/>
              <a:t>cognitive</a:t>
            </a:r>
            <a:r>
              <a:rPr lang="hr-HR" dirty="0" smtClean="0"/>
              <a:t> f-</a:t>
            </a:r>
            <a:r>
              <a:rPr lang="hr-HR" dirty="0" err="1" smtClean="0"/>
              <a:t>ons</a:t>
            </a:r>
            <a:endParaRPr lang="en-US" dirty="0"/>
          </a:p>
        </p:txBody>
      </p:sp>
      <p:sp>
        <p:nvSpPr>
          <p:cNvPr id="6" name="TextBox 5"/>
          <p:cNvSpPr txBox="1"/>
          <p:nvPr/>
        </p:nvSpPr>
        <p:spPr>
          <a:xfrm>
            <a:off x="2267744" y="6460256"/>
            <a:ext cx="6870388" cy="369332"/>
          </a:xfrm>
          <a:prstGeom prst="rect">
            <a:avLst/>
          </a:prstGeom>
          <a:noFill/>
        </p:spPr>
        <p:txBody>
          <a:bodyPr wrap="square" rtlCol="0">
            <a:spAutoFit/>
          </a:bodyPr>
          <a:lstStyle/>
          <a:p>
            <a:r>
              <a:rPr lang="hr-HR" b="1" dirty="0" smtClean="0"/>
              <a:t>(</a:t>
            </a:r>
            <a:r>
              <a:rPr lang="hr-HR" b="1" i="1" dirty="0" err="1" smtClean="0"/>
              <a:t>Lactobacillus</a:t>
            </a:r>
            <a:r>
              <a:rPr lang="hr-HR" b="1" dirty="0" smtClean="0"/>
              <a:t> </a:t>
            </a:r>
            <a:r>
              <a:rPr lang="hr-HR" b="1" dirty="0" err="1" smtClean="0"/>
              <a:t>and</a:t>
            </a:r>
            <a:r>
              <a:rPr lang="hr-HR" b="1" dirty="0" smtClean="0"/>
              <a:t> </a:t>
            </a:r>
            <a:r>
              <a:rPr lang="hr-HR" b="1" dirty="0" err="1" smtClean="0"/>
              <a:t>depression</a:t>
            </a:r>
            <a:r>
              <a:rPr lang="hr-HR" b="1" dirty="0" smtClean="0"/>
              <a:t>  = 116 </a:t>
            </a:r>
            <a:r>
              <a:rPr lang="hr-HR" b="1" dirty="0" err="1" smtClean="0"/>
              <a:t>studies</a:t>
            </a:r>
            <a:r>
              <a:rPr lang="hr-HR" b="1" dirty="0" smtClean="0"/>
              <a:t> </a:t>
            </a:r>
            <a:r>
              <a:rPr lang="hr-HR" b="1" dirty="0" err="1" smtClean="0"/>
              <a:t>with</a:t>
            </a:r>
            <a:r>
              <a:rPr lang="hr-HR" b="1" dirty="0" smtClean="0"/>
              <a:t> </a:t>
            </a:r>
            <a:r>
              <a:rPr lang="hr-HR" b="1" dirty="0" err="1" smtClean="0"/>
              <a:t>positive</a:t>
            </a:r>
            <a:r>
              <a:rPr lang="hr-HR" b="1" dirty="0" smtClean="0"/>
              <a:t> </a:t>
            </a:r>
            <a:r>
              <a:rPr lang="hr-HR" b="1" dirty="0" err="1" smtClean="0"/>
              <a:t>effects</a:t>
            </a:r>
            <a:r>
              <a:rPr lang="hr-HR" b="1" dirty="0" smtClean="0"/>
              <a:t>!)</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593" y="980728"/>
            <a:ext cx="8153847" cy="5040560"/>
          </a:xfrm>
          <a:prstGeom prst="rect">
            <a:avLst/>
          </a:prstGeom>
        </p:spPr>
      </p:pic>
    </p:spTree>
    <p:extLst>
      <p:ext uri="{BB962C8B-B14F-4D97-AF65-F5344CB8AC3E}">
        <p14:creationId xmlns:p14="http://schemas.microsoft.com/office/powerpoint/2010/main" val="363792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600" dirty="0" err="1" smtClean="0"/>
              <a:t>Abstract</a:t>
            </a:r>
            <a:r>
              <a:rPr lang="hr-HR" sz="3600" dirty="0"/>
              <a:t> </a:t>
            </a:r>
            <a:r>
              <a:rPr lang="hr-HR" sz="3600" dirty="0" err="1" smtClean="0"/>
              <a:t>from</a:t>
            </a:r>
            <a:r>
              <a:rPr lang="hr-HR" sz="3600" dirty="0" smtClean="0"/>
              <a:t> </a:t>
            </a:r>
            <a:r>
              <a:rPr lang="hr-HR" sz="3600" dirty="0" err="1" smtClean="0"/>
              <a:t>the</a:t>
            </a:r>
            <a:r>
              <a:rPr lang="hr-HR" sz="3600" dirty="0" smtClean="0"/>
              <a:t> </a:t>
            </a:r>
            <a:r>
              <a:rPr lang="hr-HR" sz="3600" dirty="0" err="1" smtClean="0"/>
              <a:t>Book</a:t>
            </a:r>
            <a:r>
              <a:rPr lang="hr-HR" sz="3600" dirty="0" smtClean="0"/>
              <a:t> </a:t>
            </a:r>
            <a:r>
              <a:rPr lang="hr-HR" sz="3600" dirty="0" err="1" smtClean="0"/>
              <a:t>of</a:t>
            </a:r>
            <a:r>
              <a:rPr lang="hr-HR" sz="3600" dirty="0" smtClean="0"/>
              <a:t> </a:t>
            </a:r>
            <a:r>
              <a:rPr lang="hr-HR" sz="3600" dirty="0" err="1" smtClean="0"/>
              <a:t>Abstracts</a:t>
            </a:r>
            <a:r>
              <a:rPr lang="hr-HR" sz="3600" dirty="0" smtClean="0"/>
              <a:t>, p. 31</a:t>
            </a:r>
            <a:endParaRPr lang="en-US" sz="3600"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a:t>Recently emerging “deep learning” systems and artificial neural networks need not be programmed exclusively with a human expert’s knowledge. Instead, they can learn on their own, often from big datasets that are far larger than humans can cope with, until they can see patterns. In two recently published studies (</a:t>
            </a:r>
            <a:r>
              <a:rPr lang="en-US" dirty="0" err="1"/>
              <a:t>Gubiani</a:t>
            </a:r>
            <a:r>
              <a:rPr lang="en-US" dirty="0"/>
              <a:t> </a:t>
            </a:r>
            <a:r>
              <a:rPr lang="en-US" i="1" dirty="0"/>
              <a:t>et al</a:t>
            </a:r>
            <a:r>
              <a:rPr lang="en-US" dirty="0"/>
              <a:t>., Expert Syst. Appl., 2017; </a:t>
            </a:r>
            <a:r>
              <a:rPr lang="en-US" dirty="0" err="1"/>
              <a:t>Cestnik</a:t>
            </a:r>
            <a:r>
              <a:rPr lang="en-US" dirty="0"/>
              <a:t> </a:t>
            </a:r>
            <a:r>
              <a:rPr lang="en-US" i="1" dirty="0"/>
              <a:t>et al</a:t>
            </a:r>
            <a:r>
              <a:rPr lang="en-US" dirty="0"/>
              <a:t>., Genomics Comp. Biol., 2017) authors used the literature mining tools of </a:t>
            </a:r>
            <a:r>
              <a:rPr lang="en-US" dirty="0" err="1"/>
              <a:t>OntoGen</a:t>
            </a:r>
            <a:r>
              <a:rPr lang="en-US" dirty="0"/>
              <a:t> to document clustering and </a:t>
            </a:r>
            <a:r>
              <a:rPr lang="en-US" dirty="0" err="1"/>
              <a:t>CrossBee</a:t>
            </a:r>
            <a:r>
              <a:rPr lang="en-US" dirty="0"/>
              <a:t> for cross-domain bridging term exploration to search for hidden relations in scientific papers from two domains of interest, Alzheimer’s disease and gut </a:t>
            </a:r>
            <a:r>
              <a:rPr lang="en-US" dirty="0" err="1"/>
              <a:t>microbiome</a:t>
            </a:r>
            <a:r>
              <a:rPr lang="en-US" dirty="0"/>
              <a:t>. The results supported the hypothesis of the </a:t>
            </a:r>
            <a:r>
              <a:rPr lang="en-US" dirty="0" err="1"/>
              <a:t>neuroinflammatory</a:t>
            </a:r>
            <a:r>
              <a:rPr lang="en-US" dirty="0"/>
              <a:t> nature of Alzheimer’s disease and identified several potential links: nitric oxide synthase, </a:t>
            </a:r>
            <a:r>
              <a:rPr lang="en-US" i="1" dirty="0"/>
              <a:t>Lactobacillus</a:t>
            </a:r>
            <a:r>
              <a:rPr lang="en-US" dirty="0"/>
              <a:t>, bile acid (ABC transporters), and serotonin. However, as advanced artificial intelligence systems cannot explain their logic and the computations that lead to an outcome remain hidden, I will make an attempt to open up the black box of machine thinking behind these discoveries, and provide insights about the mechanisms that led to the outcomes to help interpreting the associations observed</a:t>
            </a:r>
            <a:r>
              <a:rPr lang="en-US" dirty="0" smtClean="0"/>
              <a:t>.</a:t>
            </a:r>
            <a:endParaRPr lang="en-US" dirty="0"/>
          </a:p>
        </p:txBody>
      </p:sp>
    </p:spTree>
    <p:extLst>
      <p:ext uri="{BB962C8B-B14F-4D97-AF65-F5344CB8AC3E}">
        <p14:creationId xmlns:p14="http://schemas.microsoft.com/office/powerpoint/2010/main" val="1757703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rmAutofit fontScale="90000"/>
          </a:bodyPr>
          <a:lstStyle/>
          <a:p>
            <a:r>
              <a:rPr lang="hr-HR" i="1" dirty="0" err="1" smtClean="0"/>
              <a:t>Lactobacillus</a:t>
            </a:r>
            <a:r>
              <a:rPr lang="hr-HR" i="1" dirty="0" smtClean="0"/>
              <a:t> </a:t>
            </a:r>
            <a:r>
              <a:rPr lang="hr-HR" dirty="0" err="1" smtClean="0"/>
              <a:t>and</a:t>
            </a:r>
            <a:r>
              <a:rPr lang="hr-HR" dirty="0" smtClean="0"/>
              <a:t> </a:t>
            </a:r>
            <a:r>
              <a:rPr lang="hr-HR" dirty="0" err="1" smtClean="0"/>
              <a:t>Alzheimer</a:t>
            </a:r>
            <a:r>
              <a:rPr lang="hr-HR" dirty="0" smtClean="0"/>
              <a:t>’s </a:t>
            </a:r>
            <a:r>
              <a:rPr lang="hr-HR" dirty="0" err="1" smtClean="0"/>
              <a:t>disease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09" y="1069974"/>
            <a:ext cx="9130891" cy="5768922"/>
          </a:xfrm>
          <a:prstGeom prst="rect">
            <a:avLst/>
          </a:prstGeom>
        </p:spPr>
      </p:pic>
      <p:cxnSp>
        <p:nvCxnSpPr>
          <p:cNvPr id="7" name="Straight Connector 6"/>
          <p:cNvCxnSpPr/>
          <p:nvPr/>
        </p:nvCxnSpPr>
        <p:spPr>
          <a:xfrm>
            <a:off x="1115616" y="3573016"/>
            <a:ext cx="655272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8374" y="4635030"/>
            <a:ext cx="271342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72400" y="4202982"/>
            <a:ext cx="43204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7427" y="4428059"/>
            <a:ext cx="868103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33105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764704"/>
            <a:ext cx="7437120" cy="244827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4150" y="3223260"/>
            <a:ext cx="3695700" cy="3634740"/>
          </a:xfrm>
          <a:prstGeom prst="rect">
            <a:avLst/>
          </a:prstGeom>
        </p:spPr>
      </p:pic>
      <p:sp>
        <p:nvSpPr>
          <p:cNvPr id="2" name="Title 1"/>
          <p:cNvSpPr>
            <a:spLocks noGrp="1"/>
          </p:cNvSpPr>
          <p:nvPr>
            <p:ph type="title"/>
          </p:nvPr>
        </p:nvSpPr>
        <p:spPr>
          <a:xfrm>
            <a:off x="457200" y="0"/>
            <a:ext cx="8229600" cy="1143000"/>
          </a:xfrm>
        </p:spPr>
        <p:txBody>
          <a:bodyPr/>
          <a:lstStyle/>
          <a:p>
            <a:r>
              <a:rPr lang="hr-HR" dirty="0" err="1" smtClean="0"/>
              <a:t>Probiotics</a:t>
            </a:r>
            <a:r>
              <a:rPr lang="hr-HR" dirty="0" smtClean="0"/>
              <a:t> </a:t>
            </a:r>
            <a:r>
              <a:rPr lang="hr-HR" dirty="0" err="1" smtClean="0"/>
              <a:t>and</a:t>
            </a:r>
            <a:r>
              <a:rPr lang="hr-HR" dirty="0" smtClean="0"/>
              <a:t> </a:t>
            </a:r>
            <a:r>
              <a:rPr lang="hr-HR" dirty="0" err="1" smtClean="0"/>
              <a:t>heavy</a:t>
            </a:r>
            <a:r>
              <a:rPr lang="hr-HR" dirty="0" smtClean="0"/>
              <a:t> </a:t>
            </a:r>
            <a:r>
              <a:rPr lang="hr-HR" dirty="0" err="1" smtClean="0"/>
              <a:t>metals</a:t>
            </a:r>
            <a:r>
              <a:rPr lang="hr-HR" dirty="0" smtClean="0"/>
              <a:t> </a:t>
            </a:r>
            <a:r>
              <a:rPr lang="hr-HR" dirty="0" err="1" smtClean="0"/>
              <a:t>levels</a:t>
            </a:r>
            <a:endParaRPr lang="en-US" dirty="0"/>
          </a:p>
        </p:txBody>
      </p:sp>
      <p:sp>
        <p:nvSpPr>
          <p:cNvPr id="6" name="TextBox 5"/>
          <p:cNvSpPr txBox="1"/>
          <p:nvPr/>
        </p:nvSpPr>
        <p:spPr>
          <a:xfrm>
            <a:off x="6804248" y="6464369"/>
            <a:ext cx="2160240" cy="276999"/>
          </a:xfrm>
          <a:prstGeom prst="rect">
            <a:avLst/>
          </a:prstGeom>
          <a:noFill/>
        </p:spPr>
        <p:txBody>
          <a:bodyPr wrap="square" rtlCol="0">
            <a:spAutoFit/>
          </a:bodyPr>
          <a:lstStyle/>
          <a:p>
            <a:r>
              <a:rPr lang="hr-HR" sz="1200" i="1" dirty="0" smtClean="0"/>
              <a:t>Am </a:t>
            </a:r>
            <a:r>
              <a:rPr lang="hr-HR" sz="1200" i="1" dirty="0" err="1" smtClean="0"/>
              <a:t>Soc</a:t>
            </a:r>
            <a:r>
              <a:rPr lang="hr-HR" sz="1200" i="1" dirty="0" smtClean="0"/>
              <a:t> </a:t>
            </a:r>
            <a:r>
              <a:rPr lang="hr-HR" sz="1200" i="1" dirty="0" err="1" smtClean="0"/>
              <a:t>Microbiol</a:t>
            </a:r>
            <a:r>
              <a:rPr lang="hr-HR" sz="1200" dirty="0" smtClean="0"/>
              <a:t>, 2015</a:t>
            </a:r>
            <a:endParaRPr lang="en-US" sz="1200" dirty="0"/>
          </a:p>
        </p:txBody>
      </p:sp>
    </p:spTree>
    <p:extLst>
      <p:ext uri="{BB962C8B-B14F-4D97-AF65-F5344CB8AC3E}">
        <p14:creationId xmlns:p14="http://schemas.microsoft.com/office/powerpoint/2010/main" val="14013743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hr-HR" dirty="0" err="1" smtClean="0"/>
              <a:t>Nitric</a:t>
            </a:r>
            <a:r>
              <a:rPr lang="hr-HR" dirty="0" smtClean="0"/>
              <a:t> </a:t>
            </a:r>
            <a:r>
              <a:rPr lang="hr-HR" dirty="0" err="1" smtClean="0"/>
              <a:t>oxide</a:t>
            </a:r>
            <a:r>
              <a:rPr lang="hr-HR" dirty="0" smtClean="0"/>
              <a:t> </a:t>
            </a:r>
            <a:r>
              <a:rPr lang="hr-HR" dirty="0" err="1" smtClean="0"/>
              <a:t>synthase</a:t>
            </a:r>
            <a:r>
              <a:rPr lang="hr-HR" dirty="0" smtClean="0"/>
              <a:t> </a:t>
            </a:r>
            <a:r>
              <a:rPr lang="hr-HR" dirty="0" err="1" smtClean="0"/>
              <a:t>and</a:t>
            </a:r>
            <a:r>
              <a:rPr lang="hr-HR" dirty="0" smtClean="0"/>
              <a:t> AD</a:t>
            </a:r>
            <a:endParaRPr lang="en-US" dirty="0"/>
          </a:p>
        </p:txBody>
      </p:sp>
      <p:sp>
        <p:nvSpPr>
          <p:cNvPr id="5" name="TextBox 4"/>
          <p:cNvSpPr txBox="1"/>
          <p:nvPr/>
        </p:nvSpPr>
        <p:spPr>
          <a:xfrm>
            <a:off x="467544" y="1988840"/>
            <a:ext cx="7848872" cy="369332"/>
          </a:xfrm>
          <a:prstGeom prst="rect">
            <a:avLst/>
          </a:prstGeom>
          <a:noFill/>
        </p:spPr>
        <p:txBody>
          <a:bodyPr wrap="square" rtlCol="0">
            <a:spAutoFit/>
          </a:bodyPr>
          <a:lstStyle/>
          <a:p>
            <a:endParaRPr lang="en-US" dirty="0"/>
          </a:p>
        </p:txBody>
      </p:sp>
      <p:sp>
        <p:nvSpPr>
          <p:cNvPr id="6" name="TextBox 5"/>
          <p:cNvSpPr txBox="1"/>
          <p:nvPr/>
        </p:nvSpPr>
        <p:spPr>
          <a:xfrm>
            <a:off x="1043608" y="5659507"/>
            <a:ext cx="7056784" cy="646331"/>
          </a:xfrm>
          <a:prstGeom prst="rect">
            <a:avLst/>
          </a:prstGeom>
          <a:noFill/>
        </p:spPr>
        <p:txBody>
          <a:bodyPr wrap="square" rtlCol="0">
            <a:spAutoFit/>
          </a:bodyPr>
          <a:lstStyle/>
          <a:p>
            <a:r>
              <a:rPr lang="en-US" dirty="0"/>
              <a:t>G894T </a:t>
            </a:r>
            <a:r>
              <a:rPr lang="en-US" dirty="0" smtClean="0"/>
              <a:t>polymorphism</a:t>
            </a:r>
            <a:r>
              <a:rPr lang="hr-HR" dirty="0" smtClean="0"/>
              <a:t> </a:t>
            </a:r>
            <a:r>
              <a:rPr lang="en-US" dirty="0" smtClean="0"/>
              <a:t>of </a:t>
            </a:r>
            <a:r>
              <a:rPr lang="en-US" i="1" dirty="0" smtClean="0"/>
              <a:t>NOS3</a:t>
            </a:r>
            <a:r>
              <a:rPr lang="hr-HR" i="1" dirty="0" smtClean="0"/>
              <a:t> (</a:t>
            </a:r>
            <a:r>
              <a:rPr lang="hr-HR" dirty="0" err="1" smtClean="0"/>
              <a:t>endothelial</a:t>
            </a:r>
            <a:r>
              <a:rPr lang="hr-HR" dirty="0" smtClean="0"/>
              <a:t> NOS</a:t>
            </a:r>
            <a:r>
              <a:rPr lang="hr-HR" i="1" dirty="0" smtClean="0"/>
              <a:t>)</a:t>
            </a:r>
            <a:r>
              <a:rPr lang="en-US" i="1" dirty="0" smtClean="0"/>
              <a:t> </a:t>
            </a:r>
            <a:r>
              <a:rPr lang="en-US" dirty="0"/>
              <a:t>is associated with AD susceptibility, especially late onset AD </a:t>
            </a:r>
            <a:r>
              <a:rPr lang="en-US" dirty="0" smtClean="0"/>
              <a:t>susceptibility</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920" y="1300966"/>
            <a:ext cx="6294120" cy="3634740"/>
          </a:xfrm>
          <a:prstGeom prst="rect">
            <a:avLst/>
          </a:prstGeom>
        </p:spPr>
      </p:pic>
    </p:spTree>
    <p:extLst>
      <p:ext uri="{BB962C8B-B14F-4D97-AF65-F5344CB8AC3E}">
        <p14:creationId xmlns:p14="http://schemas.microsoft.com/office/powerpoint/2010/main" val="8189803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hr-HR" dirty="0" err="1" smtClean="0"/>
              <a:t>Nitric</a:t>
            </a:r>
            <a:r>
              <a:rPr lang="hr-HR" dirty="0" smtClean="0"/>
              <a:t> </a:t>
            </a:r>
            <a:r>
              <a:rPr lang="hr-HR" dirty="0" err="1" smtClean="0"/>
              <a:t>oxide</a:t>
            </a:r>
            <a:r>
              <a:rPr lang="hr-HR" dirty="0" smtClean="0"/>
              <a:t> </a:t>
            </a:r>
            <a:r>
              <a:rPr lang="hr-HR" dirty="0" err="1" smtClean="0"/>
              <a:t>synthase</a:t>
            </a:r>
            <a:r>
              <a:rPr lang="hr-HR" dirty="0" smtClean="0"/>
              <a:t> </a:t>
            </a:r>
            <a:r>
              <a:rPr lang="hr-HR" dirty="0" err="1" smtClean="0"/>
              <a:t>and</a:t>
            </a:r>
            <a:r>
              <a:rPr lang="hr-HR" dirty="0" smtClean="0"/>
              <a:t> AD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7701" y="1052736"/>
            <a:ext cx="5817080" cy="3969990"/>
          </a:xfrm>
          <a:prstGeom prst="rect">
            <a:avLst/>
          </a:prstGeom>
        </p:spPr>
      </p:pic>
      <p:sp>
        <p:nvSpPr>
          <p:cNvPr id="3" name="TextBox 2"/>
          <p:cNvSpPr txBox="1"/>
          <p:nvPr/>
        </p:nvSpPr>
        <p:spPr>
          <a:xfrm>
            <a:off x="4578163" y="6453336"/>
            <a:ext cx="4644008" cy="369332"/>
          </a:xfrm>
          <a:prstGeom prst="rect">
            <a:avLst/>
          </a:prstGeom>
          <a:noFill/>
        </p:spPr>
        <p:txBody>
          <a:bodyPr wrap="square" rtlCol="0">
            <a:spAutoFit/>
          </a:bodyPr>
          <a:lstStyle/>
          <a:p>
            <a:r>
              <a:rPr lang="hr-HR" dirty="0" err="1" smtClean="0"/>
              <a:t>Katusic</a:t>
            </a:r>
            <a:r>
              <a:rPr lang="hr-HR" dirty="0" smtClean="0"/>
              <a:t> ZS </a:t>
            </a:r>
            <a:r>
              <a:rPr lang="hr-HR" i="1" dirty="0" smtClean="0"/>
              <a:t>et al.</a:t>
            </a:r>
            <a:r>
              <a:rPr lang="hr-HR" dirty="0" smtClean="0"/>
              <a:t> (2014) </a:t>
            </a:r>
            <a:r>
              <a:rPr lang="hr-HR" i="1" dirty="0" err="1" smtClean="0"/>
              <a:t>Eur</a:t>
            </a:r>
            <a:r>
              <a:rPr lang="hr-HR" i="1" dirty="0" smtClean="0"/>
              <a:t> </a:t>
            </a:r>
            <a:r>
              <a:rPr lang="hr-HR" i="1" dirty="0" err="1" smtClean="0"/>
              <a:t>Heart</a:t>
            </a:r>
            <a:r>
              <a:rPr lang="hr-HR" i="1" dirty="0" smtClean="0"/>
              <a:t> J</a:t>
            </a:r>
            <a:r>
              <a:rPr lang="hr-HR" dirty="0" smtClean="0"/>
              <a:t> 35: 888-894.</a:t>
            </a:r>
            <a:endParaRPr lang="en-US" dirty="0"/>
          </a:p>
        </p:txBody>
      </p:sp>
      <p:sp>
        <p:nvSpPr>
          <p:cNvPr id="5" name="TextBox 4"/>
          <p:cNvSpPr txBox="1"/>
          <p:nvPr/>
        </p:nvSpPr>
        <p:spPr>
          <a:xfrm>
            <a:off x="72378" y="5054394"/>
            <a:ext cx="9036496" cy="1477328"/>
          </a:xfrm>
          <a:prstGeom prst="rect">
            <a:avLst/>
          </a:prstGeom>
          <a:noFill/>
        </p:spPr>
        <p:txBody>
          <a:bodyPr wrap="square" rtlCol="0">
            <a:spAutoFit/>
          </a:bodyPr>
          <a:lstStyle/>
          <a:p>
            <a:r>
              <a:rPr lang="hr-HR" b="1" dirty="0" smtClean="0"/>
              <a:t>T</a:t>
            </a:r>
            <a:r>
              <a:rPr lang="en-US" b="1" dirty="0" smtClean="0"/>
              <a:t>he </a:t>
            </a:r>
            <a:r>
              <a:rPr lang="en-US" b="1" dirty="0"/>
              <a:t>loss of NO</a:t>
            </a:r>
            <a:r>
              <a:rPr lang="en-US" dirty="0"/>
              <a:t> in cultured human cerebrovascular endothelium </a:t>
            </a:r>
            <a:r>
              <a:rPr lang="en-US" b="1" u="sng" dirty="0"/>
              <a:t>causes increased expression of APP and β-site APP-cleaving enzyme 1 (BACE1) thereby </a:t>
            </a:r>
            <a:r>
              <a:rPr lang="en-US" b="1" u="sng" dirty="0">
                <a:solidFill>
                  <a:srgbClr val="FF0000"/>
                </a:solidFill>
              </a:rPr>
              <a:t>resulting in increased secretion of amyloid β peptides</a:t>
            </a:r>
            <a:r>
              <a:rPr lang="en-US" b="1" u="sng" dirty="0"/>
              <a:t> (Aβ1-40 and Aβ1-42)</a:t>
            </a:r>
            <a:r>
              <a:rPr lang="en-US" dirty="0"/>
              <a:t>. Furthermore, </a:t>
            </a:r>
            <a:r>
              <a:rPr lang="en-US" b="1" u="sng" dirty="0">
                <a:solidFill>
                  <a:srgbClr val="FF0000"/>
                </a:solidFill>
              </a:rPr>
              <a:t>increased expression of APP and BACE1 as well as increased production of Aβ peptides was detected in the cerebral microvasculature and brain tissue of </a:t>
            </a:r>
            <a:r>
              <a:rPr lang="en-US" b="1" u="sng" dirty="0" err="1">
                <a:solidFill>
                  <a:srgbClr val="FF0000"/>
                </a:solidFill>
              </a:rPr>
              <a:t>eNOS</a:t>
            </a:r>
            <a:r>
              <a:rPr lang="en-US" b="1" u="sng" dirty="0">
                <a:solidFill>
                  <a:srgbClr val="FF0000"/>
                </a:solidFill>
              </a:rPr>
              <a:t>-deficient mice</a:t>
            </a:r>
            <a:r>
              <a:rPr lang="en-US" dirty="0"/>
              <a:t>.</a:t>
            </a:r>
          </a:p>
        </p:txBody>
      </p:sp>
    </p:spTree>
    <p:extLst>
      <p:ext uri="{BB962C8B-B14F-4D97-AF65-F5344CB8AC3E}">
        <p14:creationId xmlns:p14="http://schemas.microsoft.com/office/powerpoint/2010/main" val="23170033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3914" y="5899735"/>
            <a:ext cx="4126558" cy="876893"/>
          </a:xfrm>
          <a:prstGeom prst="rect">
            <a:avLst/>
          </a:prstGeom>
        </p:spPr>
      </p:pic>
      <p:sp>
        <p:nvSpPr>
          <p:cNvPr id="2" name="Title 1"/>
          <p:cNvSpPr>
            <a:spLocks noGrp="1"/>
          </p:cNvSpPr>
          <p:nvPr>
            <p:ph type="title"/>
          </p:nvPr>
        </p:nvSpPr>
        <p:spPr>
          <a:xfrm>
            <a:off x="457200" y="188640"/>
            <a:ext cx="8229600" cy="418058"/>
          </a:xfrm>
        </p:spPr>
        <p:txBody>
          <a:bodyPr>
            <a:noAutofit/>
          </a:bodyPr>
          <a:lstStyle/>
          <a:p>
            <a:r>
              <a:rPr lang="hr-HR" sz="3200" b="1" dirty="0" err="1" smtClean="0"/>
              <a:t>Cerebral</a:t>
            </a:r>
            <a:r>
              <a:rPr lang="hr-HR" sz="3200" b="1" dirty="0" smtClean="0"/>
              <a:t> </a:t>
            </a:r>
            <a:r>
              <a:rPr lang="hr-HR" sz="3200" b="1" dirty="0" err="1" smtClean="0"/>
              <a:t>amyloid</a:t>
            </a:r>
            <a:r>
              <a:rPr lang="hr-HR" sz="3200" b="1" dirty="0" smtClean="0"/>
              <a:t> </a:t>
            </a:r>
            <a:r>
              <a:rPr lang="hr-HR" sz="3200" b="1" dirty="0" err="1" smtClean="0"/>
              <a:t>angiopathy</a:t>
            </a:r>
            <a:r>
              <a:rPr lang="hr-HR" sz="3200" b="1" dirty="0" smtClean="0"/>
              <a:t> (CAA)</a:t>
            </a:r>
            <a:endParaRPr lang="en-US" sz="32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376772"/>
            <a:ext cx="4276955"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0868" y="548680"/>
            <a:ext cx="2030580" cy="461665"/>
          </a:xfrm>
          <a:prstGeom prst="rect">
            <a:avLst/>
          </a:prstGeom>
          <a:noFill/>
        </p:spPr>
        <p:txBody>
          <a:bodyPr wrap="square" rtlCol="0">
            <a:spAutoFit/>
          </a:bodyPr>
          <a:lstStyle/>
          <a:p>
            <a:r>
              <a:rPr lang="hr-HR" sz="1200" dirty="0" err="1" smtClean="0"/>
              <a:t>Charidimou</a:t>
            </a:r>
            <a:r>
              <a:rPr lang="hr-HR" sz="1200" dirty="0" smtClean="0"/>
              <a:t> et al., J. </a:t>
            </a:r>
            <a:r>
              <a:rPr lang="hr-HR" sz="1200" dirty="0" err="1" smtClean="0"/>
              <a:t>Neurol</a:t>
            </a:r>
            <a:r>
              <a:rPr lang="hr-HR" sz="1200" dirty="0" smtClean="0"/>
              <a:t>. </a:t>
            </a:r>
            <a:r>
              <a:rPr lang="hr-HR" sz="1200" dirty="0" err="1" smtClean="0"/>
              <a:t>Neurosurg</a:t>
            </a:r>
            <a:r>
              <a:rPr lang="hr-HR" sz="1200" dirty="0" smtClean="0"/>
              <a:t>. </a:t>
            </a:r>
            <a:r>
              <a:rPr lang="hr-HR" sz="1200" dirty="0" err="1" smtClean="0"/>
              <a:t>Psychiatry</a:t>
            </a:r>
            <a:r>
              <a:rPr lang="hr-HR" sz="1200" dirty="0" smtClean="0"/>
              <a:t> 2017</a:t>
            </a:r>
            <a:endParaRPr lang="en-US" sz="1200" dirty="0"/>
          </a:p>
        </p:txBody>
      </p:sp>
      <p:sp>
        <p:nvSpPr>
          <p:cNvPr id="6" name="TextBox 5"/>
          <p:cNvSpPr txBox="1"/>
          <p:nvPr/>
        </p:nvSpPr>
        <p:spPr>
          <a:xfrm>
            <a:off x="7092280" y="791279"/>
            <a:ext cx="2438709" cy="276999"/>
          </a:xfrm>
          <a:prstGeom prst="rect">
            <a:avLst/>
          </a:prstGeom>
          <a:noFill/>
        </p:spPr>
        <p:txBody>
          <a:bodyPr wrap="square" rtlCol="0">
            <a:spAutoFit/>
          </a:bodyPr>
          <a:lstStyle/>
          <a:p>
            <a:r>
              <a:rPr lang="hr-HR" sz="1200" dirty="0" err="1" smtClean="0"/>
              <a:t>Knudsen</a:t>
            </a:r>
            <a:r>
              <a:rPr lang="hr-HR" sz="1200" dirty="0" smtClean="0"/>
              <a:t> et al., </a:t>
            </a:r>
            <a:r>
              <a:rPr lang="hr-HR" sz="1200" dirty="0" err="1" smtClean="0"/>
              <a:t>Neurology</a:t>
            </a:r>
            <a:r>
              <a:rPr lang="hr-HR" sz="1200" dirty="0" smtClean="0"/>
              <a:t>, 2001</a:t>
            </a:r>
            <a:endParaRPr lang="en-US" sz="12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992" y="1052736"/>
            <a:ext cx="4581459" cy="4237459"/>
          </a:xfrm>
          <a:prstGeom prst="rect">
            <a:avLst/>
          </a:prstGeom>
        </p:spPr>
      </p:pic>
      <p:sp>
        <p:nvSpPr>
          <p:cNvPr id="4" name="TextBox 3"/>
          <p:cNvSpPr txBox="1"/>
          <p:nvPr/>
        </p:nvSpPr>
        <p:spPr>
          <a:xfrm>
            <a:off x="1681888" y="815718"/>
            <a:ext cx="1017904" cy="553998"/>
          </a:xfrm>
          <a:prstGeom prst="rect">
            <a:avLst/>
          </a:prstGeom>
          <a:noFill/>
        </p:spPr>
        <p:txBody>
          <a:bodyPr wrap="square" rtlCol="0">
            <a:spAutoFit/>
          </a:bodyPr>
          <a:lstStyle/>
          <a:p>
            <a:r>
              <a:rPr lang="hr-HR" sz="1000" dirty="0" err="1">
                <a:solidFill>
                  <a:srgbClr val="00B050"/>
                </a:solidFill>
              </a:rPr>
              <a:t>a</a:t>
            </a:r>
            <a:r>
              <a:rPr lang="hr-HR" sz="1000" dirty="0" err="1" smtClean="0">
                <a:solidFill>
                  <a:srgbClr val="00B050"/>
                </a:solidFill>
              </a:rPr>
              <a:t>myloid</a:t>
            </a:r>
            <a:r>
              <a:rPr lang="hr-HR" sz="1000" dirty="0" smtClean="0">
                <a:solidFill>
                  <a:srgbClr val="00B050"/>
                </a:solidFill>
              </a:rPr>
              <a:t> </a:t>
            </a:r>
            <a:r>
              <a:rPr lang="hr-HR" sz="1000" dirty="0" err="1" smtClean="0">
                <a:solidFill>
                  <a:srgbClr val="00B050"/>
                </a:solidFill>
              </a:rPr>
              <a:t>deposition</a:t>
            </a:r>
            <a:r>
              <a:rPr lang="hr-HR" sz="1000" dirty="0" smtClean="0">
                <a:solidFill>
                  <a:srgbClr val="00B050"/>
                </a:solidFill>
              </a:rPr>
              <a:t> </a:t>
            </a:r>
            <a:r>
              <a:rPr lang="hr-HR" sz="1000" dirty="0" err="1" smtClean="0">
                <a:solidFill>
                  <a:srgbClr val="00B050"/>
                </a:solidFill>
              </a:rPr>
              <a:t>in</a:t>
            </a:r>
            <a:r>
              <a:rPr lang="hr-HR" sz="1000" dirty="0" smtClean="0">
                <a:solidFill>
                  <a:srgbClr val="00B050"/>
                </a:solidFill>
              </a:rPr>
              <a:t> </a:t>
            </a:r>
            <a:r>
              <a:rPr lang="hr-HR" sz="1000" dirty="0" err="1" smtClean="0">
                <a:solidFill>
                  <a:srgbClr val="00B050"/>
                </a:solidFill>
              </a:rPr>
              <a:t>the</a:t>
            </a:r>
            <a:r>
              <a:rPr lang="hr-HR" sz="1000" dirty="0" smtClean="0">
                <a:solidFill>
                  <a:srgbClr val="00B050"/>
                </a:solidFill>
              </a:rPr>
              <a:t> </a:t>
            </a:r>
            <a:r>
              <a:rPr lang="hr-HR" sz="1000" dirty="0" err="1" smtClean="0">
                <a:solidFill>
                  <a:srgbClr val="00B050"/>
                </a:solidFill>
              </a:rPr>
              <a:t>vessel</a:t>
            </a:r>
            <a:r>
              <a:rPr lang="hr-HR" sz="1000" dirty="0" smtClean="0">
                <a:solidFill>
                  <a:srgbClr val="00B050"/>
                </a:solidFill>
              </a:rPr>
              <a:t> </a:t>
            </a:r>
            <a:r>
              <a:rPr lang="hr-HR" sz="1000" dirty="0" err="1" smtClean="0">
                <a:solidFill>
                  <a:srgbClr val="00B050"/>
                </a:solidFill>
              </a:rPr>
              <a:t>wall</a:t>
            </a:r>
            <a:endParaRPr lang="en-US" sz="1000" dirty="0">
              <a:solidFill>
                <a:srgbClr val="00B050"/>
              </a:solidFill>
            </a:endParaRPr>
          </a:p>
        </p:txBody>
      </p:sp>
      <p:sp>
        <p:nvSpPr>
          <p:cNvPr id="8" name="TextBox 7"/>
          <p:cNvSpPr txBox="1"/>
          <p:nvPr/>
        </p:nvSpPr>
        <p:spPr>
          <a:xfrm>
            <a:off x="2245980" y="4722043"/>
            <a:ext cx="1677947" cy="553998"/>
          </a:xfrm>
          <a:prstGeom prst="rect">
            <a:avLst/>
          </a:prstGeom>
          <a:noFill/>
        </p:spPr>
        <p:txBody>
          <a:bodyPr wrap="square" rtlCol="0">
            <a:spAutoFit/>
          </a:bodyPr>
          <a:lstStyle/>
          <a:p>
            <a:r>
              <a:rPr lang="hr-HR" sz="1000" dirty="0" err="1">
                <a:solidFill>
                  <a:srgbClr val="00B050"/>
                </a:solidFill>
              </a:rPr>
              <a:t>a</a:t>
            </a:r>
            <a:r>
              <a:rPr lang="hr-HR" sz="1000" dirty="0" err="1" smtClean="0">
                <a:solidFill>
                  <a:srgbClr val="00B050"/>
                </a:solidFill>
              </a:rPr>
              <a:t>myloid</a:t>
            </a:r>
            <a:r>
              <a:rPr lang="hr-HR" sz="1000" dirty="0" smtClean="0">
                <a:solidFill>
                  <a:srgbClr val="00B050"/>
                </a:solidFill>
              </a:rPr>
              <a:t> </a:t>
            </a:r>
            <a:r>
              <a:rPr lang="hr-HR" sz="1000" dirty="0" err="1" smtClean="0">
                <a:solidFill>
                  <a:srgbClr val="00B050"/>
                </a:solidFill>
              </a:rPr>
              <a:t>deposition</a:t>
            </a:r>
            <a:r>
              <a:rPr lang="hr-HR" sz="1000" dirty="0" smtClean="0">
                <a:solidFill>
                  <a:srgbClr val="00B050"/>
                </a:solidFill>
              </a:rPr>
              <a:t> </a:t>
            </a:r>
            <a:r>
              <a:rPr lang="hr-HR" sz="1000" dirty="0" err="1" smtClean="0">
                <a:solidFill>
                  <a:srgbClr val="00B050"/>
                </a:solidFill>
              </a:rPr>
              <a:t>in</a:t>
            </a:r>
            <a:r>
              <a:rPr lang="hr-HR" sz="1000" dirty="0" smtClean="0">
                <a:solidFill>
                  <a:srgbClr val="00B050"/>
                </a:solidFill>
              </a:rPr>
              <a:t> </a:t>
            </a:r>
            <a:r>
              <a:rPr lang="hr-HR" sz="1000" dirty="0" err="1" smtClean="0">
                <a:solidFill>
                  <a:srgbClr val="00B050"/>
                </a:solidFill>
              </a:rPr>
              <a:t>the</a:t>
            </a:r>
            <a:r>
              <a:rPr lang="hr-HR" sz="1000" dirty="0" smtClean="0">
                <a:solidFill>
                  <a:srgbClr val="00B050"/>
                </a:solidFill>
              </a:rPr>
              <a:t> </a:t>
            </a:r>
            <a:r>
              <a:rPr lang="hr-HR" sz="1000" dirty="0" err="1" smtClean="0">
                <a:solidFill>
                  <a:srgbClr val="00B050"/>
                </a:solidFill>
              </a:rPr>
              <a:t>surrounding</a:t>
            </a:r>
            <a:r>
              <a:rPr lang="hr-HR" sz="1000" dirty="0" smtClean="0">
                <a:solidFill>
                  <a:srgbClr val="00B050"/>
                </a:solidFill>
              </a:rPr>
              <a:t> </a:t>
            </a:r>
            <a:r>
              <a:rPr lang="hr-HR" sz="1000" dirty="0" err="1" smtClean="0">
                <a:solidFill>
                  <a:srgbClr val="00B050"/>
                </a:solidFill>
              </a:rPr>
              <a:t>brain</a:t>
            </a:r>
            <a:r>
              <a:rPr lang="hr-HR" sz="1000" dirty="0" smtClean="0">
                <a:solidFill>
                  <a:srgbClr val="00B050"/>
                </a:solidFill>
              </a:rPr>
              <a:t> </a:t>
            </a:r>
            <a:r>
              <a:rPr lang="hr-HR" sz="1000" dirty="0" err="1" smtClean="0">
                <a:solidFill>
                  <a:srgbClr val="00B050"/>
                </a:solidFill>
              </a:rPr>
              <a:t>parenchima</a:t>
            </a:r>
            <a:endParaRPr lang="en-US" sz="1000" dirty="0">
              <a:solidFill>
                <a:srgbClr val="00B050"/>
              </a:solidFill>
            </a:endParaRPr>
          </a:p>
        </p:txBody>
      </p:sp>
      <p:sp>
        <p:nvSpPr>
          <p:cNvPr id="7" name="TextBox 6"/>
          <p:cNvSpPr txBox="1"/>
          <p:nvPr/>
        </p:nvSpPr>
        <p:spPr>
          <a:xfrm>
            <a:off x="2734928" y="548680"/>
            <a:ext cx="1540651" cy="830997"/>
          </a:xfrm>
          <a:prstGeom prst="rect">
            <a:avLst/>
          </a:prstGeom>
          <a:noFill/>
        </p:spPr>
        <p:txBody>
          <a:bodyPr wrap="square" rtlCol="0">
            <a:spAutoFit/>
          </a:bodyPr>
          <a:lstStyle/>
          <a:p>
            <a:r>
              <a:rPr lang="hr-HR" sz="800" b="1" u="sng" dirty="0"/>
              <a:t>I</a:t>
            </a:r>
            <a:r>
              <a:rPr lang="en-US" sz="800" b="1" u="sng" dirty="0" smtClean="0"/>
              <a:t>n </a:t>
            </a:r>
            <a:r>
              <a:rPr lang="en-US" sz="800" b="1" u="sng" dirty="0"/>
              <a:t>advanced CAA</a:t>
            </a:r>
            <a:r>
              <a:rPr lang="en-US" sz="800" dirty="0"/>
              <a:t>, there are </a:t>
            </a:r>
            <a:r>
              <a:rPr lang="en-US" sz="800" dirty="0" smtClean="0"/>
              <a:t>significant</a:t>
            </a:r>
            <a:r>
              <a:rPr lang="hr-HR" sz="800" dirty="0" smtClean="0"/>
              <a:t> </a:t>
            </a:r>
            <a:r>
              <a:rPr lang="en-US" sz="800" dirty="0" smtClean="0"/>
              <a:t>structural </a:t>
            </a:r>
            <a:r>
              <a:rPr lang="en-US" sz="800" dirty="0"/>
              <a:t>alterations, the most </a:t>
            </a:r>
            <a:r>
              <a:rPr lang="en-US" sz="800" dirty="0" smtClean="0"/>
              <a:t>extreme</a:t>
            </a:r>
            <a:r>
              <a:rPr lang="hr-HR" sz="800" dirty="0" smtClean="0"/>
              <a:t> </a:t>
            </a:r>
            <a:r>
              <a:rPr lang="en-US" sz="800" dirty="0" smtClean="0"/>
              <a:t>of </a:t>
            </a:r>
            <a:r>
              <a:rPr lang="en-US" sz="800" dirty="0"/>
              <a:t>which is </a:t>
            </a:r>
            <a:r>
              <a:rPr lang="en-US" sz="800" b="1" u="sng" dirty="0"/>
              <a:t>double </a:t>
            </a:r>
            <a:r>
              <a:rPr lang="en-US" sz="800" b="1" u="sng" dirty="0" err="1" smtClean="0"/>
              <a:t>barrelling</a:t>
            </a:r>
            <a:r>
              <a:rPr lang="hr-HR" sz="800" dirty="0" smtClean="0"/>
              <a:t> </a:t>
            </a:r>
            <a:r>
              <a:rPr lang="en-US" sz="800" dirty="0" smtClean="0"/>
              <a:t>(detachment </a:t>
            </a:r>
            <a:r>
              <a:rPr lang="en-US" sz="800" dirty="0"/>
              <a:t>and delamination of the</a:t>
            </a:r>
          </a:p>
          <a:p>
            <a:r>
              <a:rPr lang="en-US" sz="800" dirty="0"/>
              <a:t>outer part of the tunica </a:t>
            </a:r>
            <a:r>
              <a:rPr lang="en-US" sz="800" dirty="0" smtClean="0"/>
              <a:t>media</a:t>
            </a:r>
            <a:r>
              <a:rPr lang="hr-HR" sz="800" dirty="0" smtClean="0"/>
              <a:t>)</a:t>
            </a:r>
            <a:endParaRPr lang="en-US" sz="800" dirty="0"/>
          </a:p>
        </p:txBody>
      </p:sp>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brightnessContrast bright="5000"/>
                    </a14:imgEffect>
                  </a14:imgLayer>
                </a14:imgProps>
              </a:ext>
              <a:ext uri="{28A0092B-C50C-407E-A947-70E740481C1C}">
                <a14:useLocalDpi xmlns:a14="http://schemas.microsoft.com/office/drawing/2010/main" val="0"/>
              </a:ext>
            </a:extLst>
          </a:blip>
          <a:stretch>
            <a:fillRect/>
          </a:stretch>
        </p:blipFill>
        <p:spPr>
          <a:xfrm>
            <a:off x="7164288" y="4745227"/>
            <a:ext cx="1872208" cy="1549942"/>
          </a:xfrm>
          <a:prstGeom prst="rect">
            <a:avLst/>
          </a:prstGeom>
        </p:spPr>
      </p:pic>
      <p:sp>
        <p:nvSpPr>
          <p:cNvPr id="10" name="TextBox 9"/>
          <p:cNvSpPr txBox="1"/>
          <p:nvPr/>
        </p:nvSpPr>
        <p:spPr>
          <a:xfrm flipH="1">
            <a:off x="7236296" y="6032321"/>
            <a:ext cx="575255" cy="276999"/>
          </a:xfrm>
          <a:prstGeom prst="rect">
            <a:avLst/>
          </a:prstGeom>
          <a:noFill/>
        </p:spPr>
        <p:txBody>
          <a:bodyPr wrap="square" rtlCol="0">
            <a:spAutoFit/>
          </a:bodyPr>
          <a:lstStyle/>
          <a:p>
            <a:r>
              <a:rPr lang="hr-HR" sz="1200" dirty="0" smtClean="0"/>
              <a:t>4G8</a:t>
            </a:r>
            <a:endParaRPr lang="en-US" sz="1200" dirty="0"/>
          </a:p>
        </p:txBody>
      </p:sp>
      <p:sp>
        <p:nvSpPr>
          <p:cNvPr id="12" name="TextBox 11"/>
          <p:cNvSpPr txBox="1"/>
          <p:nvPr/>
        </p:nvSpPr>
        <p:spPr>
          <a:xfrm>
            <a:off x="8049590" y="6252834"/>
            <a:ext cx="1202930" cy="307777"/>
          </a:xfrm>
          <a:prstGeom prst="rect">
            <a:avLst/>
          </a:prstGeom>
          <a:noFill/>
        </p:spPr>
        <p:txBody>
          <a:bodyPr wrap="square" rtlCol="0">
            <a:spAutoFit/>
          </a:bodyPr>
          <a:lstStyle/>
          <a:p>
            <a:r>
              <a:rPr lang="hr-HR" sz="1400" b="1" dirty="0" smtClean="0">
                <a:solidFill>
                  <a:srgbClr val="FF0000"/>
                </a:solidFill>
              </a:rPr>
              <a:t>(</a:t>
            </a:r>
            <a:r>
              <a:rPr lang="hr-HR" sz="1400" b="1" dirty="0" err="1" smtClean="0">
                <a:solidFill>
                  <a:srgbClr val="FF0000"/>
                </a:solidFill>
              </a:rPr>
              <a:t>with</a:t>
            </a:r>
            <a:r>
              <a:rPr lang="hr-HR" sz="1400" b="1" dirty="0" smtClean="0">
                <a:solidFill>
                  <a:srgbClr val="FF0000"/>
                </a:solidFill>
              </a:rPr>
              <a:t> A</a:t>
            </a:r>
            <a:r>
              <a:rPr lang="hr-HR" sz="1400" b="1" dirty="0" smtClean="0">
                <a:solidFill>
                  <a:srgbClr val="FF0000"/>
                </a:solidFill>
                <a:sym typeface="Symbol"/>
              </a:rPr>
              <a:t></a:t>
            </a:r>
            <a:r>
              <a:rPr lang="hr-HR" sz="1400" b="1" baseline="-25000" dirty="0" smtClean="0">
                <a:solidFill>
                  <a:srgbClr val="FF0000"/>
                </a:solidFill>
                <a:sym typeface="Symbol"/>
              </a:rPr>
              <a:t>1-42</a:t>
            </a:r>
            <a:r>
              <a:rPr lang="hr-HR" sz="1400" b="1" dirty="0" smtClean="0">
                <a:solidFill>
                  <a:srgbClr val="FF0000"/>
                </a:solidFill>
                <a:sym typeface="Symbol"/>
              </a:rPr>
              <a:t>)</a:t>
            </a:r>
            <a:endParaRPr lang="en-US" sz="1400" b="1" dirty="0">
              <a:solidFill>
                <a:srgbClr val="FF0000"/>
              </a:solidFill>
            </a:endParaRPr>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127" y="5733257"/>
            <a:ext cx="4676787" cy="1124744"/>
          </a:xfrm>
          <a:prstGeom prst="rect">
            <a:avLst/>
          </a:prstGeom>
        </p:spPr>
      </p:pic>
      <p:sp>
        <p:nvSpPr>
          <p:cNvPr id="15" name="TextBox 14"/>
          <p:cNvSpPr txBox="1"/>
          <p:nvPr/>
        </p:nvSpPr>
        <p:spPr>
          <a:xfrm>
            <a:off x="1934780" y="6081868"/>
            <a:ext cx="1485091" cy="338554"/>
          </a:xfrm>
          <a:prstGeom prst="rect">
            <a:avLst/>
          </a:prstGeom>
          <a:noFill/>
        </p:spPr>
        <p:txBody>
          <a:bodyPr wrap="square" rtlCol="0">
            <a:spAutoFit/>
          </a:bodyPr>
          <a:lstStyle/>
          <a:p>
            <a:r>
              <a:rPr lang="hr-HR" sz="1600" b="1" dirty="0" smtClean="0">
                <a:solidFill>
                  <a:srgbClr val="FF0000"/>
                </a:solidFill>
              </a:rPr>
              <a:t>(</a:t>
            </a:r>
            <a:r>
              <a:rPr lang="hr-HR" sz="1600" b="1" dirty="0" err="1" smtClean="0">
                <a:solidFill>
                  <a:srgbClr val="FF0000"/>
                </a:solidFill>
              </a:rPr>
              <a:t>and</a:t>
            </a:r>
            <a:r>
              <a:rPr lang="hr-HR" sz="1600" b="1" dirty="0" smtClean="0">
                <a:solidFill>
                  <a:srgbClr val="FF0000"/>
                </a:solidFill>
              </a:rPr>
              <a:t> </a:t>
            </a:r>
            <a:r>
              <a:rPr lang="hr-HR" sz="1600" b="1" dirty="0" err="1" smtClean="0">
                <a:solidFill>
                  <a:srgbClr val="FF0000"/>
                </a:solidFill>
              </a:rPr>
              <a:t>not</a:t>
            </a:r>
            <a:r>
              <a:rPr lang="hr-HR" sz="1600" b="1" dirty="0" smtClean="0">
                <a:solidFill>
                  <a:srgbClr val="FF0000"/>
                </a:solidFill>
              </a:rPr>
              <a:t> 1-40</a:t>
            </a:r>
            <a:r>
              <a:rPr lang="hr-HR" sz="1600" b="1" dirty="0" smtClean="0">
                <a:solidFill>
                  <a:srgbClr val="FF0000"/>
                </a:solidFill>
                <a:sym typeface="Symbol"/>
              </a:rPr>
              <a:t>)</a:t>
            </a:r>
            <a:endParaRPr lang="en-US" sz="1600" b="1" dirty="0">
              <a:solidFill>
                <a:srgbClr val="FF0000"/>
              </a:solidFill>
            </a:endParaRPr>
          </a:p>
        </p:txBody>
      </p:sp>
    </p:spTree>
    <p:extLst>
      <p:ext uri="{BB962C8B-B14F-4D97-AF65-F5344CB8AC3E}">
        <p14:creationId xmlns:p14="http://schemas.microsoft.com/office/powerpoint/2010/main" val="20852822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58" y="1987624"/>
            <a:ext cx="5913094" cy="4753744"/>
          </a:xfrm>
        </p:spPr>
        <p:txBody>
          <a:bodyPr>
            <a:noAutofit/>
          </a:bodyPr>
          <a:lstStyle/>
          <a:p>
            <a:pPr>
              <a:buFontTx/>
              <a:buChar char="-"/>
            </a:pPr>
            <a:r>
              <a:rPr lang="en-GB" sz="2000" dirty="0" smtClean="0"/>
              <a:t>a </a:t>
            </a:r>
            <a:r>
              <a:rPr lang="en-GB" sz="2000" dirty="0"/>
              <a:t>strong mechanism must exist in cerebral blood vessels that opposes clot formation </a:t>
            </a:r>
            <a:r>
              <a:rPr lang="hr-HR" sz="2000" u="sng" dirty="0" err="1" smtClean="0"/>
              <a:t>even</a:t>
            </a:r>
            <a:r>
              <a:rPr lang="hr-HR" sz="2000" u="sng" dirty="0" smtClean="0"/>
              <a:t> more </a:t>
            </a:r>
            <a:r>
              <a:rPr lang="hr-HR" sz="2000" u="sng" dirty="0" err="1" smtClean="0"/>
              <a:t>than</a:t>
            </a:r>
            <a:r>
              <a:rPr lang="en-GB" sz="2000" u="sng" dirty="0" smtClean="0"/>
              <a:t> </a:t>
            </a:r>
            <a:r>
              <a:rPr lang="en-GB" sz="2000" u="sng" dirty="0"/>
              <a:t>is the case in the periphery</a:t>
            </a:r>
            <a:r>
              <a:rPr lang="en-GB" sz="2000" dirty="0"/>
              <a:t>, to prevent </a:t>
            </a:r>
            <a:r>
              <a:rPr lang="en-GB" sz="2000" dirty="0" smtClean="0"/>
              <a:t>stroke</a:t>
            </a:r>
            <a:r>
              <a:rPr lang="hr-HR" sz="2000" dirty="0" smtClean="0"/>
              <a:t>; </a:t>
            </a:r>
            <a:r>
              <a:rPr lang="hr-HR" sz="2000" dirty="0" err="1" smtClean="0"/>
              <a:t>so</a:t>
            </a:r>
            <a:r>
              <a:rPr lang="hr-HR" sz="2000" dirty="0" smtClean="0"/>
              <a:t>,</a:t>
            </a:r>
            <a:r>
              <a:rPr lang="hr-HR" sz="2000" b="1" dirty="0" smtClean="0"/>
              <a:t> </a:t>
            </a:r>
            <a:r>
              <a:rPr lang="en-GB" sz="2000" dirty="0" smtClean="0"/>
              <a:t>prevention </a:t>
            </a:r>
            <a:r>
              <a:rPr lang="en-GB" sz="2000" dirty="0"/>
              <a:t>of </a:t>
            </a:r>
            <a:r>
              <a:rPr lang="hr-HR" sz="2000" dirty="0" err="1" smtClean="0"/>
              <a:t>cortical</a:t>
            </a:r>
            <a:r>
              <a:rPr lang="hr-HR" sz="2000" dirty="0" smtClean="0"/>
              <a:t> </a:t>
            </a:r>
            <a:r>
              <a:rPr lang="hr-HR" sz="2000" dirty="0" err="1" smtClean="0"/>
              <a:t>microbleeds</a:t>
            </a:r>
            <a:r>
              <a:rPr lang="hr-HR" sz="2000" dirty="0" smtClean="0"/>
              <a:t> </a:t>
            </a:r>
            <a:r>
              <a:rPr lang="hr-HR" sz="2000" dirty="0" err="1" smtClean="0"/>
              <a:t>and</a:t>
            </a:r>
            <a:r>
              <a:rPr lang="hr-HR" sz="2000" dirty="0" smtClean="0"/>
              <a:t> </a:t>
            </a:r>
            <a:r>
              <a:rPr lang="hr-HR" sz="2000" dirty="0" err="1" smtClean="0"/>
              <a:t>stroke</a:t>
            </a:r>
            <a:r>
              <a:rPr lang="hr-HR" sz="2000" dirty="0" smtClean="0"/>
              <a:t> </a:t>
            </a:r>
            <a:r>
              <a:rPr lang="en-GB" sz="2000" dirty="0" smtClean="0"/>
              <a:t>by </a:t>
            </a:r>
            <a:r>
              <a:rPr lang="en-US" sz="2000" dirty="0"/>
              <a:t>A</a:t>
            </a:r>
            <a:r>
              <a:rPr lang="en-US" sz="2000" dirty="0">
                <a:sym typeface="Symbol"/>
              </a:rPr>
              <a:t></a:t>
            </a:r>
            <a:r>
              <a:rPr lang="en-US" sz="2000" dirty="0"/>
              <a:t> </a:t>
            </a:r>
            <a:r>
              <a:rPr lang="hr-HR" sz="2000" dirty="0" smtClean="0"/>
              <a:t>(as a </a:t>
            </a:r>
            <a:r>
              <a:rPr lang="hr-HR" sz="2000" dirty="0" err="1" smtClean="0"/>
              <a:t>sealant</a:t>
            </a:r>
            <a:r>
              <a:rPr lang="hr-HR" sz="2000" dirty="0" smtClean="0"/>
              <a:t> </a:t>
            </a:r>
            <a:r>
              <a:rPr lang="hr-HR" sz="2000" dirty="0" err="1" smtClean="0"/>
              <a:t>molecule</a:t>
            </a:r>
            <a:r>
              <a:rPr lang="hr-HR" sz="2000" dirty="0" smtClean="0"/>
              <a:t>) </a:t>
            </a:r>
            <a:r>
              <a:rPr lang="en-GB" sz="2000" dirty="0" smtClean="0"/>
              <a:t>might </a:t>
            </a:r>
            <a:r>
              <a:rPr lang="en-GB" sz="2000" dirty="0"/>
              <a:t>represent an </a:t>
            </a:r>
            <a:r>
              <a:rPr lang="en-GB" sz="2000" u="sng" dirty="0"/>
              <a:t>evolutionary adaptation of the amyloid precursor protein (APP) anticoagulant function in the </a:t>
            </a:r>
            <a:r>
              <a:rPr lang="hr-HR" sz="2000" u="sng" dirty="0" smtClean="0"/>
              <a:t>CNS </a:t>
            </a:r>
            <a:r>
              <a:rPr lang="en-GB" sz="2000" u="sng" dirty="0" smtClean="0"/>
              <a:t>to </a:t>
            </a:r>
            <a:r>
              <a:rPr lang="en-GB" sz="2000" u="sng" dirty="0"/>
              <a:t>serve as</a:t>
            </a:r>
            <a:r>
              <a:rPr lang="en-GB" sz="2000" dirty="0"/>
              <a:t> a </a:t>
            </a:r>
            <a:r>
              <a:rPr lang="en-GB" sz="2000" dirty="0">
                <a:solidFill>
                  <a:srgbClr val="FF0000"/>
                </a:solidFill>
              </a:rPr>
              <a:t>stroke-preventing </a:t>
            </a:r>
            <a:r>
              <a:rPr lang="en-GB" sz="2000" dirty="0" smtClean="0">
                <a:solidFill>
                  <a:srgbClr val="FF0000"/>
                </a:solidFill>
              </a:rPr>
              <a:t>agent</a:t>
            </a:r>
            <a:r>
              <a:rPr lang="hr-HR" sz="2000" dirty="0" smtClean="0">
                <a:solidFill>
                  <a:srgbClr val="FF0000"/>
                </a:solidFill>
              </a:rPr>
              <a:t>;</a:t>
            </a:r>
          </a:p>
        </p:txBody>
      </p:sp>
      <p:sp>
        <p:nvSpPr>
          <p:cNvPr id="5" name="Title 1"/>
          <p:cNvSpPr>
            <a:spLocks noGrp="1"/>
          </p:cNvSpPr>
          <p:nvPr>
            <p:ph type="title"/>
          </p:nvPr>
        </p:nvSpPr>
        <p:spPr>
          <a:xfrm>
            <a:off x="8213" y="404664"/>
            <a:ext cx="9144000" cy="562074"/>
          </a:xfrm>
        </p:spPr>
        <p:txBody>
          <a:bodyPr>
            <a:noAutofit/>
          </a:bodyPr>
          <a:lstStyle/>
          <a:p>
            <a:r>
              <a:rPr lang="hr-HR" sz="2400" b="1" dirty="0" err="1" smtClean="0"/>
              <a:t>The</a:t>
            </a:r>
            <a:r>
              <a:rPr lang="hr-HR" sz="2400" b="1" dirty="0" smtClean="0"/>
              <a:t> 4 AI </a:t>
            </a:r>
            <a:r>
              <a:rPr lang="hr-HR" sz="2400" b="1" dirty="0"/>
              <a:t>„</a:t>
            </a:r>
            <a:r>
              <a:rPr lang="hr-HR" sz="2400" b="1" dirty="0" err="1" smtClean="0"/>
              <a:t>hits</a:t>
            </a:r>
            <a:r>
              <a:rPr lang="hr-HR" sz="2400" b="1" dirty="0" smtClean="0"/>
              <a:t>” </a:t>
            </a:r>
            <a:r>
              <a:rPr lang="hr-HR" sz="2400" b="1" dirty="0" err="1" smtClean="0"/>
              <a:t>amend</a:t>
            </a:r>
            <a:r>
              <a:rPr lang="hr-HR" sz="2400" b="1" dirty="0" smtClean="0"/>
              <a:t> </a:t>
            </a:r>
            <a:r>
              <a:rPr lang="hr-HR" sz="2400" b="1" dirty="0" err="1" smtClean="0"/>
              <a:t>the</a:t>
            </a:r>
            <a:r>
              <a:rPr lang="hr-HR" sz="2400" b="1" dirty="0" smtClean="0"/>
              <a:t> </a:t>
            </a:r>
            <a:r>
              <a:rPr lang="hr-HR" sz="2400" b="1" dirty="0" err="1" smtClean="0"/>
              <a:t>Zlokovic</a:t>
            </a:r>
            <a:r>
              <a:rPr lang="hr-HR" sz="2400" b="1" dirty="0" smtClean="0"/>
              <a:t>’s </a:t>
            </a:r>
            <a:r>
              <a:rPr lang="hr-HR" sz="2400" b="1" dirty="0" err="1" smtClean="0"/>
              <a:t>concept</a:t>
            </a:r>
            <a:r>
              <a:rPr lang="hr-HR" sz="2400" b="1" dirty="0" smtClean="0"/>
              <a:t> </a:t>
            </a:r>
            <a:r>
              <a:rPr lang="hr-HR" sz="2400" b="1" dirty="0" err="1" smtClean="0"/>
              <a:t>of</a:t>
            </a:r>
            <a:r>
              <a:rPr lang="hr-HR" sz="2400" b="1" dirty="0" smtClean="0"/>
              <a:t> </a:t>
            </a:r>
            <a:r>
              <a:rPr lang="hr-HR" sz="2400" b="1" dirty="0" err="1" smtClean="0"/>
              <a:t>neurovascular</a:t>
            </a:r>
            <a:r>
              <a:rPr lang="hr-HR" sz="2400" b="1" dirty="0" smtClean="0"/>
              <a:t> </a:t>
            </a:r>
            <a:r>
              <a:rPr lang="hr-HR" sz="2400" b="1" dirty="0" err="1" smtClean="0"/>
              <a:t>unit</a:t>
            </a:r>
            <a:r>
              <a:rPr lang="hr-HR" sz="2400" b="1" dirty="0" smtClean="0"/>
              <a:t>  </a:t>
            </a:r>
            <a:r>
              <a:rPr lang="hr-HR" sz="2400" b="1" dirty="0" err="1" smtClean="0"/>
              <a:t>breakdown</a:t>
            </a:r>
            <a:r>
              <a:rPr lang="hr-HR" sz="2400" b="1" dirty="0" smtClean="0"/>
              <a:t> </a:t>
            </a:r>
            <a:r>
              <a:rPr lang="hr-HR" sz="2400" b="1" dirty="0" err="1" smtClean="0"/>
              <a:t>in</a:t>
            </a:r>
            <a:r>
              <a:rPr lang="hr-HR" sz="2400" b="1" dirty="0" smtClean="0"/>
              <a:t> AD (Nat. </a:t>
            </a:r>
            <a:r>
              <a:rPr lang="hr-HR" sz="2400" b="1" dirty="0" err="1" smtClean="0"/>
              <a:t>Rev</a:t>
            </a:r>
            <a:r>
              <a:rPr lang="hr-HR" sz="2400" b="1" dirty="0" smtClean="0"/>
              <a:t>. </a:t>
            </a:r>
            <a:r>
              <a:rPr lang="hr-HR" sz="2400" b="1" dirty="0" err="1" smtClean="0"/>
              <a:t>Neurosci</a:t>
            </a:r>
            <a:r>
              <a:rPr lang="hr-HR" sz="2400" b="1" dirty="0" smtClean="0"/>
              <a:t>. 2011) </a:t>
            </a:r>
            <a:r>
              <a:rPr lang="hr-HR" sz="2400" b="1" dirty="0" err="1" smtClean="0"/>
              <a:t>and</a:t>
            </a:r>
            <a:r>
              <a:rPr lang="hr-HR" sz="2400" b="1" dirty="0" smtClean="0"/>
              <a:t> </a:t>
            </a:r>
            <a:r>
              <a:rPr lang="hr-HR" sz="2400" b="1" dirty="0" err="1" smtClean="0"/>
              <a:t>converge</a:t>
            </a:r>
            <a:r>
              <a:rPr lang="hr-HR" sz="2400" b="1" dirty="0" smtClean="0"/>
              <a:t> </a:t>
            </a:r>
            <a:r>
              <a:rPr lang="hr-HR" sz="2400" b="1" dirty="0" err="1" smtClean="0"/>
              <a:t>upon</a:t>
            </a:r>
            <a:r>
              <a:rPr lang="hr-HR" sz="2400" b="1" dirty="0" smtClean="0"/>
              <a:t> </a:t>
            </a:r>
            <a:r>
              <a:rPr lang="hr-HR" sz="2400" b="1" dirty="0" err="1" smtClean="0"/>
              <a:t>the</a:t>
            </a:r>
            <a:r>
              <a:rPr lang="hr-HR" sz="2400" b="1" dirty="0" smtClean="0"/>
              <a:t/>
            </a:r>
            <a:br>
              <a:rPr lang="hr-HR" sz="2400" b="1" dirty="0" smtClean="0"/>
            </a:br>
            <a:r>
              <a:rPr lang="hr-HR" sz="2400" b="1" dirty="0" smtClean="0"/>
              <a:t>„</a:t>
            </a:r>
            <a:r>
              <a:rPr lang="hr-HR" sz="2400" b="1" dirty="0" err="1"/>
              <a:t>sealant</a:t>
            </a:r>
            <a:r>
              <a:rPr lang="hr-HR" sz="2400" b="1" dirty="0"/>
              <a:t> </a:t>
            </a:r>
            <a:r>
              <a:rPr lang="hr-HR" sz="2400" b="1" dirty="0" err="1" smtClean="0"/>
              <a:t>hypothesis</a:t>
            </a:r>
            <a:r>
              <a:rPr lang="hr-HR" sz="2400" b="1" dirty="0" smtClean="0"/>
              <a:t>” </a:t>
            </a:r>
            <a:r>
              <a:rPr lang="hr-HR" sz="2400" b="1" dirty="0" err="1" smtClean="0"/>
              <a:t>of</a:t>
            </a:r>
            <a:r>
              <a:rPr lang="hr-HR" sz="2400" b="1" dirty="0" smtClean="0"/>
              <a:t> </a:t>
            </a:r>
            <a:r>
              <a:rPr lang="hr-HR" sz="2400" b="1" dirty="0" err="1"/>
              <a:t>stroke</a:t>
            </a:r>
            <a:r>
              <a:rPr lang="hr-HR" sz="2400" b="1" dirty="0"/>
              <a:t> </a:t>
            </a:r>
            <a:r>
              <a:rPr lang="hr-HR" sz="2400" b="1" dirty="0" err="1"/>
              <a:t>and</a:t>
            </a:r>
            <a:r>
              <a:rPr lang="hr-HR" sz="2400" b="1" dirty="0"/>
              <a:t> </a:t>
            </a:r>
            <a:r>
              <a:rPr lang="hr-HR" sz="2400" b="1" dirty="0" smtClean="0"/>
              <a:t>AD</a:t>
            </a:r>
            <a:endParaRPr lang="en-US" sz="2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9638" y="3393178"/>
            <a:ext cx="2154850" cy="3215698"/>
          </a:xfrm>
          <a:prstGeom prst="rect">
            <a:avLst/>
          </a:prstGeom>
        </p:spPr>
      </p:pic>
      <p:sp>
        <p:nvSpPr>
          <p:cNvPr id="6" name="TextBox 5"/>
          <p:cNvSpPr txBox="1"/>
          <p:nvPr/>
        </p:nvSpPr>
        <p:spPr>
          <a:xfrm>
            <a:off x="5657510" y="4328329"/>
            <a:ext cx="1512168" cy="369332"/>
          </a:xfrm>
          <a:prstGeom prst="rect">
            <a:avLst/>
          </a:prstGeom>
          <a:noFill/>
        </p:spPr>
        <p:txBody>
          <a:bodyPr wrap="square" rtlCol="0">
            <a:spAutoFit/>
          </a:bodyPr>
          <a:lstStyle/>
          <a:p>
            <a:r>
              <a:rPr lang="hr-HR" dirty="0" err="1" smtClean="0"/>
              <a:t>Cu</a:t>
            </a:r>
            <a:r>
              <a:rPr lang="hr-HR" dirty="0" smtClean="0"/>
              <a:t> </a:t>
            </a:r>
            <a:endParaRPr lang="en-US" dirty="0"/>
          </a:p>
        </p:txBody>
      </p:sp>
      <p:sp>
        <p:nvSpPr>
          <p:cNvPr id="7" name="Right Arrow 6"/>
          <p:cNvSpPr/>
          <p:nvPr/>
        </p:nvSpPr>
        <p:spPr>
          <a:xfrm>
            <a:off x="6089558" y="4457437"/>
            <a:ext cx="1080120"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08228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1249908"/>
            <a:ext cx="6192688" cy="5076410"/>
          </a:xfrm>
          <a:prstGeom prst="rect">
            <a:avLst/>
          </a:prstGeom>
        </p:spPr>
      </p:pic>
      <p:sp>
        <p:nvSpPr>
          <p:cNvPr id="7" name="TextBox 6"/>
          <p:cNvSpPr txBox="1"/>
          <p:nvPr/>
        </p:nvSpPr>
        <p:spPr>
          <a:xfrm>
            <a:off x="0" y="5949280"/>
            <a:ext cx="4716016" cy="954107"/>
          </a:xfrm>
          <a:prstGeom prst="rect">
            <a:avLst/>
          </a:prstGeom>
          <a:noFill/>
        </p:spPr>
        <p:txBody>
          <a:bodyPr wrap="square" rtlCol="0">
            <a:spAutoFit/>
          </a:bodyPr>
          <a:lstStyle/>
          <a:p>
            <a:r>
              <a:rPr lang="hr-HR" sz="1400" dirty="0" smtClean="0"/>
              <a:t>- </a:t>
            </a:r>
            <a:r>
              <a:rPr lang="en-US" sz="1400" dirty="0" smtClean="0"/>
              <a:t>diminished </a:t>
            </a:r>
            <a:r>
              <a:rPr lang="hr-HR" sz="1400" dirty="0" smtClean="0"/>
              <a:t>A</a:t>
            </a:r>
            <a:r>
              <a:rPr lang="en-US" sz="1400" dirty="0" smtClean="0"/>
              <a:t>β </a:t>
            </a:r>
            <a:r>
              <a:rPr lang="en-US" sz="1400" dirty="0"/>
              <a:t>clearance by the vascular smooth muscle </a:t>
            </a:r>
            <a:r>
              <a:rPr lang="en-US" sz="1400" dirty="0" smtClean="0"/>
              <a:t>cells</a:t>
            </a:r>
            <a:r>
              <a:rPr lang="hr-HR" sz="1400" dirty="0" smtClean="0"/>
              <a:t>, </a:t>
            </a:r>
            <a:r>
              <a:rPr lang="hr-HR" sz="1400" dirty="0" err="1" smtClean="0"/>
              <a:t>activation</a:t>
            </a:r>
            <a:r>
              <a:rPr lang="hr-HR" sz="1400" dirty="0" smtClean="0"/>
              <a:t> </a:t>
            </a:r>
            <a:r>
              <a:rPr lang="hr-HR" sz="1400" dirty="0" err="1" smtClean="0"/>
              <a:t>of</a:t>
            </a:r>
            <a:r>
              <a:rPr lang="hr-HR" sz="1400" dirty="0" smtClean="0"/>
              <a:t> M1 (</a:t>
            </a:r>
            <a:r>
              <a:rPr lang="hr-HR" sz="1400" dirty="0" err="1" smtClean="0"/>
              <a:t>proinflammatory</a:t>
            </a:r>
            <a:r>
              <a:rPr lang="hr-HR" sz="1400" dirty="0" smtClean="0"/>
              <a:t>) </a:t>
            </a:r>
            <a:r>
              <a:rPr lang="hr-HR" sz="1400" dirty="0" err="1" smtClean="0"/>
              <a:t>phenotype</a:t>
            </a:r>
            <a:r>
              <a:rPr lang="hr-HR" sz="1400" dirty="0" smtClean="0"/>
              <a:t> </a:t>
            </a:r>
            <a:r>
              <a:rPr lang="hr-HR" sz="1400" dirty="0" err="1" smtClean="0"/>
              <a:t>of</a:t>
            </a:r>
            <a:r>
              <a:rPr lang="hr-HR" sz="1400" dirty="0" smtClean="0"/>
              <a:t> </a:t>
            </a:r>
            <a:r>
              <a:rPr lang="hr-HR" sz="1400" dirty="0" err="1" smtClean="0"/>
              <a:t>microglial</a:t>
            </a:r>
            <a:r>
              <a:rPr lang="hr-HR" sz="1400" dirty="0" smtClean="0"/>
              <a:t> </a:t>
            </a:r>
            <a:r>
              <a:rPr lang="hr-HR" sz="1400" dirty="0" err="1" smtClean="0"/>
              <a:t>cells</a:t>
            </a:r>
            <a:r>
              <a:rPr lang="hr-HR" sz="1400" dirty="0" smtClean="0"/>
              <a:t>, </a:t>
            </a:r>
            <a:r>
              <a:rPr lang="hr-HR" sz="1400" dirty="0" err="1" smtClean="0"/>
              <a:t>which</a:t>
            </a:r>
            <a:r>
              <a:rPr lang="hr-HR" sz="1400" dirty="0" smtClean="0"/>
              <a:t> change </a:t>
            </a:r>
            <a:r>
              <a:rPr lang="hr-HR" sz="1400" dirty="0" err="1" smtClean="0"/>
              <a:t>the</a:t>
            </a:r>
            <a:r>
              <a:rPr lang="hr-HR" sz="1400" dirty="0" smtClean="0"/>
              <a:t> </a:t>
            </a:r>
            <a:r>
              <a:rPr lang="hr-HR" sz="1400" dirty="0" err="1" smtClean="0"/>
              <a:t>phenotype</a:t>
            </a:r>
            <a:r>
              <a:rPr lang="hr-HR" sz="1400" dirty="0" smtClean="0"/>
              <a:t> </a:t>
            </a:r>
            <a:r>
              <a:rPr lang="hr-HR" sz="1400" dirty="0" err="1" smtClean="0"/>
              <a:t>of</a:t>
            </a:r>
            <a:r>
              <a:rPr lang="hr-HR" sz="1400" dirty="0" smtClean="0"/>
              <a:t> </a:t>
            </a:r>
            <a:r>
              <a:rPr lang="hr-HR" sz="1400" dirty="0" err="1" smtClean="0"/>
              <a:t>astroglia</a:t>
            </a:r>
            <a:r>
              <a:rPr lang="hr-HR" sz="1400" dirty="0" smtClean="0"/>
              <a:t> to A1 -&gt; </a:t>
            </a:r>
            <a:r>
              <a:rPr lang="hr-HR" sz="1400" dirty="0" err="1" smtClean="0"/>
              <a:t>foot</a:t>
            </a:r>
            <a:r>
              <a:rPr lang="hr-HR" sz="1400" dirty="0" smtClean="0"/>
              <a:t> </a:t>
            </a:r>
            <a:r>
              <a:rPr lang="hr-HR" sz="1400" dirty="0" err="1" smtClean="0"/>
              <a:t>processes</a:t>
            </a:r>
            <a:r>
              <a:rPr lang="hr-HR" sz="1400" dirty="0" smtClean="0"/>
              <a:t> </a:t>
            </a:r>
            <a:r>
              <a:rPr lang="hr-HR" sz="1400" dirty="0" err="1" smtClean="0"/>
              <a:t>become</a:t>
            </a:r>
            <a:r>
              <a:rPr lang="hr-HR" sz="1400" dirty="0" smtClean="0"/>
              <a:t> more </a:t>
            </a:r>
            <a:r>
              <a:rPr lang="hr-HR" sz="1400" dirty="0" err="1" smtClean="0"/>
              <a:t>permissive</a:t>
            </a:r>
            <a:r>
              <a:rPr lang="hr-HR" sz="1400" dirty="0" smtClean="0"/>
              <a:t> - &gt; BBB </a:t>
            </a:r>
            <a:r>
              <a:rPr lang="hr-HR" sz="1400" dirty="0" err="1" smtClean="0"/>
              <a:t>breakdown</a:t>
            </a:r>
            <a:endParaRPr lang="en-US" sz="1400" dirty="0"/>
          </a:p>
        </p:txBody>
      </p:sp>
      <p:sp>
        <p:nvSpPr>
          <p:cNvPr id="8" name="TextBox 7"/>
          <p:cNvSpPr txBox="1"/>
          <p:nvPr/>
        </p:nvSpPr>
        <p:spPr>
          <a:xfrm>
            <a:off x="4824536" y="6301499"/>
            <a:ext cx="2627784" cy="338554"/>
          </a:xfrm>
          <a:prstGeom prst="rect">
            <a:avLst/>
          </a:prstGeom>
          <a:noFill/>
        </p:spPr>
        <p:txBody>
          <a:bodyPr wrap="square" rtlCol="0">
            <a:spAutoFit/>
          </a:bodyPr>
          <a:lstStyle/>
          <a:p>
            <a:r>
              <a:rPr lang="hr-HR" sz="1600" dirty="0" smtClean="0"/>
              <a:t>CAA </a:t>
            </a:r>
            <a:r>
              <a:rPr lang="hr-HR" sz="1600" dirty="0" err="1" smtClean="0"/>
              <a:t>and</a:t>
            </a:r>
            <a:r>
              <a:rPr lang="hr-HR" sz="1600" dirty="0" smtClean="0"/>
              <a:t> </a:t>
            </a:r>
            <a:r>
              <a:rPr lang="hr-HR" sz="1600" dirty="0" err="1" smtClean="0"/>
              <a:t>CMBs</a:t>
            </a:r>
            <a:r>
              <a:rPr lang="en-US" sz="1600" dirty="0" smtClean="0"/>
              <a:t> </a:t>
            </a:r>
            <a:endParaRPr lang="en-US" sz="1600" dirty="0"/>
          </a:p>
        </p:txBody>
      </p:sp>
      <p:cxnSp>
        <p:nvCxnSpPr>
          <p:cNvPr id="9" name="Straight Arrow Connector 8"/>
          <p:cNvCxnSpPr/>
          <p:nvPr/>
        </p:nvCxnSpPr>
        <p:spPr>
          <a:xfrm flipH="1">
            <a:off x="6804248" y="5589240"/>
            <a:ext cx="504056" cy="128337"/>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1" idx="2"/>
          </p:cNvCxnSpPr>
          <p:nvPr/>
        </p:nvCxnSpPr>
        <p:spPr>
          <a:xfrm>
            <a:off x="7488324" y="5670540"/>
            <a:ext cx="115961" cy="321077"/>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236296" y="5301208"/>
            <a:ext cx="504056" cy="369332"/>
          </a:xfrm>
          <a:prstGeom prst="rect">
            <a:avLst/>
          </a:prstGeom>
          <a:noFill/>
        </p:spPr>
        <p:txBody>
          <a:bodyPr wrap="square" rtlCol="0">
            <a:spAutoFit/>
          </a:bodyPr>
          <a:lstStyle/>
          <a:p>
            <a:r>
              <a:rPr lang="hr-HR" dirty="0" err="1" smtClean="0"/>
              <a:t>Fe</a:t>
            </a:r>
            <a:endParaRPr lang="en-US" dirty="0"/>
          </a:p>
        </p:txBody>
      </p:sp>
      <p:sp>
        <p:nvSpPr>
          <p:cNvPr id="12" name="TextBox 11"/>
          <p:cNvSpPr txBox="1"/>
          <p:nvPr/>
        </p:nvSpPr>
        <p:spPr>
          <a:xfrm>
            <a:off x="7164288" y="5949280"/>
            <a:ext cx="1728192" cy="830997"/>
          </a:xfrm>
          <a:prstGeom prst="rect">
            <a:avLst/>
          </a:prstGeom>
          <a:noFill/>
        </p:spPr>
        <p:txBody>
          <a:bodyPr wrap="square" rtlCol="0">
            <a:spAutoFit/>
          </a:bodyPr>
          <a:lstStyle/>
          <a:p>
            <a:r>
              <a:rPr lang="hr-HR" sz="1200" dirty="0" err="1"/>
              <a:t>a</a:t>
            </a:r>
            <a:r>
              <a:rPr lang="hr-HR" sz="1200" dirty="0" err="1" smtClean="0"/>
              <a:t>ctivation</a:t>
            </a:r>
            <a:r>
              <a:rPr lang="hr-HR" sz="1200" dirty="0" smtClean="0"/>
              <a:t> </a:t>
            </a:r>
            <a:r>
              <a:rPr lang="hr-HR" sz="1200" dirty="0" err="1" smtClean="0"/>
              <a:t>of</a:t>
            </a:r>
            <a:r>
              <a:rPr lang="hr-HR" sz="1200" dirty="0" smtClean="0"/>
              <a:t> </a:t>
            </a:r>
            <a:r>
              <a:rPr lang="hr-HR" sz="1200" dirty="0" err="1" smtClean="0"/>
              <a:t>MMPs</a:t>
            </a:r>
            <a:endParaRPr lang="hr-HR" sz="1200" dirty="0" smtClean="0"/>
          </a:p>
          <a:p>
            <a:r>
              <a:rPr lang="hr-HR" sz="1200" dirty="0" smtClean="0"/>
              <a:t>(</a:t>
            </a:r>
            <a:r>
              <a:rPr lang="hr-HR" sz="1200" dirty="0" err="1" smtClean="0"/>
              <a:t>also</a:t>
            </a:r>
            <a:r>
              <a:rPr lang="hr-HR" sz="1200" dirty="0" smtClean="0"/>
              <a:t> Zn</a:t>
            </a:r>
            <a:r>
              <a:rPr lang="hr-HR" sz="1200" baseline="30000" dirty="0" smtClean="0"/>
              <a:t>2+</a:t>
            </a:r>
            <a:r>
              <a:rPr lang="hr-HR" sz="1200" dirty="0" smtClean="0"/>
              <a:t> </a:t>
            </a:r>
            <a:r>
              <a:rPr lang="hr-HR" sz="1200" dirty="0" err="1" smtClean="0"/>
              <a:t>and</a:t>
            </a:r>
            <a:r>
              <a:rPr lang="hr-HR" sz="1200" dirty="0" smtClean="0"/>
              <a:t> Ca</a:t>
            </a:r>
            <a:r>
              <a:rPr lang="hr-HR" sz="1200" baseline="30000" dirty="0" smtClean="0"/>
              <a:t>2+</a:t>
            </a:r>
            <a:r>
              <a:rPr lang="hr-HR" sz="1200" dirty="0" smtClean="0"/>
              <a:t> –</a:t>
            </a:r>
            <a:r>
              <a:rPr lang="hr-HR" sz="1200" dirty="0" err="1" smtClean="0"/>
              <a:t>dependent</a:t>
            </a:r>
            <a:r>
              <a:rPr lang="hr-HR" sz="1200" dirty="0" smtClean="0"/>
              <a:t>), </a:t>
            </a:r>
            <a:r>
              <a:rPr lang="hr-HR" sz="1200" dirty="0" err="1" smtClean="0"/>
              <a:t>which</a:t>
            </a:r>
            <a:r>
              <a:rPr lang="hr-HR" sz="1200" dirty="0" smtClean="0"/>
              <a:t> are </a:t>
            </a:r>
            <a:r>
              <a:rPr lang="hr-HR" sz="1200" dirty="0" err="1" smtClean="0"/>
              <a:t>degrading</a:t>
            </a:r>
            <a:r>
              <a:rPr lang="hr-HR" sz="1200" dirty="0" smtClean="0"/>
              <a:t> ECM </a:t>
            </a:r>
            <a:r>
              <a:rPr lang="hr-HR" sz="1200" dirty="0" err="1" smtClean="0"/>
              <a:t>proteins</a:t>
            </a:r>
            <a:endParaRPr lang="en-US" sz="1200" dirty="0"/>
          </a:p>
        </p:txBody>
      </p:sp>
      <p:sp>
        <p:nvSpPr>
          <p:cNvPr id="13" name="Freeform 12"/>
          <p:cNvSpPr/>
          <p:nvPr/>
        </p:nvSpPr>
        <p:spPr>
          <a:xfrm>
            <a:off x="7347857" y="4502020"/>
            <a:ext cx="1488258" cy="1464907"/>
          </a:xfrm>
          <a:custGeom>
            <a:avLst/>
            <a:gdLst>
              <a:gd name="connsiteX0" fmla="*/ 0 w 1488258"/>
              <a:gd name="connsiteY0" fmla="*/ 32658 h 1464907"/>
              <a:gd name="connsiteX1" fmla="*/ 46653 w 1488258"/>
              <a:gd name="connsiteY1" fmla="*/ 13996 h 1464907"/>
              <a:gd name="connsiteX2" fmla="*/ 60649 w 1488258"/>
              <a:gd name="connsiteY2" fmla="*/ 4666 h 1464907"/>
              <a:gd name="connsiteX3" fmla="*/ 93306 w 1488258"/>
              <a:gd name="connsiteY3" fmla="*/ 0 h 1464907"/>
              <a:gd name="connsiteX4" fmla="*/ 335902 w 1488258"/>
              <a:gd name="connsiteY4" fmla="*/ 9331 h 1464907"/>
              <a:gd name="connsiteX5" fmla="*/ 359229 w 1488258"/>
              <a:gd name="connsiteY5" fmla="*/ 18662 h 1464907"/>
              <a:gd name="connsiteX6" fmla="*/ 447870 w 1488258"/>
              <a:gd name="connsiteY6" fmla="*/ 37323 h 1464907"/>
              <a:gd name="connsiteX7" fmla="*/ 466531 w 1488258"/>
              <a:gd name="connsiteY7" fmla="*/ 46653 h 1464907"/>
              <a:gd name="connsiteX8" fmla="*/ 573833 w 1488258"/>
              <a:gd name="connsiteY8" fmla="*/ 65315 h 1464907"/>
              <a:gd name="connsiteX9" fmla="*/ 597159 w 1488258"/>
              <a:gd name="connsiteY9" fmla="*/ 69980 h 1464907"/>
              <a:gd name="connsiteX10" fmla="*/ 657808 w 1488258"/>
              <a:gd name="connsiteY10" fmla="*/ 93307 h 1464907"/>
              <a:gd name="connsiteX11" fmla="*/ 681135 w 1488258"/>
              <a:gd name="connsiteY11" fmla="*/ 102637 h 1464907"/>
              <a:gd name="connsiteX12" fmla="*/ 699796 w 1488258"/>
              <a:gd name="connsiteY12" fmla="*/ 111968 h 1464907"/>
              <a:gd name="connsiteX13" fmla="*/ 779106 w 1488258"/>
              <a:gd name="connsiteY13" fmla="*/ 130629 h 1464907"/>
              <a:gd name="connsiteX14" fmla="*/ 853751 w 1488258"/>
              <a:gd name="connsiteY14" fmla="*/ 149290 h 1464907"/>
              <a:gd name="connsiteX15" fmla="*/ 867747 w 1488258"/>
              <a:gd name="connsiteY15" fmla="*/ 158621 h 1464907"/>
              <a:gd name="connsiteX16" fmla="*/ 928396 w 1488258"/>
              <a:gd name="connsiteY16" fmla="*/ 177282 h 1464907"/>
              <a:gd name="connsiteX17" fmla="*/ 947057 w 1488258"/>
              <a:gd name="connsiteY17" fmla="*/ 181947 h 1464907"/>
              <a:gd name="connsiteX18" fmla="*/ 989045 w 1488258"/>
              <a:gd name="connsiteY18" fmla="*/ 200609 h 1464907"/>
              <a:gd name="connsiteX19" fmla="*/ 1003041 w 1488258"/>
              <a:gd name="connsiteY19" fmla="*/ 209939 h 1464907"/>
              <a:gd name="connsiteX20" fmla="*/ 1049694 w 1488258"/>
              <a:gd name="connsiteY20" fmla="*/ 233266 h 1464907"/>
              <a:gd name="connsiteX21" fmla="*/ 1063690 w 1488258"/>
              <a:gd name="connsiteY21" fmla="*/ 251927 h 1464907"/>
              <a:gd name="connsiteX22" fmla="*/ 1105678 w 1488258"/>
              <a:gd name="connsiteY22" fmla="*/ 265923 h 1464907"/>
              <a:gd name="connsiteX23" fmla="*/ 1124339 w 1488258"/>
              <a:gd name="connsiteY23" fmla="*/ 275253 h 1464907"/>
              <a:gd name="connsiteX24" fmla="*/ 1138335 w 1488258"/>
              <a:gd name="connsiteY24" fmla="*/ 293915 h 1464907"/>
              <a:gd name="connsiteX25" fmla="*/ 1156996 w 1488258"/>
              <a:gd name="connsiteY25" fmla="*/ 298580 h 1464907"/>
              <a:gd name="connsiteX26" fmla="*/ 1166327 w 1488258"/>
              <a:gd name="connsiteY26" fmla="*/ 317241 h 1464907"/>
              <a:gd name="connsiteX27" fmla="*/ 1208314 w 1488258"/>
              <a:gd name="connsiteY27" fmla="*/ 349898 h 1464907"/>
              <a:gd name="connsiteX28" fmla="*/ 1240972 w 1488258"/>
              <a:gd name="connsiteY28" fmla="*/ 382556 h 1464907"/>
              <a:gd name="connsiteX29" fmla="*/ 1259633 w 1488258"/>
              <a:gd name="connsiteY29" fmla="*/ 401217 h 1464907"/>
              <a:gd name="connsiteX30" fmla="*/ 1268963 w 1488258"/>
              <a:gd name="connsiteY30" fmla="*/ 419878 h 1464907"/>
              <a:gd name="connsiteX31" fmla="*/ 1287625 w 1488258"/>
              <a:gd name="connsiteY31" fmla="*/ 424543 h 1464907"/>
              <a:gd name="connsiteX32" fmla="*/ 1292290 w 1488258"/>
              <a:gd name="connsiteY32" fmla="*/ 443204 h 1464907"/>
              <a:gd name="connsiteX33" fmla="*/ 1310951 w 1488258"/>
              <a:gd name="connsiteY33" fmla="*/ 452535 h 1464907"/>
              <a:gd name="connsiteX34" fmla="*/ 1324947 w 1488258"/>
              <a:gd name="connsiteY34" fmla="*/ 466531 h 1464907"/>
              <a:gd name="connsiteX35" fmla="*/ 1343608 w 1488258"/>
              <a:gd name="connsiteY35" fmla="*/ 475862 h 1464907"/>
              <a:gd name="connsiteX36" fmla="*/ 1376265 w 1488258"/>
              <a:gd name="connsiteY36" fmla="*/ 517849 h 1464907"/>
              <a:gd name="connsiteX37" fmla="*/ 1394927 w 1488258"/>
              <a:gd name="connsiteY37" fmla="*/ 527180 h 1464907"/>
              <a:gd name="connsiteX38" fmla="*/ 1404257 w 1488258"/>
              <a:gd name="connsiteY38" fmla="*/ 545841 h 1464907"/>
              <a:gd name="connsiteX39" fmla="*/ 1413588 w 1488258"/>
              <a:gd name="connsiteY39" fmla="*/ 559837 h 1464907"/>
              <a:gd name="connsiteX40" fmla="*/ 1418253 w 1488258"/>
              <a:gd name="connsiteY40" fmla="*/ 578498 h 1464907"/>
              <a:gd name="connsiteX41" fmla="*/ 1427584 w 1488258"/>
              <a:gd name="connsiteY41" fmla="*/ 592494 h 1464907"/>
              <a:gd name="connsiteX42" fmla="*/ 1455576 w 1488258"/>
              <a:gd name="connsiteY42" fmla="*/ 653143 h 1464907"/>
              <a:gd name="connsiteX43" fmla="*/ 1464906 w 1488258"/>
              <a:gd name="connsiteY43" fmla="*/ 681135 h 1464907"/>
              <a:gd name="connsiteX44" fmla="*/ 1469572 w 1488258"/>
              <a:gd name="connsiteY44" fmla="*/ 704462 h 1464907"/>
              <a:gd name="connsiteX45" fmla="*/ 1478902 w 1488258"/>
              <a:gd name="connsiteY45" fmla="*/ 727788 h 1464907"/>
              <a:gd name="connsiteX46" fmla="*/ 1488233 w 1488258"/>
              <a:gd name="connsiteY46" fmla="*/ 849086 h 1464907"/>
              <a:gd name="connsiteX47" fmla="*/ 1474237 w 1488258"/>
              <a:gd name="connsiteY47" fmla="*/ 1115009 h 1464907"/>
              <a:gd name="connsiteX48" fmla="*/ 1464906 w 1488258"/>
              <a:gd name="connsiteY48" fmla="*/ 1147666 h 1464907"/>
              <a:gd name="connsiteX49" fmla="*/ 1450910 w 1488258"/>
              <a:gd name="connsiteY49" fmla="*/ 1217645 h 1464907"/>
              <a:gd name="connsiteX50" fmla="*/ 1441580 w 1488258"/>
              <a:gd name="connsiteY50" fmla="*/ 1231641 h 1464907"/>
              <a:gd name="connsiteX51" fmla="*/ 1432249 w 1488258"/>
              <a:gd name="connsiteY51" fmla="*/ 1259633 h 1464907"/>
              <a:gd name="connsiteX52" fmla="*/ 1422919 w 1488258"/>
              <a:gd name="connsiteY52" fmla="*/ 1282960 h 1464907"/>
              <a:gd name="connsiteX53" fmla="*/ 1418253 w 1488258"/>
              <a:gd name="connsiteY53" fmla="*/ 1301621 h 1464907"/>
              <a:gd name="connsiteX54" fmla="*/ 1408923 w 1488258"/>
              <a:gd name="connsiteY54" fmla="*/ 1315617 h 1464907"/>
              <a:gd name="connsiteX55" fmla="*/ 1390261 w 1488258"/>
              <a:gd name="connsiteY55" fmla="*/ 1348274 h 1464907"/>
              <a:gd name="connsiteX56" fmla="*/ 1376265 w 1488258"/>
              <a:gd name="connsiteY56" fmla="*/ 1357604 h 1464907"/>
              <a:gd name="connsiteX57" fmla="*/ 1366935 w 1488258"/>
              <a:gd name="connsiteY57" fmla="*/ 1371600 h 1464907"/>
              <a:gd name="connsiteX58" fmla="*/ 1357604 w 1488258"/>
              <a:gd name="connsiteY58" fmla="*/ 1390262 h 1464907"/>
              <a:gd name="connsiteX59" fmla="*/ 1343608 w 1488258"/>
              <a:gd name="connsiteY59" fmla="*/ 1404258 h 1464907"/>
              <a:gd name="connsiteX60" fmla="*/ 1310951 w 1488258"/>
              <a:gd name="connsiteY60" fmla="*/ 1446245 h 1464907"/>
              <a:gd name="connsiteX61" fmla="*/ 1292290 w 1488258"/>
              <a:gd name="connsiteY61" fmla="*/ 1455576 h 1464907"/>
              <a:gd name="connsiteX62" fmla="*/ 1278294 w 1488258"/>
              <a:gd name="connsiteY62" fmla="*/ 1464907 h 1464907"/>
              <a:gd name="connsiteX63" fmla="*/ 1287625 w 1488258"/>
              <a:gd name="connsiteY63" fmla="*/ 1450911 h 1464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488258" h="1464907">
                <a:moveTo>
                  <a:pt x="0" y="32658"/>
                </a:moveTo>
                <a:cubicBezTo>
                  <a:pt x="22944" y="25010"/>
                  <a:pt x="27429" y="24981"/>
                  <a:pt x="46653" y="13996"/>
                </a:cubicBezTo>
                <a:cubicBezTo>
                  <a:pt x="51521" y="11214"/>
                  <a:pt x="55279" y="6277"/>
                  <a:pt x="60649" y="4666"/>
                </a:cubicBezTo>
                <a:cubicBezTo>
                  <a:pt x="71181" y="1506"/>
                  <a:pt x="82420" y="1555"/>
                  <a:pt x="93306" y="0"/>
                </a:cubicBezTo>
                <a:cubicBezTo>
                  <a:pt x="174171" y="3110"/>
                  <a:pt x="255175" y="3666"/>
                  <a:pt x="335902" y="9331"/>
                </a:cubicBezTo>
                <a:cubicBezTo>
                  <a:pt x="344256" y="9917"/>
                  <a:pt x="351104" y="16631"/>
                  <a:pt x="359229" y="18662"/>
                </a:cubicBezTo>
                <a:cubicBezTo>
                  <a:pt x="388522" y="25985"/>
                  <a:pt x="447870" y="37323"/>
                  <a:pt x="447870" y="37323"/>
                </a:cubicBezTo>
                <a:cubicBezTo>
                  <a:pt x="454090" y="40433"/>
                  <a:pt x="459742" y="45144"/>
                  <a:pt x="466531" y="46653"/>
                </a:cubicBezTo>
                <a:cubicBezTo>
                  <a:pt x="501971" y="54529"/>
                  <a:pt x="538234" y="58195"/>
                  <a:pt x="573833" y="65315"/>
                </a:cubicBezTo>
                <a:cubicBezTo>
                  <a:pt x="581608" y="66870"/>
                  <a:pt x="589637" y="67473"/>
                  <a:pt x="597159" y="69980"/>
                </a:cubicBezTo>
                <a:cubicBezTo>
                  <a:pt x="617708" y="76830"/>
                  <a:pt x="637621" y="85456"/>
                  <a:pt x="657808" y="93307"/>
                </a:cubicBezTo>
                <a:cubicBezTo>
                  <a:pt x="665613" y="96342"/>
                  <a:pt x="673645" y="98892"/>
                  <a:pt x="681135" y="102637"/>
                </a:cubicBezTo>
                <a:cubicBezTo>
                  <a:pt x="687355" y="105747"/>
                  <a:pt x="693198" y="109769"/>
                  <a:pt x="699796" y="111968"/>
                </a:cubicBezTo>
                <a:cubicBezTo>
                  <a:pt x="714555" y="116887"/>
                  <a:pt x="765378" y="127334"/>
                  <a:pt x="779106" y="130629"/>
                </a:cubicBezTo>
                <a:cubicBezTo>
                  <a:pt x="804045" y="136614"/>
                  <a:pt x="853751" y="149290"/>
                  <a:pt x="853751" y="149290"/>
                </a:cubicBezTo>
                <a:cubicBezTo>
                  <a:pt x="858416" y="152400"/>
                  <a:pt x="862623" y="156344"/>
                  <a:pt x="867747" y="158621"/>
                </a:cubicBezTo>
                <a:cubicBezTo>
                  <a:pt x="878643" y="163463"/>
                  <a:pt x="918325" y="174535"/>
                  <a:pt x="928396" y="177282"/>
                </a:cubicBezTo>
                <a:cubicBezTo>
                  <a:pt x="934582" y="178969"/>
                  <a:pt x="940974" y="179919"/>
                  <a:pt x="947057" y="181947"/>
                </a:cubicBezTo>
                <a:cubicBezTo>
                  <a:pt x="959057" y="185947"/>
                  <a:pt x="977662" y="194105"/>
                  <a:pt x="989045" y="200609"/>
                </a:cubicBezTo>
                <a:cubicBezTo>
                  <a:pt x="993913" y="203391"/>
                  <a:pt x="998104" y="207281"/>
                  <a:pt x="1003041" y="209939"/>
                </a:cubicBezTo>
                <a:cubicBezTo>
                  <a:pt x="1018349" y="218182"/>
                  <a:pt x="1049694" y="233266"/>
                  <a:pt x="1049694" y="233266"/>
                </a:cubicBezTo>
                <a:cubicBezTo>
                  <a:pt x="1054359" y="239486"/>
                  <a:pt x="1056974" y="248009"/>
                  <a:pt x="1063690" y="251927"/>
                </a:cubicBezTo>
                <a:cubicBezTo>
                  <a:pt x="1076433" y="259361"/>
                  <a:pt x="1092482" y="259326"/>
                  <a:pt x="1105678" y="265923"/>
                </a:cubicBezTo>
                <a:lnTo>
                  <a:pt x="1124339" y="275253"/>
                </a:lnTo>
                <a:cubicBezTo>
                  <a:pt x="1129004" y="281474"/>
                  <a:pt x="1132008" y="289395"/>
                  <a:pt x="1138335" y="293915"/>
                </a:cubicBezTo>
                <a:cubicBezTo>
                  <a:pt x="1143552" y="297642"/>
                  <a:pt x="1152070" y="294475"/>
                  <a:pt x="1156996" y="298580"/>
                </a:cubicBezTo>
                <a:cubicBezTo>
                  <a:pt x="1162339" y="303032"/>
                  <a:pt x="1161409" y="312323"/>
                  <a:pt x="1166327" y="317241"/>
                </a:cubicBezTo>
                <a:cubicBezTo>
                  <a:pt x="1178864" y="329778"/>
                  <a:pt x="1195777" y="337361"/>
                  <a:pt x="1208314" y="349898"/>
                </a:cubicBezTo>
                <a:lnTo>
                  <a:pt x="1240972" y="382556"/>
                </a:lnTo>
                <a:lnTo>
                  <a:pt x="1259633" y="401217"/>
                </a:lnTo>
                <a:cubicBezTo>
                  <a:pt x="1262743" y="407437"/>
                  <a:pt x="1263620" y="415426"/>
                  <a:pt x="1268963" y="419878"/>
                </a:cubicBezTo>
                <a:cubicBezTo>
                  <a:pt x="1273889" y="423983"/>
                  <a:pt x="1283091" y="420009"/>
                  <a:pt x="1287625" y="424543"/>
                </a:cubicBezTo>
                <a:cubicBezTo>
                  <a:pt x="1292159" y="429077"/>
                  <a:pt x="1288185" y="438278"/>
                  <a:pt x="1292290" y="443204"/>
                </a:cubicBezTo>
                <a:cubicBezTo>
                  <a:pt x="1296742" y="448547"/>
                  <a:pt x="1305292" y="448493"/>
                  <a:pt x="1310951" y="452535"/>
                </a:cubicBezTo>
                <a:cubicBezTo>
                  <a:pt x="1316320" y="456370"/>
                  <a:pt x="1319578" y="462696"/>
                  <a:pt x="1324947" y="466531"/>
                </a:cubicBezTo>
                <a:cubicBezTo>
                  <a:pt x="1330606" y="470573"/>
                  <a:pt x="1337949" y="471820"/>
                  <a:pt x="1343608" y="475862"/>
                </a:cubicBezTo>
                <a:cubicBezTo>
                  <a:pt x="1366592" y="492280"/>
                  <a:pt x="1352145" y="493730"/>
                  <a:pt x="1376265" y="517849"/>
                </a:cubicBezTo>
                <a:cubicBezTo>
                  <a:pt x="1381183" y="522767"/>
                  <a:pt x="1388706" y="524070"/>
                  <a:pt x="1394927" y="527180"/>
                </a:cubicBezTo>
                <a:cubicBezTo>
                  <a:pt x="1398037" y="533400"/>
                  <a:pt x="1400807" y="539803"/>
                  <a:pt x="1404257" y="545841"/>
                </a:cubicBezTo>
                <a:cubicBezTo>
                  <a:pt x="1407039" y="550709"/>
                  <a:pt x="1411379" y="554683"/>
                  <a:pt x="1413588" y="559837"/>
                </a:cubicBezTo>
                <a:cubicBezTo>
                  <a:pt x="1416114" y="565730"/>
                  <a:pt x="1415727" y="572605"/>
                  <a:pt x="1418253" y="578498"/>
                </a:cubicBezTo>
                <a:cubicBezTo>
                  <a:pt x="1420462" y="583652"/>
                  <a:pt x="1425234" y="587403"/>
                  <a:pt x="1427584" y="592494"/>
                </a:cubicBezTo>
                <a:cubicBezTo>
                  <a:pt x="1458700" y="659911"/>
                  <a:pt x="1433482" y="620003"/>
                  <a:pt x="1455576" y="653143"/>
                </a:cubicBezTo>
                <a:cubicBezTo>
                  <a:pt x="1458686" y="662474"/>
                  <a:pt x="1462318" y="671646"/>
                  <a:pt x="1464906" y="681135"/>
                </a:cubicBezTo>
                <a:cubicBezTo>
                  <a:pt x="1466992" y="688785"/>
                  <a:pt x="1467293" y="696867"/>
                  <a:pt x="1469572" y="704462"/>
                </a:cubicBezTo>
                <a:cubicBezTo>
                  <a:pt x="1471978" y="712483"/>
                  <a:pt x="1475792" y="720013"/>
                  <a:pt x="1478902" y="727788"/>
                </a:cubicBezTo>
                <a:cubicBezTo>
                  <a:pt x="1482012" y="768221"/>
                  <a:pt x="1488722" y="808537"/>
                  <a:pt x="1488233" y="849086"/>
                </a:cubicBezTo>
                <a:cubicBezTo>
                  <a:pt x="1487164" y="937843"/>
                  <a:pt x="1481151" y="1026515"/>
                  <a:pt x="1474237" y="1115009"/>
                </a:cubicBezTo>
                <a:cubicBezTo>
                  <a:pt x="1473355" y="1126296"/>
                  <a:pt x="1467452" y="1136635"/>
                  <a:pt x="1464906" y="1147666"/>
                </a:cubicBezTo>
                <a:cubicBezTo>
                  <a:pt x="1457552" y="1179533"/>
                  <a:pt x="1462796" y="1181986"/>
                  <a:pt x="1450910" y="1217645"/>
                </a:cubicBezTo>
                <a:cubicBezTo>
                  <a:pt x="1449137" y="1222964"/>
                  <a:pt x="1443857" y="1226517"/>
                  <a:pt x="1441580" y="1231641"/>
                </a:cubicBezTo>
                <a:cubicBezTo>
                  <a:pt x="1437586" y="1240629"/>
                  <a:pt x="1435610" y="1250390"/>
                  <a:pt x="1432249" y="1259633"/>
                </a:cubicBezTo>
                <a:cubicBezTo>
                  <a:pt x="1429387" y="1267503"/>
                  <a:pt x="1425567" y="1275015"/>
                  <a:pt x="1422919" y="1282960"/>
                </a:cubicBezTo>
                <a:cubicBezTo>
                  <a:pt x="1420891" y="1289043"/>
                  <a:pt x="1420779" y="1295728"/>
                  <a:pt x="1418253" y="1301621"/>
                </a:cubicBezTo>
                <a:cubicBezTo>
                  <a:pt x="1416044" y="1306775"/>
                  <a:pt x="1411705" y="1310749"/>
                  <a:pt x="1408923" y="1315617"/>
                </a:cubicBezTo>
                <a:cubicBezTo>
                  <a:pt x="1404045" y="1324154"/>
                  <a:pt x="1397838" y="1340697"/>
                  <a:pt x="1390261" y="1348274"/>
                </a:cubicBezTo>
                <a:cubicBezTo>
                  <a:pt x="1386296" y="1352239"/>
                  <a:pt x="1380930" y="1354494"/>
                  <a:pt x="1376265" y="1357604"/>
                </a:cubicBezTo>
                <a:cubicBezTo>
                  <a:pt x="1373155" y="1362269"/>
                  <a:pt x="1369717" y="1366732"/>
                  <a:pt x="1366935" y="1371600"/>
                </a:cubicBezTo>
                <a:cubicBezTo>
                  <a:pt x="1363484" y="1377639"/>
                  <a:pt x="1361646" y="1384603"/>
                  <a:pt x="1357604" y="1390262"/>
                </a:cubicBezTo>
                <a:cubicBezTo>
                  <a:pt x="1353769" y="1395631"/>
                  <a:pt x="1347659" y="1399050"/>
                  <a:pt x="1343608" y="1404258"/>
                </a:cubicBezTo>
                <a:cubicBezTo>
                  <a:pt x="1331549" y="1419762"/>
                  <a:pt x="1326839" y="1434896"/>
                  <a:pt x="1310951" y="1446245"/>
                </a:cubicBezTo>
                <a:cubicBezTo>
                  <a:pt x="1305292" y="1450287"/>
                  <a:pt x="1298328" y="1452125"/>
                  <a:pt x="1292290" y="1455576"/>
                </a:cubicBezTo>
                <a:cubicBezTo>
                  <a:pt x="1287422" y="1458358"/>
                  <a:pt x="1282959" y="1461797"/>
                  <a:pt x="1278294" y="1464907"/>
                </a:cubicBezTo>
                <a:lnTo>
                  <a:pt x="1287625" y="145091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8632699" y="5873340"/>
            <a:ext cx="97886" cy="100007"/>
          </a:xfrm>
          <a:custGeom>
            <a:avLst/>
            <a:gdLst>
              <a:gd name="connsiteX0" fmla="*/ 42900 w 97886"/>
              <a:gd name="connsiteY0" fmla="*/ 0 h 100007"/>
              <a:gd name="connsiteX1" fmla="*/ 36791 w 97886"/>
              <a:gd name="connsiteY1" fmla="*/ 24438 h 100007"/>
              <a:gd name="connsiteX2" fmla="*/ 24571 w 97886"/>
              <a:gd name="connsiteY2" fmla="*/ 52950 h 100007"/>
              <a:gd name="connsiteX3" fmla="*/ 22535 w 97886"/>
              <a:gd name="connsiteY3" fmla="*/ 59059 h 100007"/>
              <a:gd name="connsiteX4" fmla="*/ 14389 w 97886"/>
              <a:gd name="connsiteY4" fmla="*/ 73315 h 100007"/>
              <a:gd name="connsiteX5" fmla="*/ 10316 w 97886"/>
              <a:gd name="connsiteY5" fmla="*/ 81461 h 100007"/>
              <a:gd name="connsiteX6" fmla="*/ 4206 w 97886"/>
              <a:gd name="connsiteY6" fmla="*/ 87570 h 100007"/>
              <a:gd name="connsiteX7" fmla="*/ 6243 w 97886"/>
              <a:gd name="connsiteY7" fmla="*/ 99790 h 100007"/>
              <a:gd name="connsiteX8" fmla="*/ 12352 w 97886"/>
              <a:gd name="connsiteY8" fmla="*/ 93680 h 100007"/>
              <a:gd name="connsiteX9" fmla="*/ 20498 w 97886"/>
              <a:gd name="connsiteY9" fmla="*/ 89607 h 100007"/>
              <a:gd name="connsiteX10" fmla="*/ 26608 w 97886"/>
              <a:gd name="connsiteY10" fmla="*/ 85534 h 100007"/>
              <a:gd name="connsiteX11" fmla="*/ 34754 w 97886"/>
              <a:gd name="connsiteY11" fmla="*/ 83497 h 100007"/>
              <a:gd name="connsiteX12" fmla="*/ 49010 w 97886"/>
              <a:gd name="connsiteY12" fmla="*/ 79424 h 100007"/>
              <a:gd name="connsiteX13" fmla="*/ 69375 w 97886"/>
              <a:gd name="connsiteY13" fmla="*/ 71278 h 100007"/>
              <a:gd name="connsiteX14" fmla="*/ 97886 w 97886"/>
              <a:gd name="connsiteY14" fmla="*/ 71278 h 1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86" h="100007">
                <a:moveTo>
                  <a:pt x="42900" y="0"/>
                </a:moveTo>
                <a:cubicBezTo>
                  <a:pt x="40864" y="8146"/>
                  <a:pt x="39337" y="16437"/>
                  <a:pt x="36791" y="24438"/>
                </a:cubicBezTo>
                <a:cubicBezTo>
                  <a:pt x="27603" y="53315"/>
                  <a:pt x="31878" y="35899"/>
                  <a:pt x="24571" y="52950"/>
                </a:cubicBezTo>
                <a:cubicBezTo>
                  <a:pt x="23726" y="54923"/>
                  <a:pt x="23380" y="57086"/>
                  <a:pt x="22535" y="59059"/>
                </a:cubicBezTo>
                <a:cubicBezTo>
                  <a:pt x="17262" y="71363"/>
                  <a:pt x="20231" y="63091"/>
                  <a:pt x="14389" y="73315"/>
                </a:cubicBezTo>
                <a:cubicBezTo>
                  <a:pt x="12883" y="75951"/>
                  <a:pt x="12081" y="78991"/>
                  <a:pt x="10316" y="81461"/>
                </a:cubicBezTo>
                <a:cubicBezTo>
                  <a:pt x="8642" y="83805"/>
                  <a:pt x="6243" y="85534"/>
                  <a:pt x="4206" y="87570"/>
                </a:cubicBezTo>
                <a:cubicBezTo>
                  <a:pt x="3907" y="88168"/>
                  <a:pt x="-6318" y="101884"/>
                  <a:pt x="6243" y="99790"/>
                </a:cubicBezTo>
                <a:cubicBezTo>
                  <a:pt x="9084" y="99316"/>
                  <a:pt x="10008" y="95354"/>
                  <a:pt x="12352" y="93680"/>
                </a:cubicBezTo>
                <a:cubicBezTo>
                  <a:pt x="14822" y="91915"/>
                  <a:pt x="17862" y="91113"/>
                  <a:pt x="20498" y="89607"/>
                </a:cubicBezTo>
                <a:cubicBezTo>
                  <a:pt x="22623" y="88393"/>
                  <a:pt x="24358" y="86498"/>
                  <a:pt x="26608" y="85534"/>
                </a:cubicBezTo>
                <a:cubicBezTo>
                  <a:pt x="29181" y="84431"/>
                  <a:pt x="32054" y="84233"/>
                  <a:pt x="34754" y="83497"/>
                </a:cubicBezTo>
                <a:cubicBezTo>
                  <a:pt x="39522" y="82197"/>
                  <a:pt x="44350" y="81069"/>
                  <a:pt x="49010" y="79424"/>
                </a:cubicBezTo>
                <a:cubicBezTo>
                  <a:pt x="55904" y="76991"/>
                  <a:pt x="62064" y="71278"/>
                  <a:pt x="69375" y="71278"/>
                </a:cubicBezTo>
                <a:lnTo>
                  <a:pt x="97886" y="7127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9251" y="4890833"/>
            <a:ext cx="725220" cy="889911"/>
          </a:xfrm>
          <a:prstGeom prst="rect">
            <a:avLst/>
          </a:prstGeom>
        </p:spPr>
      </p:pic>
      <p:sp>
        <p:nvSpPr>
          <p:cNvPr id="16" name="Title 1"/>
          <p:cNvSpPr txBox="1">
            <a:spLocks/>
          </p:cNvSpPr>
          <p:nvPr/>
        </p:nvSpPr>
        <p:spPr>
          <a:xfrm>
            <a:off x="8213" y="404664"/>
            <a:ext cx="91440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sz="2400" b="1" smtClean="0"/>
              <a:t>The 4 AI „hits” amend the Zlokovic’s concept of neurovascular unit  breakdown in AD (Nat. Rev. Neurosci. 2011) and converge upon the</a:t>
            </a:r>
            <a:br>
              <a:rPr lang="hr-HR" sz="2400" b="1" smtClean="0"/>
            </a:br>
            <a:r>
              <a:rPr lang="hr-HR" sz="2400" b="1" smtClean="0"/>
              <a:t>„sealant hypothesis” of stroke and AD</a:t>
            </a:r>
            <a:endParaRPr lang="en-US" sz="2400" b="1" dirty="0"/>
          </a:p>
        </p:txBody>
      </p:sp>
      <p:sp>
        <p:nvSpPr>
          <p:cNvPr id="2" name="TextBox 1"/>
          <p:cNvSpPr txBox="1"/>
          <p:nvPr/>
        </p:nvSpPr>
        <p:spPr>
          <a:xfrm>
            <a:off x="0" y="2420888"/>
            <a:ext cx="1331640" cy="3046988"/>
          </a:xfrm>
          <a:prstGeom prst="rect">
            <a:avLst/>
          </a:prstGeom>
          <a:noFill/>
        </p:spPr>
        <p:txBody>
          <a:bodyPr wrap="square" rtlCol="0">
            <a:spAutoFit/>
          </a:bodyPr>
          <a:lstStyle/>
          <a:p>
            <a:r>
              <a:rPr lang="hr-HR" sz="1200" dirty="0" smtClean="0"/>
              <a:t>- </a:t>
            </a:r>
            <a:r>
              <a:rPr lang="en-GB" sz="1200" dirty="0" smtClean="0"/>
              <a:t>there </a:t>
            </a:r>
            <a:r>
              <a:rPr lang="hr-HR" sz="1200" dirty="0" err="1"/>
              <a:t>may</a:t>
            </a:r>
            <a:r>
              <a:rPr lang="hr-HR" sz="1200" dirty="0"/>
              <a:t> </a:t>
            </a:r>
            <a:r>
              <a:rPr lang="hr-HR" sz="1200" dirty="0" err="1"/>
              <a:t>be</a:t>
            </a:r>
            <a:r>
              <a:rPr lang="en-GB" sz="1200" dirty="0"/>
              <a:t> no feedback signal or signalling pathway through which neurons receive the stop signal to cease creating </a:t>
            </a:r>
            <a:r>
              <a:rPr lang="en-US" sz="1200" dirty="0"/>
              <a:t>A</a:t>
            </a:r>
            <a:r>
              <a:rPr lang="en-US" sz="1200" dirty="0">
                <a:sym typeface="Symbol"/>
              </a:rPr>
              <a:t></a:t>
            </a:r>
            <a:r>
              <a:rPr lang="en-GB" sz="1200" dirty="0"/>
              <a:t> by cleaving APP using the </a:t>
            </a:r>
            <a:r>
              <a:rPr lang="en-GB" sz="1200" dirty="0" err="1"/>
              <a:t>amyloidogenic</a:t>
            </a:r>
            <a:r>
              <a:rPr lang="en-GB" sz="1200" dirty="0"/>
              <a:t> pathway, neurons continue in AD to generate additional amounts of </a:t>
            </a:r>
            <a:r>
              <a:rPr lang="en-US" sz="1200" dirty="0"/>
              <a:t>A</a:t>
            </a:r>
            <a:r>
              <a:rPr lang="en-US" sz="1200" dirty="0">
                <a:sym typeface="Symbol"/>
              </a:rPr>
              <a:t></a:t>
            </a:r>
            <a:endParaRPr lang="hr-HR" sz="1200" dirty="0"/>
          </a:p>
          <a:p>
            <a:endParaRPr lang="en-US" sz="1200" dirty="0"/>
          </a:p>
        </p:txBody>
      </p:sp>
    </p:spTree>
    <p:extLst>
      <p:ext uri="{BB962C8B-B14F-4D97-AF65-F5344CB8AC3E}">
        <p14:creationId xmlns:p14="http://schemas.microsoft.com/office/powerpoint/2010/main" val="30685232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0648"/>
            <a:ext cx="8424936" cy="2304256"/>
          </a:xfrm>
        </p:spPr>
        <p:txBody>
          <a:bodyPr>
            <a:noAutofit/>
          </a:bodyPr>
          <a:lstStyle/>
          <a:p>
            <a:pPr marL="0" indent="0">
              <a:buNone/>
            </a:pPr>
            <a:r>
              <a:rPr lang="hr-HR" sz="2400" b="1" dirty="0" smtClean="0"/>
              <a:t>Some </a:t>
            </a:r>
            <a:r>
              <a:rPr lang="hr-HR" sz="2400" b="1" dirty="0" err="1" smtClean="0"/>
              <a:t>findings</a:t>
            </a:r>
            <a:r>
              <a:rPr lang="hr-HR" sz="2400" b="1" dirty="0" smtClean="0"/>
              <a:t> </a:t>
            </a:r>
            <a:r>
              <a:rPr lang="hr-HR" sz="2400" b="1" dirty="0" err="1"/>
              <a:t>which</a:t>
            </a:r>
            <a:r>
              <a:rPr lang="hr-HR" sz="2400" b="1" dirty="0"/>
              <a:t> </a:t>
            </a:r>
            <a:r>
              <a:rPr lang="hr-HR" sz="2400" b="1" dirty="0" err="1"/>
              <a:t>speak</a:t>
            </a:r>
            <a:r>
              <a:rPr lang="hr-HR" sz="2400" b="1" dirty="0"/>
              <a:t> </a:t>
            </a:r>
            <a:r>
              <a:rPr lang="hr-HR" sz="2400" b="1" dirty="0" err="1"/>
              <a:t>in</a:t>
            </a:r>
            <a:r>
              <a:rPr lang="hr-HR" sz="2400" b="1" dirty="0"/>
              <a:t> </a:t>
            </a:r>
            <a:r>
              <a:rPr lang="hr-HR" sz="2400" b="1" dirty="0" err="1"/>
              <a:t>favor</a:t>
            </a:r>
            <a:r>
              <a:rPr lang="hr-HR" sz="2400" b="1" dirty="0"/>
              <a:t> </a:t>
            </a:r>
            <a:r>
              <a:rPr lang="hr-HR" sz="2400" b="1" dirty="0" err="1"/>
              <a:t>of</a:t>
            </a:r>
            <a:r>
              <a:rPr lang="hr-HR" sz="2400" b="1" dirty="0"/>
              <a:t> a „</a:t>
            </a:r>
            <a:r>
              <a:rPr lang="hr-HR" sz="2400" b="1" dirty="0" err="1"/>
              <a:t>sealant</a:t>
            </a:r>
            <a:r>
              <a:rPr lang="hr-HR" sz="2400" b="1" dirty="0"/>
              <a:t> </a:t>
            </a:r>
            <a:r>
              <a:rPr lang="hr-HR" sz="2400" b="1" dirty="0" err="1"/>
              <a:t>hypothesis</a:t>
            </a:r>
            <a:r>
              <a:rPr lang="hr-HR" sz="2400" b="1" dirty="0" smtClean="0"/>
              <a:t>”:</a:t>
            </a:r>
          </a:p>
          <a:p>
            <a:pPr marL="0" indent="0">
              <a:buNone/>
            </a:pPr>
            <a:endParaRPr lang="hr-HR" sz="2400" b="1" dirty="0"/>
          </a:p>
          <a:p>
            <a:pPr marL="0" indent="0">
              <a:buNone/>
            </a:pPr>
            <a:r>
              <a:rPr lang="hr-HR" sz="2200" b="1" u="sng" dirty="0" smtClean="0"/>
              <a:t>1</a:t>
            </a:r>
            <a:r>
              <a:rPr lang="hr-HR" sz="2200" i="1" u="sng" dirty="0" smtClean="0"/>
              <a:t>. APP</a:t>
            </a:r>
            <a:r>
              <a:rPr lang="hr-HR" sz="2200" u="sng" dirty="0" smtClean="0"/>
              <a:t> </a:t>
            </a:r>
            <a:r>
              <a:rPr lang="hr-HR" sz="2200" u="sng" dirty="0"/>
              <a:t>gene </a:t>
            </a:r>
            <a:r>
              <a:rPr lang="hr-HR" sz="2200" u="sng" dirty="0" err="1"/>
              <a:t>has</a:t>
            </a:r>
            <a:r>
              <a:rPr lang="hr-HR" sz="2200" u="sng" dirty="0"/>
              <a:t> </a:t>
            </a:r>
            <a:r>
              <a:rPr lang="hr-HR" sz="2200" u="sng" dirty="0" err="1"/>
              <a:t>been</a:t>
            </a:r>
            <a:r>
              <a:rPr lang="hr-HR" sz="2200" u="sng" dirty="0"/>
              <a:t> </a:t>
            </a:r>
            <a:r>
              <a:rPr lang="hr-HR" sz="2200" u="sng" dirty="0" err="1"/>
              <a:t>conserved</a:t>
            </a:r>
            <a:r>
              <a:rPr lang="hr-HR" sz="2200" u="sng" dirty="0"/>
              <a:t> for </a:t>
            </a:r>
            <a:r>
              <a:rPr lang="hr-HR" sz="2200" u="sng" dirty="0" err="1"/>
              <a:t>over</a:t>
            </a:r>
            <a:r>
              <a:rPr lang="hr-HR" sz="2200" u="sng" dirty="0"/>
              <a:t> 550 </a:t>
            </a:r>
            <a:r>
              <a:rPr lang="hr-HR" sz="2200" u="sng" dirty="0" err="1"/>
              <a:t>million</a:t>
            </a:r>
            <a:r>
              <a:rPr lang="hr-HR" sz="2200" u="sng" dirty="0"/>
              <a:t> </a:t>
            </a:r>
            <a:r>
              <a:rPr lang="hr-HR" sz="2200" u="sng" dirty="0" err="1" smtClean="0"/>
              <a:t>years</a:t>
            </a:r>
            <a:r>
              <a:rPr lang="hr-HR" sz="2200" u="sng" dirty="0" smtClean="0"/>
              <a:t> (</a:t>
            </a:r>
            <a:r>
              <a:rPr lang="hr-HR" sz="2200" dirty="0" err="1" smtClean="0"/>
              <a:t>so</a:t>
            </a:r>
            <a:r>
              <a:rPr lang="hr-HR" sz="2200" dirty="0" smtClean="0"/>
              <a:t> </a:t>
            </a:r>
            <a:r>
              <a:rPr lang="hr-HR" sz="2200" dirty="0" err="1"/>
              <a:t>it</a:t>
            </a:r>
            <a:r>
              <a:rPr lang="hr-HR" sz="2200" dirty="0"/>
              <a:t> must </a:t>
            </a:r>
            <a:r>
              <a:rPr lang="hr-HR" sz="2200" dirty="0" err="1"/>
              <a:t>be</a:t>
            </a:r>
            <a:r>
              <a:rPr lang="hr-HR" sz="2200" dirty="0"/>
              <a:t> </a:t>
            </a:r>
            <a:r>
              <a:rPr lang="hr-HR" sz="2200" dirty="0" err="1"/>
              <a:t>doing</a:t>
            </a:r>
            <a:r>
              <a:rPr lang="hr-HR" sz="2200" dirty="0"/>
              <a:t> </a:t>
            </a:r>
            <a:r>
              <a:rPr lang="hr-HR" sz="2200" dirty="0" err="1"/>
              <a:t>something</a:t>
            </a:r>
            <a:r>
              <a:rPr lang="hr-HR" sz="2200" dirty="0"/>
              <a:t> </a:t>
            </a:r>
            <a:r>
              <a:rPr lang="hr-HR" sz="2200" dirty="0" err="1" smtClean="0"/>
              <a:t>important</a:t>
            </a:r>
            <a:r>
              <a:rPr lang="hr-HR" sz="2200" dirty="0" smtClean="0"/>
              <a:t>): </a:t>
            </a:r>
            <a:r>
              <a:rPr lang="hr-HR" sz="2200" dirty="0">
                <a:hlinkClick r:id="rId2"/>
              </a:rPr>
              <a:t>https://</a:t>
            </a:r>
            <a:r>
              <a:rPr lang="hr-HR" sz="2200" dirty="0" smtClean="0">
                <a:hlinkClick r:id="rId2"/>
              </a:rPr>
              <a:t>www.quora.com/What-is-the-evolutionary-history-of-amyloid-beta/answer/Jeffrey-Brender</a:t>
            </a:r>
            <a:endParaRPr lang="hr-HR" sz="2200" dirty="0" smtClean="0"/>
          </a:p>
          <a:p>
            <a:pPr marL="0" indent="0">
              <a:buNone/>
            </a:pPr>
            <a:endParaRPr lang="hr-HR" sz="2200" dirty="0"/>
          </a:p>
          <a:p>
            <a:pPr marL="0" indent="0">
              <a:spcBef>
                <a:spcPts val="0"/>
              </a:spcBef>
              <a:buNone/>
            </a:pPr>
            <a:r>
              <a:rPr lang="en-US" sz="2400" dirty="0"/>
              <a:t>Amyloid fibers can break with </a:t>
            </a:r>
            <a:r>
              <a:rPr lang="en-US" sz="2400" dirty="0" smtClean="0"/>
              <a:t>each</a:t>
            </a:r>
            <a:endParaRPr lang="hr-HR" sz="2400" dirty="0" smtClean="0"/>
          </a:p>
          <a:p>
            <a:pPr marL="0" indent="0">
              <a:spcBef>
                <a:spcPts val="0"/>
              </a:spcBef>
              <a:buNone/>
            </a:pPr>
            <a:r>
              <a:rPr lang="hr-HR" sz="2400" dirty="0"/>
              <a:t>p</a:t>
            </a:r>
            <a:r>
              <a:rPr lang="en-US" sz="2400" dirty="0" err="1" smtClean="0"/>
              <a:t>iece</a:t>
            </a:r>
            <a:r>
              <a:rPr lang="hr-HR" sz="2400" dirty="0" smtClean="0"/>
              <a:t> </a:t>
            </a:r>
            <a:r>
              <a:rPr lang="en-US" sz="2400" dirty="0" smtClean="0"/>
              <a:t>serving </a:t>
            </a:r>
            <a:r>
              <a:rPr lang="en-US" sz="2400" dirty="0"/>
              <a:t>as a site for new growth.</a:t>
            </a:r>
            <a:endParaRPr lang="hr-HR" sz="2200" dirty="0" smtClean="0"/>
          </a:p>
          <a:p>
            <a:pPr marL="0" indent="0">
              <a:buNone/>
            </a:pPr>
            <a:endParaRPr lang="hr-HR" sz="2200" b="1" dirty="0"/>
          </a:p>
          <a:p>
            <a:pPr marL="0" indent="0">
              <a:buNone/>
            </a:pPr>
            <a:endParaRPr lang="hr-HR" sz="1800" dirty="0"/>
          </a:p>
          <a:p>
            <a:pPr marL="0" indent="0">
              <a:buNone/>
            </a:pPr>
            <a:endParaRPr lang="en-US" sz="1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031" y="4210421"/>
            <a:ext cx="4452533" cy="235208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4210421"/>
            <a:ext cx="4452086" cy="2359309"/>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096" y="2276872"/>
            <a:ext cx="3566856" cy="1933548"/>
          </a:xfrm>
          <a:prstGeom prst="rect">
            <a:avLst/>
          </a:prstGeom>
        </p:spPr>
      </p:pic>
    </p:spTree>
    <p:extLst>
      <p:ext uri="{BB962C8B-B14F-4D97-AF65-F5344CB8AC3E}">
        <p14:creationId xmlns:p14="http://schemas.microsoft.com/office/powerpoint/2010/main" val="23977868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0648"/>
            <a:ext cx="8424936" cy="6408712"/>
          </a:xfrm>
        </p:spPr>
        <p:txBody>
          <a:bodyPr>
            <a:noAutofit/>
          </a:bodyPr>
          <a:lstStyle/>
          <a:p>
            <a:pPr marL="0" indent="0">
              <a:buNone/>
            </a:pPr>
            <a:r>
              <a:rPr lang="hr-HR" sz="1800" b="1" dirty="0" err="1"/>
              <a:t>F</a:t>
            </a:r>
            <a:r>
              <a:rPr lang="hr-HR" sz="1800" b="1" dirty="0" err="1" smtClean="0"/>
              <a:t>indings</a:t>
            </a:r>
            <a:r>
              <a:rPr lang="hr-HR" sz="1800" b="1" dirty="0" smtClean="0"/>
              <a:t> </a:t>
            </a:r>
            <a:r>
              <a:rPr lang="hr-HR" sz="1800" b="1" dirty="0" err="1"/>
              <a:t>which</a:t>
            </a:r>
            <a:r>
              <a:rPr lang="hr-HR" sz="1800" b="1" dirty="0"/>
              <a:t> </a:t>
            </a:r>
            <a:r>
              <a:rPr lang="hr-HR" sz="1800" b="1" dirty="0" err="1"/>
              <a:t>speak</a:t>
            </a:r>
            <a:r>
              <a:rPr lang="hr-HR" sz="1800" b="1" dirty="0"/>
              <a:t> </a:t>
            </a:r>
            <a:r>
              <a:rPr lang="hr-HR" sz="1800" b="1" dirty="0" err="1"/>
              <a:t>in</a:t>
            </a:r>
            <a:r>
              <a:rPr lang="hr-HR" sz="1800" b="1" dirty="0"/>
              <a:t> </a:t>
            </a:r>
            <a:r>
              <a:rPr lang="hr-HR" sz="1800" b="1" dirty="0" err="1"/>
              <a:t>favor</a:t>
            </a:r>
            <a:r>
              <a:rPr lang="hr-HR" sz="1800" b="1" dirty="0"/>
              <a:t> </a:t>
            </a:r>
            <a:r>
              <a:rPr lang="hr-HR" sz="1800" b="1" dirty="0" err="1"/>
              <a:t>of</a:t>
            </a:r>
            <a:r>
              <a:rPr lang="hr-HR" sz="1800" b="1" dirty="0"/>
              <a:t> a „</a:t>
            </a:r>
            <a:r>
              <a:rPr lang="hr-HR" sz="1800" b="1" dirty="0" err="1"/>
              <a:t>sealant</a:t>
            </a:r>
            <a:r>
              <a:rPr lang="hr-HR" sz="1800" b="1" dirty="0"/>
              <a:t> </a:t>
            </a:r>
            <a:r>
              <a:rPr lang="hr-HR" sz="1800" b="1" dirty="0" err="1"/>
              <a:t>hypothesis</a:t>
            </a:r>
            <a:r>
              <a:rPr lang="hr-HR" sz="1800" b="1" dirty="0" smtClean="0"/>
              <a:t>”:</a:t>
            </a:r>
          </a:p>
          <a:p>
            <a:pPr marL="0" indent="0">
              <a:buNone/>
            </a:pPr>
            <a:endParaRPr lang="hr-HR" sz="1800" b="1" dirty="0" smtClean="0"/>
          </a:p>
          <a:p>
            <a:pPr marL="0" indent="0">
              <a:buNone/>
            </a:pPr>
            <a:r>
              <a:rPr lang="hr-HR" sz="1800" b="1" dirty="0" smtClean="0"/>
              <a:t>2</a:t>
            </a:r>
            <a:r>
              <a:rPr lang="hr-HR" sz="1800" b="1" dirty="0"/>
              <a:t>.</a:t>
            </a:r>
            <a:r>
              <a:rPr lang="hr-HR" sz="1800" dirty="0"/>
              <a:t> </a:t>
            </a:r>
            <a:r>
              <a:rPr lang="en-US" sz="1800" dirty="0" err="1"/>
              <a:t>Microhemorrhages</a:t>
            </a:r>
            <a:r>
              <a:rPr lang="en-US" sz="1800" dirty="0"/>
              <a:t> were reported to preferentially occur in local regions of concentrated amyloid indicated by </a:t>
            </a:r>
            <a:r>
              <a:rPr lang="en-US" sz="1800" dirty="0" err="1"/>
              <a:t>PiB</a:t>
            </a:r>
            <a:r>
              <a:rPr lang="hr-HR" sz="1800" dirty="0"/>
              <a:t> (</a:t>
            </a:r>
            <a:r>
              <a:rPr lang="hr-HR" sz="1800" dirty="0" err="1"/>
              <a:t>Pittsburgh</a:t>
            </a:r>
            <a:r>
              <a:rPr lang="hr-HR" sz="1800" dirty="0"/>
              <a:t> </a:t>
            </a:r>
            <a:r>
              <a:rPr lang="hr-HR" sz="1800" dirty="0" err="1"/>
              <a:t>compound</a:t>
            </a:r>
            <a:r>
              <a:rPr lang="hr-HR" sz="1800" dirty="0"/>
              <a:t> B)</a:t>
            </a:r>
            <a:r>
              <a:rPr lang="en-US" sz="1800" dirty="0"/>
              <a:t> retention</a:t>
            </a:r>
            <a:r>
              <a:rPr lang="hr-HR" sz="1800" dirty="0"/>
              <a:t> (</a:t>
            </a:r>
            <a:r>
              <a:rPr lang="hr-HR" sz="1800" dirty="0" err="1"/>
              <a:t>Dierksen</a:t>
            </a:r>
            <a:r>
              <a:rPr lang="hr-HR" sz="1800" dirty="0"/>
              <a:t> et al., Ann. </a:t>
            </a:r>
            <a:r>
              <a:rPr lang="hr-HR" sz="1800" dirty="0" err="1"/>
              <a:t>Neurol</a:t>
            </a:r>
            <a:r>
              <a:rPr lang="hr-HR" sz="1800" dirty="0"/>
              <a:t>. 2010</a:t>
            </a:r>
            <a:r>
              <a:rPr lang="hr-HR" sz="1800" dirty="0" smtClean="0"/>
              <a:t>) </a:t>
            </a:r>
            <a:r>
              <a:rPr lang="hr-HR" sz="1800" dirty="0" err="1" smtClean="0"/>
              <a:t>and</a:t>
            </a:r>
            <a:r>
              <a:rPr lang="hr-HR" sz="1800" dirty="0" smtClean="0"/>
              <a:t>/or, </a:t>
            </a:r>
            <a:r>
              <a:rPr lang="hr-HR" sz="1800" dirty="0" err="1" smtClean="0"/>
              <a:t>reversely</a:t>
            </a:r>
            <a:r>
              <a:rPr lang="hr-HR" sz="1800" dirty="0" smtClean="0"/>
              <a:t>, </a:t>
            </a:r>
            <a:r>
              <a:rPr lang="hr-HR" sz="1800" u="sng" dirty="0" err="1" smtClean="0"/>
              <a:t>highly</a:t>
            </a:r>
            <a:r>
              <a:rPr lang="hr-HR" sz="1800" u="sng" dirty="0" smtClean="0"/>
              <a:t> </a:t>
            </a:r>
            <a:r>
              <a:rPr lang="hr-HR" sz="1800" u="sng" dirty="0" err="1" smtClean="0"/>
              <a:t>co</a:t>
            </a:r>
            <a:r>
              <a:rPr lang="hr-HR" sz="1800" u="sng" dirty="0" smtClean="0"/>
              <a:t>-</a:t>
            </a:r>
            <a:r>
              <a:rPr lang="hr-HR" sz="1800" u="sng" dirty="0" err="1" smtClean="0"/>
              <a:t>localize</a:t>
            </a:r>
            <a:r>
              <a:rPr lang="hr-HR" sz="1800" dirty="0" smtClean="0"/>
              <a:t> </a:t>
            </a:r>
            <a:r>
              <a:rPr lang="hr-HR" sz="1800" dirty="0" err="1" smtClean="0"/>
              <a:t>with</a:t>
            </a:r>
            <a:r>
              <a:rPr lang="hr-HR" sz="1800" dirty="0" smtClean="0"/>
              <a:t> </a:t>
            </a:r>
            <a:r>
              <a:rPr lang="hr-HR" sz="1800" dirty="0" err="1" smtClean="0"/>
              <a:t>amyloid</a:t>
            </a:r>
            <a:r>
              <a:rPr lang="hr-HR" sz="1800" dirty="0" smtClean="0"/>
              <a:t> </a:t>
            </a:r>
            <a:r>
              <a:rPr lang="hr-HR" sz="1800" dirty="0" err="1" smtClean="0"/>
              <a:t>plaques</a:t>
            </a:r>
            <a:r>
              <a:rPr lang="hr-HR" sz="1800" dirty="0" smtClean="0"/>
              <a:t> </a:t>
            </a:r>
            <a:r>
              <a:rPr lang="hr-HR" sz="1800" dirty="0" err="1" smtClean="0"/>
              <a:t>in</a:t>
            </a:r>
            <a:r>
              <a:rPr lang="hr-HR" sz="1800" dirty="0" smtClean="0"/>
              <a:t> </a:t>
            </a:r>
            <a:r>
              <a:rPr lang="hr-HR" sz="1800" dirty="0" err="1" smtClean="0"/>
              <a:t>various</a:t>
            </a:r>
            <a:r>
              <a:rPr lang="hr-HR" sz="1800" dirty="0" smtClean="0"/>
              <a:t> </a:t>
            </a:r>
            <a:r>
              <a:rPr lang="hr-HR" sz="1800" dirty="0" err="1" smtClean="0"/>
              <a:t>mouse</a:t>
            </a:r>
            <a:r>
              <a:rPr lang="hr-HR" sz="1800" dirty="0" smtClean="0"/>
              <a:t> </a:t>
            </a:r>
            <a:r>
              <a:rPr lang="hr-HR" sz="1800" dirty="0" err="1" smtClean="0"/>
              <a:t>models</a:t>
            </a:r>
            <a:r>
              <a:rPr lang="hr-HR" sz="1800" dirty="0" smtClean="0"/>
              <a:t> </a:t>
            </a:r>
            <a:r>
              <a:rPr lang="hr-HR" sz="1800" dirty="0" err="1" smtClean="0"/>
              <a:t>of</a:t>
            </a:r>
            <a:r>
              <a:rPr lang="hr-HR" sz="1800" dirty="0" smtClean="0"/>
              <a:t> AD </a:t>
            </a:r>
            <a:r>
              <a:rPr lang="hr-HR" sz="1800" dirty="0" err="1" smtClean="0"/>
              <a:t>in</a:t>
            </a:r>
            <a:r>
              <a:rPr lang="hr-HR" sz="1800" dirty="0" smtClean="0"/>
              <a:t> 78-97%.</a:t>
            </a:r>
          </a:p>
          <a:p>
            <a:pPr marL="0" indent="0">
              <a:buNone/>
            </a:pPr>
            <a:endParaRPr lang="en-US" sz="1800" dirty="0"/>
          </a:p>
          <a:p>
            <a:pPr marL="0" indent="0">
              <a:buNone/>
            </a:pPr>
            <a:endParaRPr lang="hr-HR" sz="1800" dirty="0"/>
          </a:p>
          <a:p>
            <a:pPr marL="0" indent="0">
              <a:buNone/>
            </a:pP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279297"/>
            <a:ext cx="3230797" cy="246207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3326" y="2622404"/>
            <a:ext cx="4113130" cy="411896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2246124"/>
            <a:ext cx="2880320" cy="1852761"/>
          </a:xfrm>
          <a:prstGeom prst="rect">
            <a:avLst/>
          </a:prstGeom>
        </p:spPr>
      </p:pic>
    </p:spTree>
    <p:extLst>
      <p:ext uri="{BB962C8B-B14F-4D97-AF65-F5344CB8AC3E}">
        <p14:creationId xmlns:p14="http://schemas.microsoft.com/office/powerpoint/2010/main" val="2319718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0648"/>
            <a:ext cx="8424936" cy="3528392"/>
          </a:xfrm>
        </p:spPr>
        <p:txBody>
          <a:bodyPr>
            <a:noAutofit/>
          </a:bodyPr>
          <a:lstStyle/>
          <a:p>
            <a:pPr marL="0" indent="0">
              <a:buNone/>
            </a:pPr>
            <a:r>
              <a:rPr lang="hr-HR" sz="2400" b="1" dirty="0" err="1"/>
              <a:t>F</a:t>
            </a:r>
            <a:r>
              <a:rPr lang="hr-HR" sz="2400" b="1" dirty="0" err="1" smtClean="0"/>
              <a:t>indings</a:t>
            </a:r>
            <a:r>
              <a:rPr lang="hr-HR" sz="2400" b="1" dirty="0" smtClean="0"/>
              <a:t> </a:t>
            </a:r>
            <a:r>
              <a:rPr lang="hr-HR" sz="2400" b="1" dirty="0" err="1"/>
              <a:t>which</a:t>
            </a:r>
            <a:r>
              <a:rPr lang="hr-HR" sz="2400" b="1" dirty="0"/>
              <a:t> </a:t>
            </a:r>
            <a:r>
              <a:rPr lang="hr-HR" sz="2400" b="1" dirty="0" err="1"/>
              <a:t>speak</a:t>
            </a:r>
            <a:r>
              <a:rPr lang="hr-HR" sz="2400" b="1" dirty="0"/>
              <a:t> </a:t>
            </a:r>
            <a:r>
              <a:rPr lang="hr-HR" sz="2400" b="1" dirty="0" err="1"/>
              <a:t>in</a:t>
            </a:r>
            <a:r>
              <a:rPr lang="hr-HR" sz="2400" b="1" dirty="0"/>
              <a:t> </a:t>
            </a:r>
            <a:r>
              <a:rPr lang="hr-HR" sz="2400" b="1" dirty="0" err="1"/>
              <a:t>favor</a:t>
            </a:r>
            <a:r>
              <a:rPr lang="hr-HR" sz="2400" b="1" dirty="0"/>
              <a:t> </a:t>
            </a:r>
            <a:r>
              <a:rPr lang="hr-HR" sz="2400" b="1" dirty="0" err="1"/>
              <a:t>of</a:t>
            </a:r>
            <a:r>
              <a:rPr lang="hr-HR" sz="2400" b="1" dirty="0"/>
              <a:t> a „</a:t>
            </a:r>
            <a:r>
              <a:rPr lang="hr-HR" sz="2400" b="1" dirty="0" err="1"/>
              <a:t>sealant</a:t>
            </a:r>
            <a:r>
              <a:rPr lang="hr-HR" sz="2400" b="1" dirty="0"/>
              <a:t> </a:t>
            </a:r>
            <a:r>
              <a:rPr lang="hr-HR" sz="2400" b="1" dirty="0" err="1"/>
              <a:t>hypothesis</a:t>
            </a:r>
            <a:r>
              <a:rPr lang="hr-HR" sz="2400" b="1" dirty="0" smtClean="0"/>
              <a:t>”:</a:t>
            </a:r>
          </a:p>
          <a:p>
            <a:pPr marL="0" indent="0">
              <a:buNone/>
            </a:pPr>
            <a:endParaRPr lang="hr-HR" sz="2400" b="1" dirty="0"/>
          </a:p>
          <a:p>
            <a:pPr marL="0" indent="0">
              <a:buNone/>
            </a:pPr>
            <a:r>
              <a:rPr lang="hr-HR" sz="2000" b="1" dirty="0" smtClean="0"/>
              <a:t>3.</a:t>
            </a:r>
            <a:r>
              <a:rPr lang="hr-HR" sz="2000" dirty="0" smtClean="0"/>
              <a:t> </a:t>
            </a:r>
            <a:r>
              <a:rPr lang="en-US" sz="2000" dirty="0"/>
              <a:t>There are three major isoforms of</a:t>
            </a:r>
            <a:r>
              <a:rPr lang="hr-HR" sz="2000" dirty="0"/>
              <a:t> </a:t>
            </a:r>
            <a:r>
              <a:rPr lang="en-US" sz="2000" dirty="0"/>
              <a:t>A</a:t>
            </a:r>
            <a:r>
              <a:rPr lang="en-US" sz="2000" dirty="0">
                <a:sym typeface="Symbol"/>
              </a:rPr>
              <a:t></a:t>
            </a:r>
            <a:r>
              <a:rPr lang="en-US" sz="2000" dirty="0"/>
              <a:t>PP,</a:t>
            </a:r>
            <a:r>
              <a:rPr lang="hr-HR" sz="2000" dirty="0"/>
              <a:t> </a:t>
            </a:r>
            <a:r>
              <a:rPr lang="en-US" sz="2000" dirty="0"/>
              <a:t>two of which contain a domain homologous to </a:t>
            </a:r>
            <a:r>
              <a:rPr lang="en-US" sz="2000" dirty="0" err="1"/>
              <a:t>Kunitz</a:t>
            </a:r>
            <a:r>
              <a:rPr lang="en-US" sz="2000" dirty="0"/>
              <a:t>-type</a:t>
            </a:r>
            <a:r>
              <a:rPr lang="hr-HR" sz="2000" dirty="0"/>
              <a:t> </a:t>
            </a:r>
            <a:r>
              <a:rPr lang="en-US" sz="2000" dirty="0"/>
              <a:t>protease inhibitors (KPI). The secreted isoforms of A</a:t>
            </a:r>
            <a:r>
              <a:rPr lang="en-US" sz="2000" dirty="0">
                <a:sym typeface="Symbol"/>
              </a:rPr>
              <a:t></a:t>
            </a:r>
            <a:r>
              <a:rPr lang="en-US" sz="2000" dirty="0"/>
              <a:t>PP</a:t>
            </a:r>
            <a:r>
              <a:rPr lang="hr-HR" sz="2000" dirty="0"/>
              <a:t> </a:t>
            </a:r>
            <a:r>
              <a:rPr lang="en-US" sz="2000" dirty="0"/>
              <a:t>containing the KPI domain are analogous to protease nexin-2</a:t>
            </a:r>
            <a:r>
              <a:rPr lang="hr-HR" sz="2000" dirty="0"/>
              <a:t> </a:t>
            </a:r>
            <a:r>
              <a:rPr lang="en-US" sz="2000" dirty="0"/>
              <a:t>(PN-2). </a:t>
            </a:r>
            <a:r>
              <a:rPr lang="hr-HR" sz="2000" dirty="0" err="1" smtClean="0"/>
              <a:t>Both</a:t>
            </a:r>
            <a:r>
              <a:rPr lang="hr-HR" sz="2000" dirty="0" smtClean="0"/>
              <a:t> </a:t>
            </a:r>
            <a:r>
              <a:rPr lang="en-US" sz="2000" dirty="0"/>
              <a:t>A</a:t>
            </a:r>
            <a:r>
              <a:rPr lang="en-US" sz="2000" dirty="0">
                <a:sym typeface="Symbol"/>
              </a:rPr>
              <a:t></a:t>
            </a:r>
            <a:r>
              <a:rPr lang="en-US" sz="2000" dirty="0"/>
              <a:t>PP </a:t>
            </a:r>
            <a:r>
              <a:rPr lang="hr-HR" sz="2000" dirty="0" err="1" smtClean="0"/>
              <a:t>and</a:t>
            </a:r>
            <a:r>
              <a:rPr lang="hr-HR" sz="2000" dirty="0" smtClean="0"/>
              <a:t> PN-2</a:t>
            </a:r>
            <a:r>
              <a:rPr lang="en-GB" sz="2000" dirty="0" smtClean="0"/>
              <a:t> </a:t>
            </a:r>
            <a:r>
              <a:rPr lang="en-GB" sz="2000" b="1" dirty="0"/>
              <a:t>strongly inhibit coagulation factor </a:t>
            </a:r>
            <a:r>
              <a:rPr lang="en-GB" sz="2000" b="1" dirty="0" err="1" smtClean="0"/>
              <a:t>XIa</a:t>
            </a:r>
            <a:r>
              <a:rPr lang="hr-HR" sz="2000" dirty="0" smtClean="0"/>
              <a:t> </a:t>
            </a:r>
            <a:r>
              <a:rPr lang="hr-HR" sz="2000" dirty="0" err="1"/>
              <a:t>and</a:t>
            </a:r>
            <a:r>
              <a:rPr lang="hr-HR" sz="2000" dirty="0"/>
              <a:t> are </a:t>
            </a:r>
            <a:r>
              <a:rPr lang="hr-HR" sz="2000" dirty="0" err="1"/>
              <a:t>released</a:t>
            </a:r>
            <a:r>
              <a:rPr lang="hr-HR" sz="2000" dirty="0"/>
              <a:t> </a:t>
            </a:r>
            <a:r>
              <a:rPr lang="hr-HR" sz="2000" dirty="0" err="1"/>
              <a:t>from</a:t>
            </a:r>
            <a:r>
              <a:rPr lang="hr-HR" sz="2000" dirty="0"/>
              <a:t> </a:t>
            </a:r>
            <a:r>
              <a:rPr lang="hr-HR" sz="2000" dirty="0" err="1" smtClean="0"/>
              <a:t>platelets</a:t>
            </a:r>
            <a:r>
              <a:rPr lang="hr-HR" sz="2000" dirty="0" smtClean="0"/>
              <a:t> </a:t>
            </a:r>
            <a:r>
              <a:rPr lang="hr-HR" sz="2000" dirty="0" err="1"/>
              <a:t>and</a:t>
            </a:r>
            <a:r>
              <a:rPr lang="hr-HR" sz="2000" dirty="0"/>
              <a:t> </a:t>
            </a:r>
            <a:r>
              <a:rPr lang="hr-HR" sz="2000" dirty="0" err="1"/>
              <a:t>endothelial</a:t>
            </a:r>
            <a:r>
              <a:rPr lang="hr-HR" sz="2000" dirty="0"/>
              <a:t> </a:t>
            </a:r>
            <a:r>
              <a:rPr lang="hr-HR" sz="2000" dirty="0" err="1" smtClean="0"/>
              <a:t>cells</a:t>
            </a:r>
            <a:r>
              <a:rPr lang="hr-HR" sz="2000" dirty="0" smtClean="0"/>
              <a:t>. </a:t>
            </a:r>
            <a:r>
              <a:rPr lang="hr-HR" sz="2000" dirty="0" err="1" smtClean="0"/>
              <a:t>They</a:t>
            </a:r>
            <a:r>
              <a:rPr lang="hr-HR" sz="2000" dirty="0" smtClean="0"/>
              <a:t> </a:t>
            </a:r>
            <a:r>
              <a:rPr lang="hr-HR" sz="2000" dirty="0" err="1" smtClean="0"/>
              <a:t>also</a:t>
            </a:r>
            <a:r>
              <a:rPr lang="hr-HR" sz="2000" dirty="0" smtClean="0"/>
              <a:t> </a:t>
            </a:r>
            <a:r>
              <a:rPr lang="hr-HR" sz="2000" dirty="0" err="1" smtClean="0"/>
              <a:t>inhibit</a:t>
            </a:r>
            <a:r>
              <a:rPr lang="hr-HR" sz="2000" dirty="0" smtClean="0"/>
              <a:t> </a:t>
            </a:r>
            <a:r>
              <a:rPr lang="hr-HR" sz="2000" dirty="0" err="1" smtClean="0"/>
              <a:t>activity</a:t>
            </a:r>
            <a:r>
              <a:rPr lang="hr-HR" sz="2000" dirty="0" smtClean="0"/>
              <a:t> </a:t>
            </a:r>
            <a:r>
              <a:rPr lang="hr-HR" sz="2000" dirty="0" err="1" smtClean="0"/>
              <a:t>of</a:t>
            </a:r>
            <a:r>
              <a:rPr lang="hr-HR" sz="2000" dirty="0" smtClean="0"/>
              <a:t> </a:t>
            </a:r>
            <a:r>
              <a:rPr lang="en-US" sz="2000" dirty="0" smtClean="0"/>
              <a:t>of </a:t>
            </a:r>
            <a:r>
              <a:rPr lang="hr-HR" sz="2000" b="1" dirty="0" smtClean="0"/>
              <a:t>f</a:t>
            </a:r>
            <a:r>
              <a:rPr lang="en-US" sz="2000" b="1" dirty="0" smtClean="0"/>
              <a:t>actor </a:t>
            </a:r>
            <a:r>
              <a:rPr lang="en-US" sz="2000" b="1" dirty="0"/>
              <a:t>IX</a:t>
            </a:r>
            <a:r>
              <a:rPr lang="en-US" sz="2000" dirty="0"/>
              <a:t> </a:t>
            </a:r>
            <a:r>
              <a:rPr lang="hr-HR" sz="2000" dirty="0" smtClean="0"/>
              <a:t>(</a:t>
            </a:r>
            <a:r>
              <a:rPr lang="hr-HR" sz="2000" dirty="0" err="1" smtClean="0"/>
              <a:t>its</a:t>
            </a:r>
            <a:r>
              <a:rPr lang="hr-HR" sz="2000" dirty="0" smtClean="0"/>
              <a:t> role </a:t>
            </a:r>
            <a:r>
              <a:rPr lang="en-US" sz="2000" dirty="0" smtClean="0"/>
              <a:t>in </a:t>
            </a:r>
            <a:r>
              <a:rPr lang="en-US" sz="2000" dirty="0"/>
              <a:t>hemostasis is underscored</a:t>
            </a:r>
            <a:r>
              <a:rPr lang="hr-HR" sz="2000" dirty="0"/>
              <a:t> </a:t>
            </a:r>
            <a:r>
              <a:rPr lang="en-US" sz="2000" dirty="0"/>
              <a:t>by the finding that individuals with a deficiency in this protein</a:t>
            </a:r>
            <a:r>
              <a:rPr lang="hr-HR" sz="2000" dirty="0"/>
              <a:t> </a:t>
            </a:r>
            <a:r>
              <a:rPr lang="en-US" sz="2000" dirty="0"/>
              <a:t>have spontaneous bleeding states </a:t>
            </a:r>
            <a:r>
              <a:rPr lang="en-US" sz="2000" b="1" dirty="0"/>
              <a:t>of</a:t>
            </a:r>
            <a:r>
              <a:rPr lang="hr-HR" sz="2000" b="1" dirty="0"/>
              <a:t> </a:t>
            </a:r>
            <a:r>
              <a:rPr lang="en-US" sz="2000" b="1" dirty="0"/>
              <a:t>whom 12% have </a:t>
            </a:r>
            <a:r>
              <a:rPr lang="hr-HR" sz="2000" b="1" dirty="0"/>
              <a:t>i</a:t>
            </a:r>
            <a:r>
              <a:rPr lang="en-US" sz="2000" b="1" dirty="0" err="1"/>
              <a:t>ntracerebral</a:t>
            </a:r>
            <a:r>
              <a:rPr lang="hr-HR" sz="2000" b="1" dirty="0"/>
              <a:t> </a:t>
            </a:r>
            <a:r>
              <a:rPr lang="en-US" sz="2000" b="1" dirty="0" smtClean="0"/>
              <a:t>hemorrhage</a:t>
            </a:r>
            <a:r>
              <a:rPr lang="hr-HR" sz="2000" b="1" dirty="0" smtClean="0"/>
              <a:t>)</a:t>
            </a:r>
            <a:r>
              <a:rPr lang="hr-HR" sz="2000" dirty="0" smtClean="0"/>
              <a:t>.</a:t>
            </a:r>
            <a:r>
              <a:rPr lang="en-US" sz="2000" dirty="0" smtClean="0"/>
              <a:t> </a:t>
            </a:r>
            <a:endParaRPr lang="hr-HR" sz="2000" dirty="0"/>
          </a:p>
          <a:p>
            <a:pPr marL="0" indent="0">
              <a:buNone/>
            </a:pPr>
            <a:endParaRPr lang="hr-HR" sz="1800" dirty="0"/>
          </a:p>
          <a:p>
            <a:pPr marL="0" indent="0">
              <a:buNone/>
            </a:pPr>
            <a:endParaRPr lang="en-US" sz="1800"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762" y="4459312"/>
            <a:ext cx="1972348" cy="2282056"/>
          </a:xfrm>
          <a:prstGeom prst="rect">
            <a:avLst/>
          </a:prstGeom>
        </p:spPr>
      </p:pic>
      <p:sp>
        <p:nvSpPr>
          <p:cNvPr id="13" name="TextBox 12"/>
          <p:cNvSpPr txBox="1"/>
          <p:nvPr/>
        </p:nvSpPr>
        <p:spPr>
          <a:xfrm>
            <a:off x="4445582" y="6464369"/>
            <a:ext cx="2078669" cy="276999"/>
          </a:xfrm>
          <a:prstGeom prst="rect">
            <a:avLst/>
          </a:prstGeom>
          <a:noFill/>
        </p:spPr>
        <p:txBody>
          <a:bodyPr wrap="square" rtlCol="0">
            <a:spAutoFit/>
          </a:bodyPr>
          <a:lstStyle/>
          <a:p>
            <a:r>
              <a:rPr lang="hr-HR" sz="1200" dirty="0" err="1" smtClean="0"/>
              <a:t>Yamada</a:t>
            </a:r>
            <a:r>
              <a:rPr lang="hr-HR" sz="1200" dirty="0" smtClean="0"/>
              <a:t>, </a:t>
            </a:r>
            <a:r>
              <a:rPr lang="hr-HR" sz="1200" dirty="0" err="1" smtClean="0"/>
              <a:t>Front</a:t>
            </a:r>
            <a:r>
              <a:rPr lang="hr-HR" sz="1200" dirty="0" smtClean="0"/>
              <a:t>. </a:t>
            </a:r>
            <a:r>
              <a:rPr lang="hr-HR" sz="1200" dirty="0" err="1" smtClean="0"/>
              <a:t>Neurol</a:t>
            </a:r>
            <a:r>
              <a:rPr lang="hr-HR" sz="1200" dirty="0" smtClean="0"/>
              <a:t>. 2012</a:t>
            </a:r>
            <a:endParaRPr lang="en-US" sz="1200" dirty="0"/>
          </a:p>
        </p:txBody>
      </p:sp>
      <p:sp>
        <p:nvSpPr>
          <p:cNvPr id="14" name="TextBox 13"/>
          <p:cNvSpPr txBox="1"/>
          <p:nvPr/>
        </p:nvSpPr>
        <p:spPr>
          <a:xfrm>
            <a:off x="2699792" y="4221088"/>
            <a:ext cx="3528392" cy="276999"/>
          </a:xfrm>
          <a:prstGeom prst="rect">
            <a:avLst/>
          </a:prstGeom>
          <a:noFill/>
        </p:spPr>
        <p:txBody>
          <a:bodyPr wrap="square" rtlCol="0">
            <a:spAutoFit/>
          </a:bodyPr>
          <a:lstStyle/>
          <a:p>
            <a:r>
              <a:rPr lang="hr-HR" sz="1200" dirty="0" smtClean="0"/>
              <a:t>GRE T2</a:t>
            </a:r>
            <a:endParaRPr lang="en-US" sz="1200" dirty="0"/>
          </a:p>
        </p:txBody>
      </p:sp>
      <p:sp>
        <p:nvSpPr>
          <p:cNvPr id="15" name="TextBox 14"/>
          <p:cNvSpPr txBox="1"/>
          <p:nvPr/>
        </p:nvSpPr>
        <p:spPr>
          <a:xfrm>
            <a:off x="4335110" y="4365392"/>
            <a:ext cx="2019160" cy="1815882"/>
          </a:xfrm>
          <a:prstGeom prst="rect">
            <a:avLst/>
          </a:prstGeom>
          <a:noFill/>
        </p:spPr>
        <p:txBody>
          <a:bodyPr wrap="square" rtlCol="0">
            <a:spAutoFit/>
          </a:bodyPr>
          <a:lstStyle/>
          <a:p>
            <a:r>
              <a:rPr lang="hr-HR" sz="1600" dirty="0" err="1" smtClean="0"/>
              <a:t>Cortical</a:t>
            </a:r>
            <a:r>
              <a:rPr lang="hr-HR" sz="1600" dirty="0" smtClean="0"/>
              <a:t> </a:t>
            </a:r>
            <a:r>
              <a:rPr lang="hr-HR" sz="1600" dirty="0" err="1" smtClean="0"/>
              <a:t>microbleeds</a:t>
            </a:r>
            <a:r>
              <a:rPr lang="hr-HR" sz="1600" dirty="0" smtClean="0"/>
              <a:t> are </a:t>
            </a:r>
            <a:r>
              <a:rPr lang="hr-HR" sz="1600" dirty="0" err="1" smtClean="0"/>
              <a:t>larger</a:t>
            </a:r>
            <a:r>
              <a:rPr lang="hr-HR" sz="1600" dirty="0" smtClean="0"/>
              <a:t> </a:t>
            </a:r>
            <a:r>
              <a:rPr lang="hr-HR" sz="1600" dirty="0" err="1" smtClean="0"/>
              <a:t>than</a:t>
            </a:r>
            <a:r>
              <a:rPr lang="hr-HR" sz="1600" dirty="0" smtClean="0"/>
              <a:t> </a:t>
            </a:r>
            <a:r>
              <a:rPr lang="hr-HR" sz="1600" dirty="0" err="1" smtClean="0"/>
              <a:t>their</a:t>
            </a:r>
            <a:r>
              <a:rPr lang="hr-HR" sz="1600" dirty="0" smtClean="0"/>
              <a:t> </a:t>
            </a:r>
            <a:r>
              <a:rPr lang="hr-HR" sz="1600" dirty="0" err="1" smtClean="0"/>
              <a:t>actual</a:t>
            </a:r>
            <a:r>
              <a:rPr lang="hr-HR" sz="1600" dirty="0" smtClean="0"/>
              <a:t> </a:t>
            </a:r>
            <a:r>
              <a:rPr lang="hr-HR" sz="1600" dirty="0" err="1" smtClean="0"/>
              <a:t>size</a:t>
            </a:r>
            <a:r>
              <a:rPr lang="hr-HR" sz="1600" dirty="0" smtClean="0"/>
              <a:t> </a:t>
            </a:r>
            <a:r>
              <a:rPr lang="hr-HR" sz="1600" dirty="0" err="1" smtClean="0"/>
              <a:t>due</a:t>
            </a:r>
            <a:r>
              <a:rPr lang="hr-HR" sz="1600" dirty="0" smtClean="0"/>
              <a:t> to „</a:t>
            </a:r>
            <a:r>
              <a:rPr lang="hr-HR" sz="1600" dirty="0" err="1" smtClean="0"/>
              <a:t>booming</a:t>
            </a:r>
            <a:r>
              <a:rPr lang="hr-HR" sz="1600" dirty="0" smtClean="0"/>
              <a:t>” </a:t>
            </a:r>
            <a:r>
              <a:rPr lang="hr-HR" sz="1600" dirty="0" err="1" smtClean="0"/>
              <a:t>effect</a:t>
            </a:r>
            <a:r>
              <a:rPr lang="hr-HR" sz="1600" dirty="0" smtClean="0"/>
              <a:t> </a:t>
            </a:r>
            <a:r>
              <a:rPr lang="hr-HR" sz="1600" dirty="0" err="1" smtClean="0"/>
              <a:t>of</a:t>
            </a:r>
            <a:r>
              <a:rPr lang="hr-HR" sz="1600" dirty="0" smtClean="0"/>
              <a:t> </a:t>
            </a:r>
            <a:r>
              <a:rPr lang="hr-HR" sz="1600" dirty="0" err="1" smtClean="0"/>
              <a:t>hemosiderin</a:t>
            </a:r>
            <a:endParaRPr lang="hr-HR" sz="1600" dirty="0" smtClean="0"/>
          </a:p>
          <a:p>
            <a:r>
              <a:rPr lang="hr-HR" sz="1600" dirty="0" smtClean="0"/>
              <a:t>(</a:t>
            </a:r>
            <a:r>
              <a:rPr lang="hr-HR" sz="1600" dirty="0" err="1" smtClean="0"/>
              <a:t>highest</a:t>
            </a:r>
            <a:r>
              <a:rPr lang="hr-HR" sz="1600" dirty="0" smtClean="0"/>
              <a:t> </a:t>
            </a:r>
            <a:r>
              <a:rPr lang="hr-HR" sz="1600" dirty="0" err="1" smtClean="0"/>
              <a:t>in</a:t>
            </a:r>
            <a:r>
              <a:rPr lang="hr-HR" sz="1600" dirty="0" smtClean="0"/>
              <a:t> </a:t>
            </a:r>
            <a:r>
              <a:rPr lang="hr-HR" sz="1600" dirty="0" err="1" smtClean="0"/>
              <a:t>the</a:t>
            </a:r>
            <a:r>
              <a:rPr lang="hr-HR" sz="1600" dirty="0" smtClean="0"/>
              <a:t> </a:t>
            </a:r>
            <a:r>
              <a:rPr lang="hr-HR" sz="1600" dirty="0" err="1" smtClean="0"/>
              <a:t>occ</a:t>
            </a:r>
            <a:r>
              <a:rPr lang="hr-HR" sz="1600" dirty="0" smtClean="0"/>
              <a:t>. lobe)</a:t>
            </a:r>
            <a:endParaRPr lang="en-US" sz="1600" dirty="0"/>
          </a:p>
        </p:txBody>
      </p:sp>
    </p:spTree>
    <p:extLst>
      <p:ext uri="{BB962C8B-B14F-4D97-AF65-F5344CB8AC3E}">
        <p14:creationId xmlns:p14="http://schemas.microsoft.com/office/powerpoint/2010/main" val="2785847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AI for </a:t>
            </a:r>
            <a:r>
              <a:rPr lang="hr-HR" dirty="0" err="1" smtClean="0"/>
              <a:t>research</a:t>
            </a:r>
            <a:endParaRPr lang="en-US" dirty="0"/>
          </a:p>
        </p:txBody>
      </p:sp>
      <p:sp>
        <p:nvSpPr>
          <p:cNvPr id="3" name="Content Placeholder 2"/>
          <p:cNvSpPr>
            <a:spLocks noGrp="1"/>
          </p:cNvSpPr>
          <p:nvPr>
            <p:ph idx="1"/>
          </p:nvPr>
        </p:nvSpPr>
        <p:spPr/>
        <p:txBody>
          <a:bodyPr>
            <a:normAutofit fontScale="85000" lnSpcReduction="10000"/>
          </a:bodyPr>
          <a:lstStyle/>
          <a:p>
            <a:endParaRPr lang="en-US" dirty="0"/>
          </a:p>
          <a:p>
            <a:pPr marL="0" indent="0">
              <a:buNone/>
            </a:pPr>
            <a:r>
              <a:rPr lang="en-US" dirty="0" smtClean="0"/>
              <a:t>Generating </a:t>
            </a:r>
            <a:r>
              <a:rPr lang="en-US" dirty="0"/>
              <a:t>new scientific hypotheses has always required a lot of expert knowledge and creativity. Nowadays, it also requires the ability </a:t>
            </a:r>
            <a:r>
              <a:rPr lang="en-US" b="1" dirty="0"/>
              <a:t>to search, </a:t>
            </a:r>
            <a:r>
              <a:rPr lang="en-US" b="1" dirty="0" err="1" smtClean="0"/>
              <a:t>analy</a:t>
            </a:r>
            <a:r>
              <a:rPr lang="hr-HR" b="1" dirty="0" smtClean="0"/>
              <a:t>z</a:t>
            </a:r>
            <a:r>
              <a:rPr lang="en-US" b="1" dirty="0" smtClean="0"/>
              <a:t>e </a:t>
            </a:r>
            <a:r>
              <a:rPr lang="en-US" b="1" dirty="0"/>
              <a:t>and relate enormous quantities of </a:t>
            </a:r>
            <a:r>
              <a:rPr lang="en-US" b="1" dirty="0" smtClean="0"/>
              <a:t>potentially </a:t>
            </a:r>
            <a:r>
              <a:rPr lang="en-US" b="1" dirty="0"/>
              <a:t>relevant pieces of information, dispersed in scientific </a:t>
            </a:r>
            <a:r>
              <a:rPr lang="en-US" b="1" dirty="0" smtClean="0"/>
              <a:t>literature</a:t>
            </a:r>
            <a:r>
              <a:rPr lang="en-US" dirty="0" smtClean="0"/>
              <a:t> </a:t>
            </a:r>
            <a:r>
              <a:rPr lang="en-US" dirty="0"/>
              <a:t>and all too often confined to isolated knowledge silos of </a:t>
            </a:r>
            <a:r>
              <a:rPr lang="en-US" dirty="0" smtClean="0"/>
              <a:t>individual </a:t>
            </a:r>
            <a:r>
              <a:rPr lang="en-US" dirty="0"/>
              <a:t>scientific disciplines. Therefore, computational support to scientific discovery, one of the earliest and most successful areas of </a:t>
            </a:r>
            <a:r>
              <a:rPr lang="en-US" dirty="0" smtClean="0"/>
              <a:t>AI </a:t>
            </a:r>
            <a:r>
              <a:rPr lang="en-US" dirty="0"/>
              <a:t>research, has again raised attention of numerous researchers. </a:t>
            </a:r>
          </a:p>
        </p:txBody>
      </p:sp>
    </p:spTree>
    <p:extLst>
      <p:ext uri="{BB962C8B-B14F-4D97-AF65-F5344CB8AC3E}">
        <p14:creationId xmlns:p14="http://schemas.microsoft.com/office/powerpoint/2010/main" val="34073040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kaska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 y="3283254"/>
            <a:ext cx="5798242" cy="3572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APPm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6118"/>
            <a:ext cx="5688632" cy="328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6"/>
          <p:cNvSpPr txBox="1">
            <a:spLocks noChangeArrowheads="1"/>
          </p:cNvSpPr>
          <p:nvPr/>
        </p:nvSpPr>
        <p:spPr bwMode="auto">
          <a:xfrm>
            <a:off x="7634713" y="343689"/>
            <a:ext cx="111375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hr-HR" sz="1200" b="1" i="0" u="none" strike="noStrike" kern="0" cap="none" spc="0" normalizeH="0" baseline="0" noProof="0" dirty="0" smtClean="0">
                <a:ln>
                  <a:noFill/>
                </a:ln>
                <a:solidFill>
                  <a:srgbClr val="FFFF00"/>
                </a:solidFill>
                <a:effectLst/>
                <a:uLnTx/>
                <a:uFillTx/>
                <a:latin typeface="Tahoma" pitchFamily="34" charset="0"/>
              </a:rPr>
              <a:t>HCHWA-D</a:t>
            </a:r>
            <a:endParaRPr kumimoji="0" lang="en-GB" sz="1200" b="1" i="0" u="none" strike="noStrike" kern="0" cap="none" spc="0" normalizeH="0" baseline="0" noProof="0" dirty="0" smtClean="0">
              <a:ln>
                <a:noFill/>
              </a:ln>
              <a:solidFill>
                <a:srgbClr val="FFFF00"/>
              </a:solidFill>
              <a:effectLst/>
              <a:uLnTx/>
              <a:uFillTx/>
              <a:latin typeface="Tahoma" pitchFamily="34" charset="0"/>
            </a:endParaRPr>
          </a:p>
        </p:txBody>
      </p:sp>
      <p:sp>
        <p:nvSpPr>
          <p:cNvPr id="14" name="Text Box 7"/>
          <p:cNvSpPr txBox="1">
            <a:spLocks noChangeArrowheads="1"/>
          </p:cNvSpPr>
          <p:nvPr/>
        </p:nvSpPr>
        <p:spPr bwMode="auto">
          <a:xfrm>
            <a:off x="6354486" y="2215897"/>
            <a:ext cx="192089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hr-HR" sz="1200" b="1" i="0" u="none" strike="noStrike" kern="0" cap="none" spc="0" normalizeH="0" baseline="0" noProof="0" dirty="0" smtClean="0">
                <a:ln>
                  <a:noFill/>
                </a:ln>
                <a:solidFill>
                  <a:srgbClr val="FFFF00"/>
                </a:solidFill>
                <a:effectLst/>
                <a:uLnTx/>
                <a:uFillTx/>
                <a:latin typeface="Tahoma" pitchFamily="34" charset="0"/>
              </a:rPr>
              <a:t>London’s </a:t>
            </a:r>
            <a:r>
              <a:rPr kumimoji="0" lang="hr-HR" sz="1200" b="1" i="0" u="none" strike="noStrike" kern="0" cap="none" spc="0" normalizeH="0" baseline="0" noProof="0" dirty="0" err="1" smtClean="0">
                <a:ln>
                  <a:noFill/>
                </a:ln>
                <a:solidFill>
                  <a:srgbClr val="FFFF00"/>
                </a:solidFill>
                <a:effectLst/>
                <a:uLnTx/>
                <a:uFillTx/>
                <a:latin typeface="Tahoma" pitchFamily="34" charset="0"/>
              </a:rPr>
              <a:t>mutation</a:t>
            </a:r>
            <a:endParaRPr kumimoji="0" lang="en-GB" sz="1200" b="1" i="0" u="none" strike="noStrike" kern="0" cap="none" spc="0" normalizeH="0" baseline="0" noProof="0" dirty="0" smtClean="0">
              <a:ln>
                <a:noFill/>
              </a:ln>
              <a:solidFill>
                <a:srgbClr val="FFFF00"/>
              </a:solidFill>
              <a:effectLst/>
              <a:uLnTx/>
              <a:uFillTx/>
              <a:latin typeface="Tahoma" pitchFamily="34" charset="0"/>
            </a:endParaRPr>
          </a:p>
        </p:txBody>
      </p:sp>
      <p:sp>
        <p:nvSpPr>
          <p:cNvPr id="3" name="TextBox 2"/>
          <p:cNvSpPr txBox="1"/>
          <p:nvPr/>
        </p:nvSpPr>
        <p:spPr>
          <a:xfrm>
            <a:off x="73" y="207091"/>
            <a:ext cx="3470541" cy="2862322"/>
          </a:xfrm>
          <a:prstGeom prst="rect">
            <a:avLst/>
          </a:prstGeom>
          <a:noFill/>
        </p:spPr>
        <p:txBody>
          <a:bodyPr wrap="square" rtlCol="0">
            <a:spAutoFit/>
          </a:bodyPr>
          <a:lstStyle/>
          <a:p>
            <a:r>
              <a:rPr lang="hr-HR" sz="1200" b="1" dirty="0"/>
              <a:t>4. </a:t>
            </a:r>
            <a:r>
              <a:rPr lang="hr-HR" sz="1200" b="1" dirty="0">
                <a:solidFill>
                  <a:srgbClr val="FF0000"/>
                </a:solidFill>
              </a:rPr>
              <a:t>2</a:t>
            </a:r>
            <a:r>
              <a:rPr lang="en-US" sz="1200" b="1" dirty="0" smtClean="0">
                <a:solidFill>
                  <a:srgbClr val="FF0000"/>
                </a:solidFill>
              </a:rPr>
              <a:t> </a:t>
            </a:r>
            <a:r>
              <a:rPr lang="en-US" sz="1200" b="1" dirty="0">
                <a:solidFill>
                  <a:srgbClr val="FF0000"/>
                </a:solidFill>
              </a:rPr>
              <a:t>out of five mutations</a:t>
            </a:r>
            <a:r>
              <a:rPr lang="en-US" sz="1200" dirty="0"/>
              <a:t> in exons 16 and 17 of the </a:t>
            </a:r>
            <a:r>
              <a:rPr lang="en-US" sz="1200" i="1" dirty="0"/>
              <a:t>APP</a:t>
            </a:r>
            <a:r>
              <a:rPr lang="en-US" sz="1200" dirty="0"/>
              <a:t> gene, which encode part of the APP molecule </a:t>
            </a:r>
            <a:r>
              <a:rPr lang="en-US" sz="1200" b="1" dirty="0"/>
              <a:t>from which later</a:t>
            </a:r>
            <a:r>
              <a:rPr lang="en-US" sz="1200" dirty="0"/>
              <a:t> </a:t>
            </a:r>
            <a:r>
              <a:rPr lang="en-US" sz="1200" dirty="0" err="1"/>
              <a:t>proteolytic</a:t>
            </a:r>
            <a:r>
              <a:rPr lang="en-US" sz="1200" dirty="0"/>
              <a:t> cleavage by </a:t>
            </a:r>
            <a:r>
              <a:rPr lang="en-US" sz="1200" dirty="0">
                <a:sym typeface="Symbol"/>
              </a:rPr>
              <a:t></a:t>
            </a:r>
            <a:r>
              <a:rPr lang="en-US" sz="1200" dirty="0"/>
              <a:t>- and </a:t>
            </a:r>
            <a:r>
              <a:rPr lang="en-US" sz="1200" dirty="0">
                <a:sym typeface="Symbol"/>
              </a:rPr>
              <a:t></a:t>
            </a:r>
            <a:r>
              <a:rPr lang="en-US" sz="1200" dirty="0"/>
              <a:t>-</a:t>
            </a:r>
            <a:r>
              <a:rPr lang="en-US" sz="1200" dirty="0" err="1"/>
              <a:t>secretase</a:t>
            </a:r>
            <a:r>
              <a:rPr lang="en-US" sz="1200" dirty="0"/>
              <a:t> </a:t>
            </a:r>
            <a:r>
              <a:rPr lang="en-US" sz="1200" b="1" dirty="0"/>
              <a:t>will produce A</a:t>
            </a:r>
            <a:r>
              <a:rPr lang="en-US" sz="1200" b="1" dirty="0">
                <a:sym typeface="Symbol"/>
              </a:rPr>
              <a:t></a:t>
            </a:r>
            <a:r>
              <a:rPr lang="en-US" sz="1200" dirty="0"/>
              <a:t>, </a:t>
            </a:r>
            <a:r>
              <a:rPr lang="en-US" sz="1200" dirty="0">
                <a:solidFill>
                  <a:srgbClr val="FF0000"/>
                </a:solidFill>
              </a:rPr>
              <a:t>cause fatal stroke</a:t>
            </a:r>
            <a:r>
              <a:rPr lang="en-US" sz="1200" dirty="0"/>
              <a:t> in adulthood: the </a:t>
            </a:r>
            <a:r>
              <a:rPr lang="en-US" sz="1200" dirty="0">
                <a:solidFill>
                  <a:srgbClr val="FF0000"/>
                </a:solidFill>
              </a:rPr>
              <a:t>Flemish</a:t>
            </a:r>
            <a:r>
              <a:rPr lang="en-US" sz="1200" dirty="0"/>
              <a:t> mutation (Cys692Gly) and the </a:t>
            </a:r>
            <a:r>
              <a:rPr lang="en-US" sz="1200" dirty="0">
                <a:solidFill>
                  <a:srgbClr val="FF0000"/>
                </a:solidFill>
              </a:rPr>
              <a:t>Italian</a:t>
            </a:r>
            <a:r>
              <a:rPr lang="en-US" sz="1200" dirty="0"/>
              <a:t> mutation (Glu693Lys); however, </a:t>
            </a:r>
            <a:r>
              <a:rPr lang="en-US" sz="1200" b="1" dirty="0"/>
              <a:t>two other mutations</a:t>
            </a:r>
            <a:r>
              <a:rPr lang="en-US" sz="1200" dirty="0"/>
              <a:t> in the same region of the </a:t>
            </a:r>
            <a:r>
              <a:rPr lang="en-US" sz="1200" i="1" dirty="0"/>
              <a:t>APP</a:t>
            </a:r>
            <a:r>
              <a:rPr lang="en-US" sz="1200" dirty="0"/>
              <a:t> gene, are relatively less frequent and </a:t>
            </a:r>
            <a:r>
              <a:rPr lang="en-US" sz="1200" dirty="0">
                <a:solidFill>
                  <a:srgbClr val="FF0000"/>
                </a:solidFill>
              </a:rPr>
              <a:t>cause early AD</a:t>
            </a:r>
            <a:r>
              <a:rPr lang="en-US" sz="1200" dirty="0"/>
              <a:t>: the </a:t>
            </a:r>
            <a:r>
              <a:rPr lang="en-US" sz="1200" dirty="0">
                <a:solidFill>
                  <a:srgbClr val="FF0000"/>
                </a:solidFill>
              </a:rPr>
              <a:t>Arctic</a:t>
            </a:r>
            <a:r>
              <a:rPr lang="en-US" sz="1200" dirty="0"/>
              <a:t> mutation (Glu693Gly) and the </a:t>
            </a:r>
            <a:r>
              <a:rPr lang="en-US" sz="1200" dirty="0">
                <a:solidFill>
                  <a:srgbClr val="FF0000"/>
                </a:solidFill>
              </a:rPr>
              <a:t>Osaka</a:t>
            </a:r>
            <a:r>
              <a:rPr lang="en-US" sz="1200" dirty="0"/>
              <a:t> mutation (Glu693Asp)</a:t>
            </a:r>
            <a:r>
              <a:rPr lang="hr-HR" sz="1200" dirty="0"/>
              <a:t>; </a:t>
            </a:r>
            <a:r>
              <a:rPr lang="hr-HR" sz="1200" b="1" dirty="0"/>
              <a:t>t</a:t>
            </a:r>
            <a:r>
              <a:rPr lang="en-US" sz="1200" b="1" dirty="0"/>
              <a:t>he fifth mutation</a:t>
            </a:r>
            <a:r>
              <a:rPr lang="en-US" sz="1200" dirty="0"/>
              <a:t> </a:t>
            </a:r>
            <a:r>
              <a:rPr lang="hr-HR" sz="1200" dirty="0"/>
              <a:t>is </a:t>
            </a:r>
            <a:r>
              <a:rPr lang="hr-HR" sz="1200" dirty="0" err="1">
                <a:solidFill>
                  <a:srgbClr val="FF0000"/>
                </a:solidFill>
              </a:rPr>
              <a:t>protective</a:t>
            </a:r>
            <a:r>
              <a:rPr lang="hr-HR" sz="1200" dirty="0"/>
              <a:t> </a:t>
            </a:r>
            <a:r>
              <a:rPr lang="en-US" sz="1200" dirty="0"/>
              <a:t>leads to changes in APP structure near the cleavage point for </a:t>
            </a:r>
            <a:r>
              <a:rPr lang="en-US" sz="1200" dirty="0">
                <a:sym typeface="Symbol"/>
              </a:rPr>
              <a:t></a:t>
            </a:r>
            <a:r>
              <a:rPr lang="en-US" sz="1200" dirty="0"/>
              <a:t>-</a:t>
            </a:r>
            <a:r>
              <a:rPr lang="en-US" sz="1200" dirty="0" err="1"/>
              <a:t>secretase</a:t>
            </a:r>
            <a:r>
              <a:rPr lang="en-US" sz="1200" dirty="0"/>
              <a:t> which makes APP a weak substrate for cleavage by </a:t>
            </a:r>
            <a:r>
              <a:rPr lang="en-US" sz="1200" dirty="0">
                <a:sym typeface="Symbol"/>
              </a:rPr>
              <a:t></a:t>
            </a:r>
            <a:r>
              <a:rPr lang="en-US" sz="1200" dirty="0"/>
              <a:t>-</a:t>
            </a:r>
            <a:r>
              <a:rPr lang="en-US" sz="1200" dirty="0" err="1"/>
              <a:t>secretase</a:t>
            </a:r>
            <a:r>
              <a:rPr lang="en-US" sz="1200" dirty="0"/>
              <a:t>; consequently, people with this mutation have a lower likelihood of AD (</a:t>
            </a:r>
            <a:r>
              <a:rPr lang="en-US" sz="1200" dirty="0" err="1"/>
              <a:t>Jonsson</a:t>
            </a:r>
            <a:r>
              <a:rPr lang="en-US" sz="1200" dirty="0"/>
              <a:t> et al., 2012</a:t>
            </a:r>
            <a:r>
              <a:rPr lang="hr-HR" sz="1200" dirty="0"/>
              <a:t>; </a:t>
            </a:r>
            <a:r>
              <a:rPr lang="hr-HR" sz="1200" dirty="0" err="1"/>
              <a:t>confirmed</a:t>
            </a:r>
            <a:r>
              <a:rPr lang="hr-HR" sz="1200" dirty="0"/>
              <a:t> </a:t>
            </a:r>
            <a:r>
              <a:rPr lang="hr-HR" sz="1200" dirty="0" err="1"/>
              <a:t>by</a:t>
            </a:r>
            <a:r>
              <a:rPr lang="hr-HR" sz="1200" dirty="0"/>
              <a:t> </a:t>
            </a:r>
            <a:r>
              <a:rPr lang="hr-HR" sz="1200" dirty="0" err="1"/>
              <a:t>Ke</a:t>
            </a:r>
            <a:r>
              <a:rPr lang="en-US" sz="1200" dirty="0" err="1"/>
              <a:t>ro</a:t>
            </a:r>
            <a:r>
              <a:rPr lang="en-US" sz="1200" dirty="0"/>
              <a:t> et al., 2013).</a:t>
            </a:r>
          </a:p>
        </p:txBody>
      </p:sp>
      <p:sp>
        <p:nvSpPr>
          <p:cNvPr id="4" name="TextBox 3"/>
          <p:cNvSpPr txBox="1"/>
          <p:nvPr/>
        </p:nvSpPr>
        <p:spPr>
          <a:xfrm>
            <a:off x="5819581" y="4000996"/>
            <a:ext cx="3360931" cy="2585323"/>
          </a:xfrm>
          <a:prstGeom prst="rect">
            <a:avLst/>
          </a:prstGeom>
          <a:noFill/>
        </p:spPr>
        <p:txBody>
          <a:bodyPr wrap="square" rtlCol="0">
            <a:spAutoFit/>
          </a:bodyPr>
          <a:lstStyle/>
          <a:p>
            <a:r>
              <a:rPr lang="hr-HR" b="1" dirty="0" smtClean="0"/>
              <a:t>5. </a:t>
            </a:r>
            <a:r>
              <a:rPr lang="hr-HR" dirty="0" err="1" smtClean="0"/>
              <a:t>W</a:t>
            </a:r>
            <a:r>
              <a:rPr lang="hr-HR" u="sng" dirty="0" err="1" smtClean="0"/>
              <a:t>hen</a:t>
            </a:r>
            <a:r>
              <a:rPr lang="hr-HR" u="sng" dirty="0" smtClean="0"/>
              <a:t> </a:t>
            </a:r>
            <a:r>
              <a:rPr lang="hr-HR" u="sng" dirty="0" err="1"/>
              <a:t>production</a:t>
            </a:r>
            <a:r>
              <a:rPr lang="hr-HR" u="sng" dirty="0"/>
              <a:t> </a:t>
            </a:r>
            <a:r>
              <a:rPr lang="hr-HR" u="sng" dirty="0" err="1"/>
              <a:t>of</a:t>
            </a:r>
            <a:r>
              <a:rPr lang="hr-HR" u="sng" dirty="0"/>
              <a:t> A</a:t>
            </a:r>
            <a:r>
              <a:rPr lang="en-US" u="sng" dirty="0">
                <a:sym typeface="Symbol"/>
              </a:rPr>
              <a:t></a:t>
            </a:r>
            <a:r>
              <a:rPr lang="hr-HR" dirty="0">
                <a:sym typeface="Symbol"/>
              </a:rPr>
              <a:t> (as a </a:t>
            </a:r>
            <a:r>
              <a:rPr lang="hr-HR" dirty="0" err="1">
                <a:sym typeface="Symbol"/>
              </a:rPr>
              <a:t>protective</a:t>
            </a:r>
            <a:r>
              <a:rPr lang="hr-HR" dirty="0">
                <a:sym typeface="Symbol"/>
              </a:rPr>
              <a:t> </a:t>
            </a:r>
            <a:r>
              <a:rPr lang="hr-HR" dirty="0" err="1">
                <a:sym typeface="Symbol"/>
              </a:rPr>
              <a:t>response</a:t>
            </a:r>
            <a:r>
              <a:rPr lang="hr-HR" dirty="0">
                <a:sym typeface="Symbol"/>
              </a:rPr>
              <a:t>) </a:t>
            </a:r>
            <a:r>
              <a:rPr lang="hr-HR" u="sng" dirty="0">
                <a:sym typeface="Symbol"/>
              </a:rPr>
              <a:t>is </a:t>
            </a:r>
            <a:r>
              <a:rPr lang="hr-HR" u="sng" dirty="0" err="1">
                <a:sym typeface="Symbol"/>
              </a:rPr>
              <a:t>prevented</a:t>
            </a:r>
            <a:r>
              <a:rPr lang="hr-HR" dirty="0">
                <a:sym typeface="Symbol"/>
              </a:rPr>
              <a:t>, as </a:t>
            </a:r>
            <a:r>
              <a:rPr lang="hr-HR" dirty="0" err="1">
                <a:sym typeface="Symbol"/>
              </a:rPr>
              <a:t>has</a:t>
            </a:r>
            <a:r>
              <a:rPr lang="hr-HR" dirty="0">
                <a:sym typeface="Symbol"/>
              </a:rPr>
              <a:t> </a:t>
            </a:r>
            <a:r>
              <a:rPr lang="hr-HR" dirty="0" err="1">
                <a:sym typeface="Symbol"/>
              </a:rPr>
              <a:t>been</a:t>
            </a:r>
            <a:r>
              <a:rPr lang="hr-HR" dirty="0">
                <a:sym typeface="Symbol"/>
              </a:rPr>
              <a:t> </a:t>
            </a:r>
            <a:r>
              <a:rPr lang="hr-HR" dirty="0" err="1">
                <a:sym typeface="Symbol"/>
              </a:rPr>
              <a:t>the</a:t>
            </a:r>
            <a:r>
              <a:rPr lang="hr-HR" dirty="0">
                <a:sym typeface="Symbol"/>
              </a:rPr>
              <a:t> </a:t>
            </a:r>
            <a:r>
              <a:rPr lang="hr-HR" dirty="0" err="1">
                <a:sym typeface="Symbol"/>
              </a:rPr>
              <a:t>case</a:t>
            </a:r>
            <a:r>
              <a:rPr lang="hr-HR" dirty="0">
                <a:sym typeface="Symbol"/>
              </a:rPr>
              <a:t> </a:t>
            </a:r>
            <a:r>
              <a:rPr lang="hr-HR" dirty="0" err="1">
                <a:sym typeface="Symbol"/>
              </a:rPr>
              <a:t>with</a:t>
            </a:r>
            <a:r>
              <a:rPr lang="hr-HR" dirty="0">
                <a:sym typeface="Symbol"/>
              </a:rPr>
              <a:t> </a:t>
            </a:r>
            <a:r>
              <a:rPr lang="hr-HR" dirty="0" err="1" smtClean="0">
                <a:sym typeface="Symbol"/>
              </a:rPr>
              <a:t>the</a:t>
            </a:r>
            <a:r>
              <a:rPr lang="hr-HR" dirty="0" smtClean="0">
                <a:sym typeface="Symbol"/>
              </a:rPr>
              <a:t> most ,</a:t>
            </a:r>
            <a:r>
              <a:rPr lang="hr-HR" dirty="0" err="1" smtClean="0">
                <a:sym typeface="Symbol"/>
              </a:rPr>
              <a:t>if</a:t>
            </a:r>
            <a:r>
              <a:rPr lang="hr-HR" dirty="0" smtClean="0">
                <a:sym typeface="Symbol"/>
              </a:rPr>
              <a:t> </a:t>
            </a:r>
            <a:r>
              <a:rPr lang="hr-HR" dirty="0" err="1" smtClean="0">
                <a:sym typeface="Symbol"/>
              </a:rPr>
              <a:t>not</a:t>
            </a:r>
            <a:r>
              <a:rPr lang="hr-HR" dirty="0" smtClean="0">
                <a:sym typeface="Symbol"/>
              </a:rPr>
              <a:t> all, </a:t>
            </a:r>
            <a:r>
              <a:rPr lang="hr-HR" dirty="0" err="1">
                <a:sym typeface="Symbol"/>
              </a:rPr>
              <a:t>clinical</a:t>
            </a:r>
            <a:r>
              <a:rPr lang="hr-HR" dirty="0">
                <a:sym typeface="Symbol"/>
              </a:rPr>
              <a:t> </a:t>
            </a:r>
            <a:r>
              <a:rPr lang="hr-HR" dirty="0" err="1">
                <a:sym typeface="Symbol"/>
              </a:rPr>
              <a:t>trials</a:t>
            </a:r>
            <a:r>
              <a:rPr lang="hr-HR" dirty="0">
                <a:sym typeface="Symbol"/>
              </a:rPr>
              <a:t> (</a:t>
            </a:r>
            <a:r>
              <a:rPr lang="hr-HR" dirty="0" err="1">
                <a:solidFill>
                  <a:srgbClr val="FF0000"/>
                </a:solidFill>
                <a:sym typeface="Symbol"/>
              </a:rPr>
              <a:t>immunization</a:t>
            </a:r>
            <a:r>
              <a:rPr lang="hr-HR" dirty="0">
                <a:solidFill>
                  <a:srgbClr val="FF0000"/>
                </a:solidFill>
                <a:sym typeface="Symbol"/>
              </a:rPr>
              <a:t>, BACE </a:t>
            </a:r>
            <a:r>
              <a:rPr lang="hr-HR" dirty="0" err="1">
                <a:solidFill>
                  <a:srgbClr val="FF0000"/>
                </a:solidFill>
                <a:sym typeface="Symbol"/>
              </a:rPr>
              <a:t>and</a:t>
            </a:r>
            <a:r>
              <a:rPr lang="hr-HR" dirty="0">
                <a:solidFill>
                  <a:srgbClr val="FF0000"/>
                </a:solidFill>
                <a:sym typeface="Symbol"/>
              </a:rPr>
              <a:t> -</a:t>
            </a:r>
            <a:r>
              <a:rPr lang="hr-HR" dirty="0" err="1">
                <a:solidFill>
                  <a:srgbClr val="FF0000"/>
                </a:solidFill>
                <a:sym typeface="Symbol"/>
              </a:rPr>
              <a:t>secretase</a:t>
            </a:r>
            <a:r>
              <a:rPr lang="hr-HR" dirty="0">
                <a:solidFill>
                  <a:srgbClr val="FF0000"/>
                </a:solidFill>
                <a:sym typeface="Symbol"/>
              </a:rPr>
              <a:t> </a:t>
            </a:r>
            <a:r>
              <a:rPr lang="hr-HR" dirty="0" err="1">
                <a:solidFill>
                  <a:srgbClr val="FF0000"/>
                </a:solidFill>
                <a:sym typeface="Symbol"/>
              </a:rPr>
              <a:t>inhibitors</a:t>
            </a:r>
            <a:r>
              <a:rPr lang="hr-HR" dirty="0">
                <a:sym typeface="Symbol"/>
              </a:rPr>
              <a:t>), </a:t>
            </a:r>
            <a:r>
              <a:rPr lang="hr-HR" dirty="0" err="1">
                <a:sym typeface="Symbol"/>
              </a:rPr>
              <a:t>there</a:t>
            </a:r>
            <a:r>
              <a:rPr lang="hr-HR" dirty="0">
                <a:sym typeface="Symbol"/>
              </a:rPr>
              <a:t> </a:t>
            </a:r>
            <a:r>
              <a:rPr lang="hr-HR" dirty="0" smtClean="0">
                <a:sym typeface="Symbol"/>
              </a:rPr>
              <a:t>is </a:t>
            </a:r>
            <a:r>
              <a:rPr lang="hr-HR" dirty="0" err="1" smtClean="0">
                <a:sym typeface="Symbol"/>
              </a:rPr>
              <a:t>always</a:t>
            </a:r>
            <a:r>
              <a:rPr lang="hr-HR" dirty="0" smtClean="0">
                <a:sym typeface="Symbol"/>
              </a:rPr>
              <a:t> </a:t>
            </a:r>
            <a:r>
              <a:rPr lang="hr-HR" dirty="0" err="1">
                <a:solidFill>
                  <a:srgbClr val="FF0000"/>
                </a:solidFill>
                <a:sym typeface="Symbol"/>
              </a:rPr>
              <a:t>an</a:t>
            </a:r>
            <a:r>
              <a:rPr lang="hr-HR" dirty="0">
                <a:solidFill>
                  <a:srgbClr val="FF0000"/>
                </a:solidFill>
                <a:sym typeface="Symbol"/>
              </a:rPr>
              <a:t> </a:t>
            </a:r>
            <a:r>
              <a:rPr lang="hr-HR" dirty="0" err="1">
                <a:solidFill>
                  <a:srgbClr val="FF0000"/>
                </a:solidFill>
                <a:sym typeface="Symbol"/>
              </a:rPr>
              <a:t>increased</a:t>
            </a:r>
            <a:r>
              <a:rPr lang="hr-HR" dirty="0">
                <a:solidFill>
                  <a:srgbClr val="FF0000"/>
                </a:solidFill>
                <a:sym typeface="Symbol"/>
              </a:rPr>
              <a:t> </a:t>
            </a:r>
            <a:r>
              <a:rPr lang="hr-HR" dirty="0" err="1">
                <a:solidFill>
                  <a:srgbClr val="FF0000"/>
                </a:solidFill>
                <a:sym typeface="Symbol"/>
              </a:rPr>
              <a:t>likelihood</a:t>
            </a:r>
            <a:r>
              <a:rPr lang="hr-HR" dirty="0">
                <a:solidFill>
                  <a:srgbClr val="FF0000"/>
                </a:solidFill>
                <a:sym typeface="Symbol"/>
              </a:rPr>
              <a:t> for </a:t>
            </a:r>
            <a:r>
              <a:rPr lang="hr-HR" dirty="0" err="1">
                <a:solidFill>
                  <a:srgbClr val="FF0000"/>
                </a:solidFill>
                <a:sym typeface="Symbol"/>
              </a:rPr>
              <a:t>stroke</a:t>
            </a:r>
            <a:r>
              <a:rPr lang="hr-HR" dirty="0">
                <a:solidFill>
                  <a:srgbClr val="FF0000"/>
                </a:solidFill>
                <a:sym typeface="Symbol"/>
              </a:rPr>
              <a:t> to </a:t>
            </a:r>
            <a:r>
              <a:rPr lang="hr-HR" dirty="0" err="1" smtClean="0">
                <a:solidFill>
                  <a:srgbClr val="FF0000"/>
                </a:solidFill>
                <a:sym typeface="Symbol"/>
              </a:rPr>
              <a:t>occur</a:t>
            </a:r>
            <a:r>
              <a:rPr lang="hr-HR" dirty="0" smtClean="0">
                <a:sym typeface="Symbol"/>
              </a:rPr>
              <a:t>!</a:t>
            </a:r>
            <a:endParaRPr lang="hr-HR" dirty="0"/>
          </a:p>
          <a:p>
            <a:endParaRPr lang="en-US" dirty="0"/>
          </a:p>
        </p:txBody>
      </p:sp>
    </p:spTree>
    <p:extLst>
      <p:ext uri="{BB962C8B-B14F-4D97-AF65-F5344CB8AC3E}">
        <p14:creationId xmlns:p14="http://schemas.microsoft.com/office/powerpoint/2010/main" val="28450600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704" y="2204864"/>
            <a:ext cx="8670776" cy="2880320"/>
          </a:xfrm>
          <a:prstGeom prst="rect">
            <a:avLst/>
          </a:prstGeom>
        </p:spPr>
      </p:pic>
      <p:sp>
        <p:nvSpPr>
          <p:cNvPr id="5" name="TextBox 4"/>
          <p:cNvSpPr txBox="1"/>
          <p:nvPr/>
        </p:nvSpPr>
        <p:spPr>
          <a:xfrm>
            <a:off x="338944" y="476672"/>
            <a:ext cx="7992888" cy="2092881"/>
          </a:xfrm>
          <a:prstGeom prst="rect">
            <a:avLst/>
          </a:prstGeom>
          <a:noFill/>
        </p:spPr>
        <p:txBody>
          <a:bodyPr wrap="square" rtlCol="0">
            <a:spAutoFit/>
          </a:bodyPr>
          <a:lstStyle/>
          <a:p>
            <a:endParaRPr lang="hr-HR" sz="1600" dirty="0" smtClean="0"/>
          </a:p>
          <a:p>
            <a:endParaRPr lang="hr-HR" sz="1600" dirty="0"/>
          </a:p>
          <a:p>
            <a:r>
              <a:rPr lang="hr-HR" sz="1600" dirty="0" smtClean="0"/>
              <a:t>For </a:t>
            </a:r>
            <a:r>
              <a:rPr lang="hr-HR" sz="1600" dirty="0" err="1" smtClean="0"/>
              <a:t>over</a:t>
            </a:r>
            <a:r>
              <a:rPr lang="hr-HR" sz="1600" dirty="0" smtClean="0"/>
              <a:t> 20 </a:t>
            </a:r>
            <a:r>
              <a:rPr lang="hr-HR" sz="1600" dirty="0" err="1" smtClean="0"/>
              <a:t>years</a:t>
            </a:r>
            <a:r>
              <a:rPr lang="hr-HR" sz="1600" dirty="0" smtClean="0"/>
              <a:t>, </a:t>
            </a:r>
            <a:r>
              <a:rPr lang="hr-HR" sz="1600" dirty="0" err="1" smtClean="0"/>
              <a:t>it</a:t>
            </a:r>
            <a:r>
              <a:rPr lang="hr-HR" sz="1600" dirty="0" smtClean="0"/>
              <a:t> </a:t>
            </a:r>
            <a:r>
              <a:rPr lang="hr-HR" sz="1600" dirty="0" err="1" smtClean="0"/>
              <a:t>has</a:t>
            </a:r>
            <a:r>
              <a:rPr lang="hr-HR" sz="1600" dirty="0" smtClean="0"/>
              <a:t> </a:t>
            </a:r>
            <a:r>
              <a:rPr lang="hr-HR" sz="1600" dirty="0" err="1" smtClean="0"/>
              <a:t>been</a:t>
            </a:r>
            <a:r>
              <a:rPr lang="hr-HR" sz="1600" dirty="0" smtClean="0"/>
              <a:t> </a:t>
            </a:r>
            <a:r>
              <a:rPr lang="hr-HR" sz="1600" dirty="0" err="1" smtClean="0"/>
              <a:t>known</a:t>
            </a:r>
            <a:r>
              <a:rPr lang="hr-HR" sz="1600" dirty="0" smtClean="0"/>
              <a:t> </a:t>
            </a:r>
            <a:r>
              <a:rPr lang="hr-HR" sz="1600" dirty="0" err="1" smtClean="0"/>
              <a:t>that</a:t>
            </a:r>
            <a:r>
              <a:rPr lang="hr-HR" sz="1600" dirty="0" smtClean="0"/>
              <a:t> </a:t>
            </a:r>
            <a:r>
              <a:rPr lang="hr-HR" sz="1600" dirty="0" err="1" smtClean="0"/>
              <a:t>mutations</a:t>
            </a:r>
            <a:r>
              <a:rPr lang="hr-HR" sz="1600" dirty="0" smtClean="0"/>
              <a:t> </a:t>
            </a:r>
            <a:r>
              <a:rPr lang="hr-HR" sz="1600" dirty="0" err="1" smtClean="0"/>
              <a:t>in</a:t>
            </a:r>
            <a:r>
              <a:rPr lang="hr-HR" sz="1600" dirty="0" smtClean="0"/>
              <a:t> </a:t>
            </a:r>
            <a:r>
              <a:rPr lang="hr-HR" sz="1600" i="1" dirty="0" smtClean="0"/>
              <a:t>NOTCH3</a:t>
            </a:r>
            <a:r>
              <a:rPr lang="hr-HR" sz="1600" dirty="0" smtClean="0"/>
              <a:t> gene </a:t>
            </a:r>
            <a:r>
              <a:rPr lang="hr-HR" sz="1600" dirty="0" err="1" smtClean="0"/>
              <a:t>cause</a:t>
            </a:r>
            <a:r>
              <a:rPr lang="hr-HR" sz="1600" dirty="0" smtClean="0"/>
              <a:t> CADASIL (</a:t>
            </a:r>
            <a:r>
              <a:rPr lang="en-US" sz="1600" dirty="0"/>
              <a:t>Cerebral </a:t>
            </a:r>
            <a:r>
              <a:rPr lang="hr-HR" sz="1600" dirty="0" smtClean="0"/>
              <a:t>A</a:t>
            </a:r>
            <a:r>
              <a:rPr lang="en-US" sz="1600" dirty="0" err="1" smtClean="0"/>
              <a:t>utosomal</a:t>
            </a:r>
            <a:r>
              <a:rPr lang="en-US" sz="1600" dirty="0" smtClean="0"/>
              <a:t> </a:t>
            </a:r>
            <a:r>
              <a:rPr lang="hr-HR" sz="1600" dirty="0" smtClean="0"/>
              <a:t>D</a:t>
            </a:r>
            <a:r>
              <a:rPr lang="en-US" sz="1600" dirty="0" err="1" smtClean="0"/>
              <a:t>ominant</a:t>
            </a:r>
            <a:r>
              <a:rPr lang="en-US" sz="1600" dirty="0" smtClean="0"/>
              <a:t> </a:t>
            </a:r>
            <a:r>
              <a:rPr lang="hr-HR" sz="1600" dirty="0" err="1" smtClean="0"/>
              <a:t>A</a:t>
            </a:r>
            <a:r>
              <a:rPr lang="en-US" sz="1600" dirty="0" err="1" smtClean="0"/>
              <a:t>rteriopathy</a:t>
            </a:r>
            <a:r>
              <a:rPr lang="en-US" sz="1600" dirty="0" smtClean="0"/>
              <a:t> </a:t>
            </a:r>
            <a:r>
              <a:rPr lang="en-US" sz="1600" dirty="0"/>
              <a:t>with </a:t>
            </a:r>
            <a:r>
              <a:rPr lang="hr-HR" sz="1600" dirty="0" smtClean="0"/>
              <a:t>S</a:t>
            </a:r>
            <a:r>
              <a:rPr lang="en-US" sz="1600" dirty="0" err="1" smtClean="0"/>
              <a:t>ubcortical</a:t>
            </a:r>
            <a:r>
              <a:rPr lang="en-US" sz="1600" dirty="0" smtClean="0"/>
              <a:t> </a:t>
            </a:r>
            <a:r>
              <a:rPr lang="hr-HR" sz="1600" dirty="0" smtClean="0"/>
              <a:t>I</a:t>
            </a:r>
            <a:r>
              <a:rPr lang="en-US" sz="1600" dirty="0" err="1" smtClean="0"/>
              <a:t>nfarcts</a:t>
            </a:r>
            <a:r>
              <a:rPr lang="en-US" sz="1600" dirty="0" smtClean="0"/>
              <a:t> </a:t>
            </a:r>
            <a:r>
              <a:rPr lang="en-US" sz="1600" dirty="0"/>
              <a:t>and </a:t>
            </a:r>
            <a:r>
              <a:rPr lang="hr-HR" sz="1600" dirty="0" err="1"/>
              <a:t>L</a:t>
            </a:r>
            <a:r>
              <a:rPr lang="en-US" sz="1600" dirty="0" err="1" smtClean="0"/>
              <a:t>eukoencephalopathy</a:t>
            </a:r>
            <a:r>
              <a:rPr lang="hr-HR" sz="1600" dirty="0" smtClean="0"/>
              <a:t>). </a:t>
            </a:r>
          </a:p>
          <a:p>
            <a:endParaRPr lang="hr-HR" sz="1600" dirty="0"/>
          </a:p>
          <a:p>
            <a:r>
              <a:rPr lang="hr-HR" sz="1600" dirty="0" err="1" smtClean="0"/>
              <a:t>Although</a:t>
            </a:r>
            <a:r>
              <a:rPr lang="hr-HR" sz="1600" dirty="0" smtClean="0"/>
              <a:t> </a:t>
            </a:r>
            <a:r>
              <a:rPr lang="en-US" sz="1600" dirty="0"/>
              <a:t>rare cases of co-occurrence of CADASIL </a:t>
            </a:r>
            <a:r>
              <a:rPr lang="en-US" sz="1600" dirty="0" smtClean="0"/>
              <a:t>and</a:t>
            </a:r>
            <a:r>
              <a:rPr lang="hr-HR" sz="1600" dirty="0" smtClean="0"/>
              <a:t> </a:t>
            </a:r>
            <a:r>
              <a:rPr lang="en-US" sz="1600" dirty="0" smtClean="0"/>
              <a:t>AD </a:t>
            </a:r>
            <a:r>
              <a:rPr lang="en-US" sz="1600" dirty="0"/>
              <a:t>have been </a:t>
            </a:r>
            <a:r>
              <a:rPr lang="en-US" sz="1600" dirty="0" smtClean="0"/>
              <a:t>reported</a:t>
            </a:r>
            <a:r>
              <a:rPr lang="hr-HR" sz="1600" dirty="0" smtClean="0"/>
              <a:t>, </a:t>
            </a:r>
            <a:r>
              <a:rPr lang="hr-HR" sz="1600" dirty="0" err="1" smtClean="0"/>
              <a:t>another</a:t>
            </a:r>
            <a:r>
              <a:rPr lang="hr-HR" sz="1600" dirty="0" smtClean="0"/>
              <a:t> </a:t>
            </a:r>
            <a:r>
              <a:rPr lang="hr-HR" sz="1600" dirty="0" err="1" smtClean="0"/>
              <a:t>strong</a:t>
            </a:r>
            <a:r>
              <a:rPr lang="hr-HR" sz="1600" dirty="0" smtClean="0"/>
              <a:t> link </a:t>
            </a:r>
            <a:r>
              <a:rPr lang="hr-HR" sz="1600" dirty="0" err="1" smtClean="0"/>
              <a:t>between</a:t>
            </a:r>
            <a:r>
              <a:rPr lang="hr-HR" sz="1600" dirty="0" smtClean="0"/>
              <a:t> AD </a:t>
            </a:r>
            <a:r>
              <a:rPr lang="hr-HR" sz="1600" dirty="0" err="1" smtClean="0"/>
              <a:t>and</a:t>
            </a:r>
            <a:r>
              <a:rPr lang="hr-HR" sz="1600" dirty="0" smtClean="0"/>
              <a:t> </a:t>
            </a:r>
            <a:r>
              <a:rPr lang="hr-HR" sz="1600" dirty="0" err="1" smtClean="0"/>
              <a:t>stroke</a:t>
            </a:r>
            <a:r>
              <a:rPr lang="hr-HR" sz="1600" dirty="0" smtClean="0"/>
              <a:t> </a:t>
            </a:r>
            <a:r>
              <a:rPr lang="hr-HR" sz="1600" dirty="0" err="1" smtClean="0"/>
              <a:t>has</a:t>
            </a:r>
            <a:r>
              <a:rPr lang="hr-HR" sz="1600" dirty="0" smtClean="0"/>
              <a:t> </a:t>
            </a:r>
            <a:r>
              <a:rPr lang="hr-HR" sz="1600" dirty="0" err="1" smtClean="0"/>
              <a:t>been</a:t>
            </a:r>
            <a:r>
              <a:rPr lang="hr-HR" sz="1600" dirty="0" smtClean="0"/>
              <a:t> </a:t>
            </a:r>
            <a:r>
              <a:rPr lang="hr-HR" sz="1600" dirty="0" err="1" smtClean="0"/>
              <a:t>discovered</a:t>
            </a:r>
            <a:r>
              <a:rPr lang="hr-HR" sz="1600" dirty="0" smtClean="0"/>
              <a:t> </a:t>
            </a:r>
            <a:r>
              <a:rPr lang="hr-HR" sz="1600" dirty="0" err="1" smtClean="0"/>
              <a:t>when</a:t>
            </a:r>
            <a:endParaRPr lang="en-US" sz="1600" dirty="0"/>
          </a:p>
          <a:p>
            <a:endParaRPr lang="en-US" dirty="0"/>
          </a:p>
        </p:txBody>
      </p:sp>
      <p:sp>
        <p:nvSpPr>
          <p:cNvPr id="7" name="TextBox 6"/>
          <p:cNvSpPr txBox="1"/>
          <p:nvPr/>
        </p:nvSpPr>
        <p:spPr>
          <a:xfrm>
            <a:off x="467544" y="404664"/>
            <a:ext cx="6167201" cy="369332"/>
          </a:xfrm>
          <a:prstGeom prst="rect">
            <a:avLst/>
          </a:prstGeom>
          <a:noFill/>
        </p:spPr>
        <p:txBody>
          <a:bodyPr wrap="none" rtlCol="0">
            <a:spAutoFit/>
          </a:bodyPr>
          <a:lstStyle/>
          <a:p>
            <a:r>
              <a:rPr lang="hr-HR" b="1" dirty="0" smtClean="0"/>
              <a:t>6.</a:t>
            </a:r>
            <a:r>
              <a:rPr lang="hr-HR" dirty="0" smtClean="0"/>
              <a:t> </a:t>
            </a:r>
            <a:r>
              <a:rPr lang="hr-HR" dirty="0" err="1" smtClean="0"/>
              <a:t>Notch</a:t>
            </a:r>
            <a:r>
              <a:rPr lang="hr-HR" dirty="0" smtClean="0"/>
              <a:t> 3 protein is one </a:t>
            </a:r>
            <a:r>
              <a:rPr lang="hr-HR" dirty="0" err="1" smtClean="0"/>
              <a:t>of</a:t>
            </a:r>
            <a:r>
              <a:rPr lang="hr-HR" dirty="0" smtClean="0"/>
              <a:t> </a:t>
            </a:r>
            <a:r>
              <a:rPr lang="hr-HR" dirty="0" err="1" smtClean="0"/>
              <a:t>the</a:t>
            </a:r>
            <a:r>
              <a:rPr lang="hr-HR" dirty="0" smtClean="0"/>
              <a:t> </a:t>
            </a:r>
            <a:r>
              <a:rPr lang="hr-HR" dirty="0" err="1" smtClean="0"/>
              <a:t>many</a:t>
            </a:r>
            <a:r>
              <a:rPr lang="hr-HR" dirty="0" smtClean="0"/>
              <a:t> </a:t>
            </a:r>
            <a:r>
              <a:rPr lang="hr-HR" dirty="0" err="1" smtClean="0"/>
              <a:t>substrates</a:t>
            </a:r>
            <a:r>
              <a:rPr lang="hr-HR" dirty="0" smtClean="0"/>
              <a:t> for </a:t>
            </a:r>
            <a:r>
              <a:rPr lang="hr-HR" dirty="0" smtClean="0">
                <a:sym typeface="Symbol"/>
              </a:rPr>
              <a:t></a:t>
            </a:r>
            <a:r>
              <a:rPr lang="hr-HR" dirty="0" smtClean="0"/>
              <a:t>-</a:t>
            </a:r>
            <a:r>
              <a:rPr lang="hr-HR" dirty="0" err="1" smtClean="0"/>
              <a:t>secretase</a:t>
            </a:r>
            <a:r>
              <a:rPr lang="hr-HR" dirty="0"/>
              <a:t>.</a:t>
            </a:r>
            <a:endParaRPr lang="en-US" dirty="0"/>
          </a:p>
        </p:txBody>
      </p:sp>
    </p:spTree>
    <p:extLst>
      <p:ext uri="{BB962C8B-B14F-4D97-AF65-F5344CB8AC3E}">
        <p14:creationId xmlns:p14="http://schemas.microsoft.com/office/powerpoint/2010/main" val="11262786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4050" y="1761321"/>
            <a:ext cx="2619758" cy="378737"/>
          </a:xfrm>
        </p:spPr>
        <p:txBody>
          <a:bodyPr>
            <a:noAutofit/>
          </a:bodyPr>
          <a:lstStyle/>
          <a:p>
            <a:pPr indent="0" algn="l">
              <a:buNone/>
            </a:pPr>
            <a:r>
              <a:rPr lang="hr-HR" sz="3200" b="1" dirty="0" err="1" smtClean="0">
                <a:latin typeface="+mn-lt"/>
                <a:cs typeface="Aharoni" pitchFamily="2" charset="-79"/>
              </a:rPr>
              <a:t>Collaborators</a:t>
            </a:r>
            <a:r>
              <a:rPr lang="hr-HR" sz="3200" b="1" dirty="0" smtClean="0">
                <a:latin typeface="+mn-lt"/>
                <a:cs typeface="Aharoni" pitchFamily="2" charset="-79"/>
              </a:rPr>
              <a:t>:</a:t>
            </a:r>
            <a:endParaRPr lang="en-US" sz="3200" b="1" dirty="0">
              <a:latin typeface="+mn-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5852748"/>
            <a:ext cx="7776864" cy="103263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2528" y="4813616"/>
            <a:ext cx="902197" cy="78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45681" y="4766955"/>
            <a:ext cx="886160" cy="917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4863105"/>
            <a:ext cx="920599" cy="64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6"/>
          <p:cNvSpPr txBox="1">
            <a:spLocks noChangeArrowheads="1"/>
          </p:cNvSpPr>
          <p:nvPr/>
        </p:nvSpPr>
        <p:spPr bwMode="auto">
          <a:xfrm>
            <a:off x="3851920" y="5775067"/>
            <a:ext cx="2133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sz="1000" b="1" dirty="0" smtClean="0">
                <a:latin typeface="+mj-lt"/>
              </a:rPr>
              <a:t>IP-2014-09-9730 (2015-2019)</a:t>
            </a:r>
            <a:endParaRPr lang="hr-HR" sz="1000" b="1" dirty="0">
              <a:latin typeface="+mj-lt"/>
            </a:endParaRPr>
          </a:p>
        </p:txBody>
      </p:sp>
      <p:sp>
        <p:nvSpPr>
          <p:cNvPr id="14" name="TextBox 25"/>
          <p:cNvSpPr txBox="1">
            <a:spLocks noChangeArrowheads="1"/>
          </p:cNvSpPr>
          <p:nvPr/>
        </p:nvSpPr>
        <p:spPr bwMode="auto">
          <a:xfrm>
            <a:off x="3821857" y="5631051"/>
            <a:ext cx="2046287" cy="32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sz="1000" b="1" dirty="0">
                <a:latin typeface="+mj-lt"/>
              </a:rPr>
              <a:t> </a:t>
            </a:r>
            <a:r>
              <a:rPr lang="hr-HR" sz="1000" b="1" dirty="0" err="1">
                <a:latin typeface="+mj-lt"/>
              </a:rPr>
              <a:t>Croatian</a:t>
            </a:r>
            <a:r>
              <a:rPr lang="hr-HR" sz="1000" b="1" dirty="0">
                <a:latin typeface="+mj-lt"/>
              </a:rPr>
              <a:t> Science </a:t>
            </a:r>
            <a:r>
              <a:rPr lang="hr-HR" sz="1000" b="1" dirty="0" err="1">
                <a:latin typeface="+mj-lt"/>
              </a:rPr>
              <a:t>Foundation</a:t>
            </a:r>
            <a:endParaRPr lang="hr-HR" sz="1000" b="1" dirty="0">
              <a:latin typeface="+mj-lt"/>
            </a:endParaRPr>
          </a:p>
        </p:txBody>
      </p:sp>
      <p:sp>
        <p:nvSpPr>
          <p:cNvPr id="12" name="TextBox 11"/>
          <p:cNvSpPr txBox="1"/>
          <p:nvPr/>
        </p:nvSpPr>
        <p:spPr>
          <a:xfrm>
            <a:off x="10476656" y="2132856"/>
            <a:ext cx="184731" cy="369332"/>
          </a:xfrm>
          <a:prstGeom prst="rect">
            <a:avLst/>
          </a:prstGeom>
          <a:noFill/>
        </p:spPr>
        <p:txBody>
          <a:bodyPr wrap="none" rtlCol="0">
            <a:spAutoFit/>
          </a:bodyPr>
          <a:lstStyle/>
          <a:p>
            <a:endParaRPr lang="en-US" dirty="0"/>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12950" y="2200275"/>
            <a:ext cx="5118100" cy="2457450"/>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9574" y="3398856"/>
            <a:ext cx="691883" cy="956320"/>
          </a:xfrm>
          <a:prstGeom prst="rect">
            <a:avLst/>
          </a:prstGeom>
        </p:spPr>
      </p:pic>
      <p:sp>
        <p:nvSpPr>
          <p:cNvPr id="3" name="TextBox 2"/>
          <p:cNvSpPr txBox="1"/>
          <p:nvPr/>
        </p:nvSpPr>
        <p:spPr>
          <a:xfrm>
            <a:off x="6425892" y="1052736"/>
            <a:ext cx="2038828" cy="646331"/>
          </a:xfrm>
          <a:prstGeom prst="rect">
            <a:avLst/>
          </a:prstGeom>
          <a:noFill/>
        </p:spPr>
        <p:txBody>
          <a:bodyPr wrap="none" rtlCol="0">
            <a:spAutoFit/>
          </a:bodyPr>
          <a:lstStyle/>
          <a:p>
            <a:r>
              <a:rPr lang="hr-HR" dirty="0" err="1" smtClean="0"/>
              <a:t>Visit</a:t>
            </a:r>
            <a:r>
              <a:rPr lang="hr-HR" dirty="0" smtClean="0"/>
              <a:t> </a:t>
            </a:r>
            <a:r>
              <a:rPr lang="hr-HR" dirty="0" err="1" smtClean="0"/>
              <a:t>our</a:t>
            </a:r>
            <a:r>
              <a:rPr lang="hr-HR" dirty="0" smtClean="0"/>
              <a:t> web </a:t>
            </a:r>
            <a:r>
              <a:rPr lang="hr-HR" dirty="0" err="1" smtClean="0"/>
              <a:t>page</a:t>
            </a:r>
            <a:r>
              <a:rPr lang="hr-HR" dirty="0" smtClean="0"/>
              <a:t>:</a:t>
            </a:r>
          </a:p>
          <a:p>
            <a:r>
              <a:rPr lang="hr-HR" dirty="0" smtClean="0">
                <a:hlinkClick r:id="rId8"/>
              </a:rPr>
              <a:t>dementia.hiim.hr</a:t>
            </a:r>
            <a:r>
              <a:rPr lang="hr-HR" dirty="0" smtClean="0"/>
              <a:t>  </a:t>
            </a:r>
            <a:endParaRPr lang="en-US" dirty="0"/>
          </a:p>
        </p:txBody>
      </p:sp>
      <p:sp>
        <p:nvSpPr>
          <p:cNvPr id="4" name="TextBox 3"/>
          <p:cNvSpPr txBox="1"/>
          <p:nvPr/>
        </p:nvSpPr>
        <p:spPr>
          <a:xfrm>
            <a:off x="2529193" y="764704"/>
            <a:ext cx="2293225" cy="830997"/>
          </a:xfrm>
          <a:prstGeom prst="rect">
            <a:avLst/>
          </a:prstGeom>
          <a:noFill/>
        </p:spPr>
        <p:txBody>
          <a:bodyPr wrap="square" rtlCol="0">
            <a:spAutoFit/>
          </a:bodyPr>
          <a:lstStyle/>
          <a:p>
            <a:r>
              <a:rPr lang="hr-HR" sz="2400" dirty="0" err="1" smtClean="0"/>
              <a:t>Thank</a:t>
            </a:r>
            <a:r>
              <a:rPr lang="hr-HR" sz="2400" dirty="0" smtClean="0"/>
              <a:t> </a:t>
            </a:r>
            <a:r>
              <a:rPr lang="hr-HR" sz="2400" dirty="0" err="1" smtClean="0"/>
              <a:t>you</a:t>
            </a:r>
            <a:r>
              <a:rPr lang="hr-HR" sz="2400" dirty="0" smtClean="0"/>
              <a:t> for</a:t>
            </a:r>
          </a:p>
          <a:p>
            <a:r>
              <a:rPr lang="hr-HR" sz="2400" dirty="0" err="1"/>
              <a:t>y</a:t>
            </a:r>
            <a:r>
              <a:rPr lang="hr-HR" sz="2400" dirty="0" err="1" smtClean="0"/>
              <a:t>our</a:t>
            </a:r>
            <a:r>
              <a:rPr lang="hr-HR" sz="2400" dirty="0" smtClean="0"/>
              <a:t> </a:t>
            </a:r>
            <a:r>
              <a:rPr lang="hr-HR" sz="2400" dirty="0" err="1" smtClean="0"/>
              <a:t>attention</a:t>
            </a:r>
            <a:r>
              <a:rPr lang="hr-HR" sz="2400" dirty="0" smtClean="0"/>
              <a:t>!</a:t>
            </a:r>
            <a:endParaRPr lang="en-US" sz="2400" dirty="0"/>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28550" y="2258814"/>
            <a:ext cx="939794" cy="955457"/>
          </a:xfrm>
          <a:prstGeom prst="rect">
            <a:avLst/>
          </a:prstGeom>
        </p:spPr>
      </p:pic>
      <p:sp>
        <p:nvSpPr>
          <p:cNvPr id="13" name="TextBox 12"/>
          <p:cNvSpPr txBox="1"/>
          <p:nvPr/>
        </p:nvSpPr>
        <p:spPr>
          <a:xfrm>
            <a:off x="7596336" y="2890256"/>
            <a:ext cx="936104" cy="400110"/>
          </a:xfrm>
          <a:prstGeom prst="rect">
            <a:avLst/>
          </a:prstGeom>
          <a:noFill/>
        </p:spPr>
        <p:txBody>
          <a:bodyPr wrap="square" rtlCol="0">
            <a:spAutoFit/>
          </a:bodyPr>
          <a:lstStyle/>
          <a:p>
            <a:r>
              <a:rPr lang="hr-HR" sz="1000" dirty="0" smtClean="0"/>
              <a:t>Terezija </a:t>
            </a:r>
            <a:r>
              <a:rPr lang="hr-HR" sz="1000" dirty="0" err="1" smtClean="0"/>
              <a:t>Miškić</a:t>
            </a:r>
            <a:endParaRPr lang="en-US" sz="1000" dirty="0"/>
          </a:p>
        </p:txBody>
      </p:sp>
    </p:spTree>
    <p:extLst>
      <p:ext uri="{BB962C8B-B14F-4D97-AF65-F5344CB8AC3E}">
        <p14:creationId xmlns:p14="http://schemas.microsoft.com/office/powerpoint/2010/main" val="2810927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hr-HR" dirty="0" err="1" smtClean="0"/>
              <a:t>Gut</a:t>
            </a:r>
            <a:r>
              <a:rPr lang="hr-HR" dirty="0" smtClean="0"/>
              <a:t> </a:t>
            </a:r>
            <a:r>
              <a:rPr lang="hr-HR" dirty="0" err="1" smtClean="0"/>
              <a:t>microbiota</a:t>
            </a:r>
            <a:r>
              <a:rPr lang="hr-HR" dirty="0" smtClean="0"/>
              <a:t> </a:t>
            </a:r>
            <a:r>
              <a:rPr lang="hr-HR" dirty="0" err="1" smtClean="0"/>
              <a:t>and</a:t>
            </a:r>
            <a:r>
              <a:rPr lang="hr-HR" dirty="0" smtClean="0"/>
              <a:t/>
            </a:r>
            <a:br>
              <a:rPr lang="hr-HR" dirty="0" smtClean="0"/>
            </a:br>
            <a:r>
              <a:rPr lang="hr-HR" dirty="0" err="1" smtClean="0"/>
              <a:t>neurodegeneration</a:t>
            </a:r>
            <a:endParaRPr lang="en-US" dirty="0"/>
          </a:p>
        </p:txBody>
      </p:sp>
      <p:sp>
        <p:nvSpPr>
          <p:cNvPr id="3" name="Content Placeholder 2"/>
          <p:cNvSpPr>
            <a:spLocks noGrp="1"/>
          </p:cNvSpPr>
          <p:nvPr>
            <p:ph idx="1"/>
          </p:nvPr>
        </p:nvSpPr>
        <p:spPr>
          <a:xfrm>
            <a:off x="457200" y="1855365"/>
            <a:ext cx="8229600" cy="4525963"/>
          </a:xfrm>
        </p:spPr>
        <p:txBody>
          <a:bodyPr>
            <a:normAutofit/>
          </a:bodyPr>
          <a:lstStyle/>
          <a:p>
            <a:pPr marL="0" indent="0">
              <a:buNone/>
            </a:pPr>
            <a:r>
              <a:rPr lang="en-US" sz="2700" dirty="0"/>
              <a:t>Recent </a:t>
            </a:r>
            <a:r>
              <a:rPr lang="en-US" sz="2700" dirty="0" smtClean="0"/>
              <a:t>literature </a:t>
            </a:r>
            <a:r>
              <a:rPr lang="en-US" sz="2700" dirty="0"/>
              <a:t>on gut </a:t>
            </a:r>
            <a:r>
              <a:rPr lang="en-US" sz="2700" dirty="0" err="1"/>
              <a:t>microbiota</a:t>
            </a:r>
            <a:r>
              <a:rPr lang="en-US" sz="2700" dirty="0"/>
              <a:t> supports the strong relationship between the human digestive system and </a:t>
            </a:r>
            <a:r>
              <a:rPr lang="en-US" sz="2700" dirty="0" smtClean="0"/>
              <a:t>neurodegenerative </a:t>
            </a:r>
            <a:r>
              <a:rPr lang="en-US" sz="2700" dirty="0"/>
              <a:t>diseases (such </a:t>
            </a:r>
            <a:r>
              <a:rPr lang="en-US" sz="2700" dirty="0" smtClean="0"/>
              <a:t>as</a:t>
            </a:r>
            <a:r>
              <a:rPr lang="hr-HR" sz="2700" dirty="0" smtClean="0"/>
              <a:t> </a:t>
            </a:r>
            <a:r>
              <a:rPr lang="hr-HR" sz="2700" b="1" dirty="0" err="1" smtClean="0"/>
              <a:t>Parkinson</a:t>
            </a:r>
            <a:r>
              <a:rPr lang="hr-HR" sz="2700" b="1" dirty="0" smtClean="0"/>
              <a:t>’s</a:t>
            </a:r>
            <a:r>
              <a:rPr lang="hr-HR" sz="2700" dirty="0" smtClean="0"/>
              <a:t> </a:t>
            </a:r>
            <a:r>
              <a:rPr lang="hr-HR" sz="2700" dirty="0" err="1" smtClean="0"/>
              <a:t>and</a:t>
            </a:r>
            <a:r>
              <a:rPr lang="en-US" sz="2700" dirty="0" smtClean="0"/>
              <a:t> </a:t>
            </a:r>
            <a:r>
              <a:rPr lang="en-US" sz="2700" b="1" dirty="0"/>
              <a:t>Alzheimer’s</a:t>
            </a:r>
            <a:r>
              <a:rPr lang="en-US" sz="2700" dirty="0"/>
              <a:t> disease) indicating new </a:t>
            </a:r>
            <a:r>
              <a:rPr lang="en-US" sz="2700" dirty="0" smtClean="0"/>
              <a:t>trajectories </a:t>
            </a:r>
            <a:r>
              <a:rPr lang="en-US" sz="2700" dirty="0"/>
              <a:t>for original biomedical research </a:t>
            </a:r>
            <a:r>
              <a:rPr lang="en-US" sz="2700" dirty="0" smtClean="0"/>
              <a:t>(</a:t>
            </a:r>
            <a:r>
              <a:rPr lang="en-US" sz="2700" dirty="0" err="1" smtClean="0"/>
              <a:t>Ghaisas</a:t>
            </a:r>
            <a:r>
              <a:rPr lang="hr-HR" sz="2700" dirty="0" smtClean="0"/>
              <a:t> et al.,</a:t>
            </a:r>
            <a:r>
              <a:rPr lang="en-US" sz="2700" dirty="0" smtClean="0"/>
              <a:t> </a:t>
            </a:r>
            <a:r>
              <a:rPr lang="hr-HR" sz="2700" i="1" dirty="0" err="1" smtClean="0"/>
              <a:t>Pharmacol</a:t>
            </a:r>
            <a:r>
              <a:rPr lang="hr-HR" sz="2700" i="1" dirty="0" smtClean="0"/>
              <a:t>. </a:t>
            </a:r>
            <a:r>
              <a:rPr lang="hr-HR" sz="2700" i="1" dirty="0" err="1" smtClean="0"/>
              <a:t>Ther</a:t>
            </a:r>
            <a:r>
              <a:rPr lang="hr-HR" sz="2700" i="1" dirty="0" smtClean="0"/>
              <a:t>.</a:t>
            </a:r>
            <a:r>
              <a:rPr lang="hr-HR" sz="2700" dirty="0" smtClean="0"/>
              <a:t>, </a:t>
            </a:r>
            <a:r>
              <a:rPr lang="en-US" sz="2700" dirty="0" smtClean="0"/>
              <a:t>2016). </a:t>
            </a:r>
            <a:endParaRPr lang="en-US" sz="2700" dirty="0"/>
          </a:p>
        </p:txBody>
      </p:sp>
    </p:spTree>
    <p:extLst>
      <p:ext uri="{BB962C8B-B14F-4D97-AF65-F5344CB8AC3E}">
        <p14:creationId xmlns:p14="http://schemas.microsoft.com/office/powerpoint/2010/main" val="526374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90264"/>
            <a:ext cx="8928992" cy="1143000"/>
          </a:xfrm>
        </p:spPr>
        <p:txBody>
          <a:bodyPr>
            <a:normAutofit fontScale="90000"/>
          </a:bodyPr>
          <a:lstStyle/>
          <a:p>
            <a:r>
              <a:rPr lang="hr-HR" sz="3600" dirty="0" err="1" smtClean="0"/>
              <a:t>Syn</a:t>
            </a:r>
            <a:r>
              <a:rPr lang="hr-HR" sz="3600" dirty="0" smtClean="0"/>
              <a:t>-1 </a:t>
            </a:r>
            <a:r>
              <a:rPr lang="hr-HR" sz="3600" dirty="0" err="1" smtClean="0"/>
              <a:t>ir</a:t>
            </a:r>
            <a:r>
              <a:rPr lang="hr-HR" sz="3600" dirty="0" smtClean="0"/>
              <a:t> </a:t>
            </a:r>
            <a:r>
              <a:rPr lang="hr-HR" sz="3600" dirty="0" err="1" smtClean="0"/>
              <a:t>in</a:t>
            </a:r>
            <a:r>
              <a:rPr lang="hr-HR" sz="3600" dirty="0" smtClean="0"/>
              <a:t> </a:t>
            </a:r>
            <a:r>
              <a:rPr lang="hr-HR" sz="3600" dirty="0" err="1" smtClean="0"/>
              <a:t>Meissner</a:t>
            </a:r>
            <a:r>
              <a:rPr lang="hr-HR" sz="3600" dirty="0" smtClean="0"/>
              <a:t>’s </a:t>
            </a:r>
            <a:r>
              <a:rPr lang="hr-HR" sz="3600" dirty="0" err="1" smtClean="0"/>
              <a:t>and</a:t>
            </a:r>
            <a:r>
              <a:rPr lang="hr-HR" sz="3600" dirty="0" smtClean="0"/>
              <a:t> </a:t>
            </a:r>
            <a:r>
              <a:rPr lang="hr-HR" sz="3600" dirty="0" err="1" smtClean="0"/>
              <a:t>Auerbach</a:t>
            </a:r>
            <a:r>
              <a:rPr lang="hr-HR" sz="3600" dirty="0" smtClean="0"/>
              <a:t>’</a:t>
            </a:r>
            <a:r>
              <a:rPr lang="hr-HR" sz="3600" dirty="0" err="1" smtClean="0"/>
              <a:t>s</a:t>
            </a:r>
            <a:r>
              <a:rPr lang="hr-HR" sz="3600" dirty="0" smtClean="0"/>
              <a:t> </a:t>
            </a:r>
            <a:r>
              <a:rPr lang="hr-HR" sz="3600" dirty="0" err="1" smtClean="0"/>
              <a:t>plexuses</a:t>
            </a:r>
            <a:r>
              <a:rPr lang="hr-HR" sz="3600" dirty="0" smtClean="0"/>
              <a:t> </a:t>
            </a:r>
            <a:r>
              <a:rPr lang="hr-HR" sz="3600" dirty="0" err="1" smtClean="0"/>
              <a:t>in</a:t>
            </a:r>
            <a:r>
              <a:rPr lang="hr-HR" sz="3600" dirty="0" smtClean="0"/>
              <a:t> PD</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022322"/>
            <a:ext cx="3549526" cy="46389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3271" y="1022322"/>
            <a:ext cx="3241790" cy="4638925"/>
          </a:xfrm>
          <a:prstGeom prst="rect">
            <a:avLst/>
          </a:prstGeom>
        </p:spPr>
      </p:pic>
      <p:sp>
        <p:nvSpPr>
          <p:cNvPr id="6" name="TextBox 5"/>
          <p:cNvSpPr txBox="1"/>
          <p:nvPr/>
        </p:nvSpPr>
        <p:spPr>
          <a:xfrm>
            <a:off x="107504" y="5733256"/>
            <a:ext cx="9036496" cy="1015663"/>
          </a:xfrm>
          <a:prstGeom prst="rect">
            <a:avLst/>
          </a:prstGeom>
          <a:noFill/>
        </p:spPr>
        <p:txBody>
          <a:bodyPr wrap="square" rtlCol="0">
            <a:spAutoFit/>
          </a:bodyPr>
          <a:lstStyle/>
          <a:p>
            <a:r>
              <a:rPr lang="en-US" sz="1200" dirty="0"/>
              <a:t>S.J. </a:t>
            </a:r>
            <a:r>
              <a:rPr lang="en-US" sz="1200" dirty="0" err="1"/>
              <a:t>Qualman</a:t>
            </a:r>
            <a:r>
              <a:rPr lang="en-US" sz="1200" dirty="0"/>
              <a:t>, H.M. </a:t>
            </a:r>
            <a:r>
              <a:rPr lang="en-US" sz="1200" dirty="0" err="1"/>
              <a:t>Haupt</a:t>
            </a:r>
            <a:r>
              <a:rPr lang="en-US" sz="1200" dirty="0"/>
              <a:t>, P. Yang, S.R. Hamilton, Esophageal </a:t>
            </a:r>
            <a:r>
              <a:rPr lang="en-US" sz="1200" dirty="0" err="1" smtClean="0"/>
              <a:t>Lewy</a:t>
            </a:r>
            <a:r>
              <a:rPr lang="hr-HR" sz="1200" dirty="0" smtClean="0"/>
              <a:t> </a:t>
            </a:r>
            <a:r>
              <a:rPr lang="en-US" sz="1200" dirty="0" smtClean="0"/>
              <a:t>bodies </a:t>
            </a:r>
            <a:r>
              <a:rPr lang="en-US" sz="1200" dirty="0"/>
              <a:t>associated with ganglion cell loss in achalasia, similarity </a:t>
            </a:r>
            <a:r>
              <a:rPr lang="en-US" sz="1200" dirty="0" smtClean="0"/>
              <a:t>to</a:t>
            </a:r>
            <a:r>
              <a:rPr lang="hr-HR" sz="1200" dirty="0" smtClean="0"/>
              <a:t> </a:t>
            </a:r>
            <a:r>
              <a:rPr lang="en-US" sz="1200" dirty="0" smtClean="0"/>
              <a:t>Parkinson’s </a:t>
            </a:r>
            <a:r>
              <a:rPr lang="en-US" sz="1200" dirty="0"/>
              <a:t>disease., </a:t>
            </a:r>
            <a:r>
              <a:rPr lang="en-US" sz="1200" i="1" dirty="0"/>
              <a:t>Gastroenterology</a:t>
            </a:r>
            <a:r>
              <a:rPr lang="en-US" sz="1200" dirty="0"/>
              <a:t> 87 (</a:t>
            </a:r>
            <a:r>
              <a:rPr lang="en-US" sz="1200" b="1" dirty="0">
                <a:solidFill>
                  <a:srgbClr val="FF0000"/>
                </a:solidFill>
              </a:rPr>
              <a:t>1984</a:t>
            </a:r>
            <a:r>
              <a:rPr lang="en-US" sz="1200" dirty="0"/>
              <a:t>) 848–856</a:t>
            </a:r>
            <a:r>
              <a:rPr lang="en-US" sz="1200" dirty="0" smtClean="0"/>
              <a:t>.</a:t>
            </a:r>
            <a:endParaRPr lang="hr-HR" sz="1200" dirty="0" smtClean="0"/>
          </a:p>
          <a:p>
            <a:r>
              <a:rPr lang="en-US" sz="1200" u="sng" dirty="0" err="1"/>
              <a:t>Braak</a:t>
            </a:r>
            <a:r>
              <a:rPr lang="en-US" sz="1200" u="sng" dirty="0"/>
              <a:t> H, de </a:t>
            </a:r>
            <a:r>
              <a:rPr lang="en-US" sz="1200" u="sng" dirty="0" err="1"/>
              <a:t>Vos</a:t>
            </a:r>
            <a:r>
              <a:rPr lang="en-US" sz="1200" u="sng" dirty="0"/>
              <a:t> RA, </a:t>
            </a:r>
            <a:r>
              <a:rPr lang="en-US" sz="1200" u="sng" dirty="0" err="1"/>
              <a:t>Bohl</a:t>
            </a:r>
            <a:r>
              <a:rPr lang="en-US" sz="1200" u="sng" dirty="0"/>
              <a:t> J, Del </a:t>
            </a:r>
            <a:r>
              <a:rPr lang="en-US" sz="1200" u="sng" dirty="0" err="1"/>
              <a:t>Tredici</a:t>
            </a:r>
            <a:r>
              <a:rPr lang="en-US" sz="1200" u="sng" dirty="0"/>
              <a:t> K (2006) Gastric </a:t>
            </a:r>
            <a:r>
              <a:rPr lang="hr-HR" sz="1200" u="sng" dirty="0"/>
              <a:t> </a:t>
            </a:r>
            <a:r>
              <a:rPr lang="hr-HR" sz="1200" u="sng" dirty="0" smtClean="0">
                <a:sym typeface="Symbol"/>
              </a:rPr>
              <a:t>-</a:t>
            </a:r>
            <a:r>
              <a:rPr lang="en-US" sz="1200" u="sng" dirty="0" err="1" smtClean="0"/>
              <a:t>synuclein</a:t>
            </a:r>
            <a:r>
              <a:rPr lang="hr-HR" sz="1200" u="sng" dirty="0" smtClean="0"/>
              <a:t> </a:t>
            </a:r>
            <a:r>
              <a:rPr lang="en-US" sz="1200" u="sng" dirty="0" err="1" smtClean="0"/>
              <a:t>immunoreactive</a:t>
            </a:r>
            <a:r>
              <a:rPr lang="en-US" sz="1200" u="sng" dirty="0" smtClean="0"/>
              <a:t> </a:t>
            </a:r>
            <a:r>
              <a:rPr lang="en-US" sz="1200" u="sng" dirty="0"/>
              <a:t>inclusions in </a:t>
            </a:r>
            <a:r>
              <a:rPr lang="en-US" sz="1200" u="sng" dirty="0" err="1"/>
              <a:t>Meissner’s</a:t>
            </a:r>
            <a:r>
              <a:rPr lang="en-US" sz="1200" u="sng" dirty="0"/>
              <a:t> and </a:t>
            </a:r>
            <a:r>
              <a:rPr lang="en-US" sz="1200" u="sng" dirty="0" err="1" smtClean="0"/>
              <a:t>Auerbach’s</a:t>
            </a:r>
            <a:r>
              <a:rPr lang="hr-HR" sz="1200" u="sng" dirty="0" smtClean="0"/>
              <a:t> </a:t>
            </a:r>
            <a:r>
              <a:rPr lang="en-US" sz="1200" u="sng" dirty="0" smtClean="0"/>
              <a:t>plexuses </a:t>
            </a:r>
            <a:r>
              <a:rPr lang="en-US" sz="1200" u="sng" dirty="0"/>
              <a:t>in cases staged for Parkinson’s </a:t>
            </a:r>
            <a:r>
              <a:rPr lang="en-US" sz="1200" u="sng" dirty="0" smtClean="0"/>
              <a:t>disease-related</a:t>
            </a:r>
            <a:r>
              <a:rPr lang="hr-HR" sz="1200" u="sng" dirty="0" smtClean="0"/>
              <a:t> </a:t>
            </a:r>
            <a:r>
              <a:rPr lang="en-US" sz="1200" u="sng" dirty="0" smtClean="0"/>
              <a:t>brain </a:t>
            </a:r>
            <a:r>
              <a:rPr lang="en-US" sz="1200" u="sng" dirty="0"/>
              <a:t>pathology. </a:t>
            </a:r>
            <a:r>
              <a:rPr lang="en-US" sz="1200" i="1" u="sng" dirty="0" err="1"/>
              <a:t>Neurosci</a:t>
            </a:r>
            <a:r>
              <a:rPr lang="en-US" sz="1200" i="1" u="sng" dirty="0"/>
              <a:t> </a:t>
            </a:r>
            <a:r>
              <a:rPr lang="en-US" sz="1200" i="1" u="sng" dirty="0" err="1"/>
              <a:t>Lett</a:t>
            </a:r>
            <a:r>
              <a:rPr lang="en-US" sz="1200" u="sng" dirty="0"/>
              <a:t> </a:t>
            </a:r>
            <a:r>
              <a:rPr lang="en-US" sz="1200" u="sng" dirty="0" smtClean="0"/>
              <a:t>396:67–72</a:t>
            </a:r>
            <a:r>
              <a:rPr lang="hr-HR" sz="1200" u="sng" dirty="0" smtClean="0"/>
              <a:t>.</a:t>
            </a:r>
          </a:p>
          <a:p>
            <a:r>
              <a:rPr lang="en-US" sz="1200" dirty="0" err="1" smtClean="0"/>
              <a:t>Braak</a:t>
            </a:r>
            <a:r>
              <a:rPr lang="en-US" sz="1200" dirty="0" smtClean="0"/>
              <a:t> </a:t>
            </a:r>
            <a:r>
              <a:rPr lang="en-US" sz="1200" dirty="0"/>
              <a:t>H, Del </a:t>
            </a:r>
            <a:r>
              <a:rPr lang="en-US" sz="1200" dirty="0" err="1"/>
              <a:t>Tredici</a:t>
            </a:r>
            <a:r>
              <a:rPr lang="en-US" sz="1200" dirty="0"/>
              <a:t> K (2009) </a:t>
            </a:r>
            <a:r>
              <a:rPr lang="en-US" sz="1200" dirty="0" err="1"/>
              <a:t>Neuroanatomy</a:t>
            </a:r>
            <a:r>
              <a:rPr lang="en-US" sz="1200" dirty="0"/>
              <a:t> and </a:t>
            </a:r>
            <a:r>
              <a:rPr lang="en-US" sz="1200" dirty="0" smtClean="0"/>
              <a:t>pathology</a:t>
            </a:r>
            <a:r>
              <a:rPr lang="hr-HR" sz="1200" dirty="0" smtClean="0"/>
              <a:t> </a:t>
            </a:r>
            <a:r>
              <a:rPr lang="en-US" sz="1200" dirty="0" smtClean="0"/>
              <a:t>of </a:t>
            </a:r>
            <a:r>
              <a:rPr lang="en-US" sz="1200" dirty="0"/>
              <a:t>sporadic Parkinson’s disease. </a:t>
            </a:r>
            <a:r>
              <a:rPr lang="en-US" sz="1200" i="1" dirty="0" err="1"/>
              <a:t>Adv</a:t>
            </a:r>
            <a:r>
              <a:rPr lang="en-US" sz="1200" i="1" dirty="0"/>
              <a:t> </a:t>
            </a:r>
            <a:r>
              <a:rPr lang="en-US" sz="1200" i="1" dirty="0" err="1"/>
              <a:t>Anat</a:t>
            </a:r>
            <a:r>
              <a:rPr lang="en-US" sz="1200" i="1" dirty="0"/>
              <a:t> </a:t>
            </a:r>
            <a:r>
              <a:rPr lang="en-US" sz="1200" i="1" dirty="0" err="1"/>
              <a:t>Embryol</a:t>
            </a:r>
            <a:r>
              <a:rPr lang="en-US" sz="1200" i="1" dirty="0"/>
              <a:t> Cell </a:t>
            </a:r>
            <a:r>
              <a:rPr lang="en-US" sz="1200" i="1" dirty="0" err="1" smtClean="0"/>
              <a:t>Biol</a:t>
            </a:r>
            <a:r>
              <a:rPr lang="hr-HR" sz="1200" i="1" dirty="0" smtClean="0"/>
              <a:t> </a:t>
            </a:r>
            <a:r>
              <a:rPr lang="en-US" sz="1200" dirty="0" smtClean="0"/>
              <a:t>201:1–119</a:t>
            </a:r>
            <a:r>
              <a:rPr lang="hr-HR" sz="1200" dirty="0"/>
              <a:t>.</a:t>
            </a:r>
            <a:endParaRPr lang="en-US" sz="1200" dirty="0"/>
          </a:p>
        </p:txBody>
      </p:sp>
    </p:spTree>
    <p:extLst>
      <p:ext uri="{BB962C8B-B14F-4D97-AF65-F5344CB8AC3E}">
        <p14:creationId xmlns:p14="http://schemas.microsoft.com/office/powerpoint/2010/main" val="4144721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8"/>
            <a:ext cx="8229600" cy="1143000"/>
          </a:xfrm>
        </p:spPr>
        <p:txBody>
          <a:bodyPr/>
          <a:lstStyle/>
          <a:p>
            <a:r>
              <a:rPr lang="hr-HR" dirty="0" err="1" smtClean="0"/>
              <a:t>Gut</a:t>
            </a:r>
            <a:r>
              <a:rPr lang="hr-HR" dirty="0" smtClean="0"/>
              <a:t> </a:t>
            </a:r>
            <a:r>
              <a:rPr lang="hr-HR" dirty="0" err="1" smtClean="0"/>
              <a:t>and</a:t>
            </a:r>
            <a:r>
              <a:rPr lang="hr-HR" dirty="0" smtClean="0"/>
              <a:t> </a:t>
            </a:r>
            <a:r>
              <a:rPr lang="hr-HR" dirty="0" err="1" smtClean="0"/>
              <a:t>Parkinson</a:t>
            </a:r>
            <a:r>
              <a:rPr lang="hr-HR" dirty="0" smtClean="0"/>
              <a:t>’s </a:t>
            </a:r>
            <a:r>
              <a:rPr lang="hr-HR" dirty="0" err="1" smtClean="0"/>
              <a:t>disease</a:t>
            </a:r>
            <a:endParaRPr lang="en-US" dirty="0"/>
          </a:p>
        </p:txBody>
      </p:sp>
      <p:sp>
        <p:nvSpPr>
          <p:cNvPr id="3" name="Content Placeholder 2"/>
          <p:cNvSpPr>
            <a:spLocks noGrp="1"/>
          </p:cNvSpPr>
          <p:nvPr>
            <p:ph idx="1"/>
          </p:nvPr>
        </p:nvSpPr>
        <p:spPr>
          <a:xfrm>
            <a:off x="107504" y="1285603"/>
            <a:ext cx="3240360" cy="4303637"/>
          </a:xfrm>
        </p:spPr>
        <p:txBody>
          <a:bodyPr>
            <a:noAutofit/>
          </a:bodyPr>
          <a:lstStyle/>
          <a:p>
            <a:pPr marL="0" indent="0">
              <a:buNone/>
            </a:pPr>
            <a:r>
              <a:rPr lang="hr-HR" sz="2000" dirty="0" err="1" smtClean="0"/>
              <a:t>Hypothesis</a:t>
            </a:r>
            <a:r>
              <a:rPr lang="hr-HR" sz="2000" dirty="0" smtClean="0"/>
              <a:t>: </a:t>
            </a:r>
            <a:r>
              <a:rPr lang="en-US" sz="2000" dirty="0" smtClean="0"/>
              <a:t>a </a:t>
            </a:r>
            <a:r>
              <a:rPr lang="en-US" sz="2000" dirty="0"/>
              <a:t>putative environmental pathogen capable of passing the gastric epithelial lining might </a:t>
            </a:r>
            <a:r>
              <a:rPr lang="en-US" sz="2000" dirty="0" smtClean="0"/>
              <a:t>induce</a:t>
            </a:r>
            <a:r>
              <a:rPr lang="hr-HR" sz="2000" dirty="0" smtClean="0"/>
              <a:t> </a:t>
            </a:r>
            <a:r>
              <a:rPr lang="en-US" sz="2000" dirty="0">
                <a:sym typeface="Symbol"/>
              </a:rPr>
              <a:t></a:t>
            </a:r>
            <a:r>
              <a:rPr lang="en-US" sz="2000" dirty="0" smtClean="0"/>
              <a:t>-</a:t>
            </a:r>
            <a:r>
              <a:rPr lang="en-US" sz="2000" dirty="0" err="1" smtClean="0"/>
              <a:t>synuclein</a:t>
            </a:r>
            <a:r>
              <a:rPr lang="en-US" sz="2000" dirty="0" smtClean="0"/>
              <a:t> </a:t>
            </a:r>
            <a:r>
              <a:rPr lang="en-US" sz="2000" dirty="0" err="1"/>
              <a:t>misfolding</a:t>
            </a:r>
            <a:r>
              <a:rPr lang="en-US" sz="2000" dirty="0"/>
              <a:t> and aggregation in specific cell types of the </a:t>
            </a:r>
            <a:r>
              <a:rPr lang="en-US" sz="2000" dirty="0" err="1"/>
              <a:t>submucosal</a:t>
            </a:r>
            <a:r>
              <a:rPr lang="en-US" sz="2000" dirty="0"/>
              <a:t> plexus </a:t>
            </a:r>
            <a:r>
              <a:rPr lang="en-US" sz="2000" u="sng" dirty="0"/>
              <a:t>and reach the brain </a:t>
            </a:r>
            <a:r>
              <a:rPr lang="en-US" sz="2000" dirty="0"/>
              <a:t>via a consecutive series of </a:t>
            </a:r>
            <a:r>
              <a:rPr lang="en-US" sz="2000" dirty="0" smtClean="0"/>
              <a:t>projection</a:t>
            </a:r>
            <a:r>
              <a:rPr lang="hr-HR" sz="2000" dirty="0" smtClean="0"/>
              <a:t> </a:t>
            </a:r>
            <a:r>
              <a:rPr lang="en-US" sz="2000" dirty="0" smtClean="0"/>
              <a:t>neurons</a:t>
            </a:r>
            <a:r>
              <a:rPr lang="hr-HR" sz="2000" dirty="0" smtClean="0"/>
              <a:t> </a:t>
            </a:r>
            <a:r>
              <a:rPr lang="hr-HR" sz="2000" dirty="0" err="1" smtClean="0"/>
              <a:t>where</a:t>
            </a:r>
            <a:r>
              <a:rPr lang="hr-HR" sz="2000" dirty="0" smtClean="0"/>
              <a:t> </a:t>
            </a:r>
            <a:r>
              <a:rPr lang="el-GR" sz="2000" dirty="0"/>
              <a:t>α-</a:t>
            </a:r>
            <a:r>
              <a:rPr lang="en-US" sz="2000" dirty="0" err="1"/>
              <a:t>synuclein</a:t>
            </a:r>
            <a:r>
              <a:rPr lang="en-US" sz="2000" dirty="0"/>
              <a:t> is transported </a:t>
            </a:r>
            <a:r>
              <a:rPr lang="en-US" sz="2000" dirty="0" err="1" smtClean="0"/>
              <a:t>retrogradely</a:t>
            </a:r>
            <a:r>
              <a:rPr lang="hr-HR" sz="2000" dirty="0" smtClean="0"/>
              <a:t> (</a:t>
            </a:r>
            <a:r>
              <a:rPr lang="hr-HR" sz="2000" dirty="0" err="1" smtClean="0"/>
              <a:t>and</a:t>
            </a:r>
            <a:r>
              <a:rPr lang="hr-HR" sz="2000" dirty="0" smtClean="0"/>
              <a:t> </a:t>
            </a:r>
            <a:r>
              <a:rPr lang="hr-HR" sz="2000" dirty="0" err="1" smtClean="0"/>
              <a:t>anterogradely</a:t>
            </a:r>
            <a:r>
              <a:rPr lang="hr-HR" sz="2000" dirty="0" smtClean="0"/>
              <a:t> </a:t>
            </a:r>
            <a:r>
              <a:rPr lang="hr-HR" sz="2000" dirty="0" err="1" smtClean="0"/>
              <a:t>from</a:t>
            </a:r>
            <a:r>
              <a:rPr lang="hr-HR" sz="2000" dirty="0" smtClean="0"/>
              <a:t> </a:t>
            </a:r>
            <a:r>
              <a:rPr lang="hr-HR" sz="2000" dirty="0" err="1" smtClean="0"/>
              <a:t>cx</a:t>
            </a:r>
            <a:r>
              <a:rPr lang="hr-HR" sz="2000" dirty="0" smtClean="0"/>
              <a:t> to </a:t>
            </a:r>
            <a:r>
              <a:rPr lang="hr-HR" sz="2000" dirty="0" err="1" smtClean="0"/>
              <a:t>spinal</a:t>
            </a:r>
            <a:r>
              <a:rPr lang="hr-HR" sz="2000" dirty="0" smtClean="0"/>
              <a:t> </a:t>
            </a:r>
            <a:r>
              <a:rPr lang="hr-HR" sz="2000" dirty="0" err="1" smtClean="0"/>
              <a:t>cord</a:t>
            </a:r>
            <a:r>
              <a:rPr lang="hr-HR" sz="2000" dirty="0" smtClean="0"/>
              <a:t>, </a:t>
            </a:r>
            <a:r>
              <a:rPr lang="hr-HR" sz="2000" dirty="0" err="1" smtClean="0"/>
              <a:t>unpublished</a:t>
            </a:r>
            <a:r>
              <a:rPr lang="hr-HR" sz="2000" dirty="0" smtClean="0"/>
              <a:t>)</a:t>
            </a:r>
            <a:endParaRPr lang="en-US" sz="2000" dirty="0"/>
          </a:p>
        </p:txBody>
      </p:sp>
      <p:sp>
        <p:nvSpPr>
          <p:cNvPr id="4" name="TextBox 3"/>
          <p:cNvSpPr txBox="1"/>
          <p:nvPr/>
        </p:nvSpPr>
        <p:spPr>
          <a:xfrm>
            <a:off x="107504" y="5757063"/>
            <a:ext cx="9036496" cy="1015663"/>
          </a:xfrm>
          <a:prstGeom prst="rect">
            <a:avLst/>
          </a:prstGeom>
          <a:noFill/>
        </p:spPr>
        <p:txBody>
          <a:bodyPr wrap="square" rtlCol="0">
            <a:spAutoFit/>
          </a:bodyPr>
          <a:lstStyle/>
          <a:p>
            <a:r>
              <a:rPr lang="en-US" sz="1200" dirty="0"/>
              <a:t>S.J. </a:t>
            </a:r>
            <a:r>
              <a:rPr lang="en-US" sz="1200" dirty="0" err="1"/>
              <a:t>Qualman</a:t>
            </a:r>
            <a:r>
              <a:rPr lang="en-US" sz="1200" dirty="0"/>
              <a:t>, H.M. </a:t>
            </a:r>
            <a:r>
              <a:rPr lang="en-US" sz="1200" dirty="0" err="1"/>
              <a:t>Haupt</a:t>
            </a:r>
            <a:r>
              <a:rPr lang="en-US" sz="1200" dirty="0"/>
              <a:t>, P. Yang, S.R. Hamilton, Esophageal </a:t>
            </a:r>
            <a:r>
              <a:rPr lang="en-US" sz="1200" dirty="0" err="1" smtClean="0"/>
              <a:t>Lewy</a:t>
            </a:r>
            <a:r>
              <a:rPr lang="hr-HR" sz="1200" dirty="0" smtClean="0"/>
              <a:t> </a:t>
            </a:r>
            <a:r>
              <a:rPr lang="en-US" sz="1200" dirty="0" smtClean="0"/>
              <a:t>bodies </a:t>
            </a:r>
            <a:r>
              <a:rPr lang="en-US" sz="1200" dirty="0"/>
              <a:t>associated with ganglion cell loss in achalasia, similarity </a:t>
            </a:r>
            <a:r>
              <a:rPr lang="en-US" sz="1200" dirty="0" smtClean="0"/>
              <a:t>to</a:t>
            </a:r>
            <a:r>
              <a:rPr lang="hr-HR" sz="1200" dirty="0" smtClean="0"/>
              <a:t> </a:t>
            </a:r>
            <a:r>
              <a:rPr lang="en-US" sz="1200" dirty="0" smtClean="0"/>
              <a:t>Parkinson’s </a:t>
            </a:r>
            <a:r>
              <a:rPr lang="en-US" sz="1200" dirty="0"/>
              <a:t>disease., </a:t>
            </a:r>
            <a:r>
              <a:rPr lang="en-US" sz="1200" i="1" dirty="0"/>
              <a:t>Gastroenterology</a:t>
            </a:r>
            <a:r>
              <a:rPr lang="en-US" sz="1200" dirty="0"/>
              <a:t> 87 (</a:t>
            </a:r>
            <a:r>
              <a:rPr lang="en-US" sz="1200" b="1" dirty="0"/>
              <a:t>1984</a:t>
            </a:r>
            <a:r>
              <a:rPr lang="en-US" sz="1200" dirty="0"/>
              <a:t>) 848–856</a:t>
            </a:r>
            <a:r>
              <a:rPr lang="en-US" sz="1200" dirty="0" smtClean="0"/>
              <a:t>.</a:t>
            </a:r>
            <a:endParaRPr lang="hr-HR" sz="1200" dirty="0" smtClean="0"/>
          </a:p>
          <a:p>
            <a:r>
              <a:rPr lang="en-US" sz="1200" b="1" dirty="0" err="1"/>
              <a:t>Braak</a:t>
            </a:r>
            <a:r>
              <a:rPr lang="en-US" sz="1200" b="1" dirty="0"/>
              <a:t> H</a:t>
            </a:r>
            <a:r>
              <a:rPr lang="en-US" sz="1200" dirty="0"/>
              <a:t>, de </a:t>
            </a:r>
            <a:r>
              <a:rPr lang="en-US" sz="1200" dirty="0" err="1"/>
              <a:t>Vos</a:t>
            </a:r>
            <a:r>
              <a:rPr lang="en-US" sz="1200" dirty="0"/>
              <a:t> RA, </a:t>
            </a:r>
            <a:r>
              <a:rPr lang="en-US" sz="1200" dirty="0" err="1"/>
              <a:t>Bohl</a:t>
            </a:r>
            <a:r>
              <a:rPr lang="en-US" sz="1200" dirty="0"/>
              <a:t> J, Del </a:t>
            </a:r>
            <a:r>
              <a:rPr lang="en-US" sz="1200" dirty="0" err="1"/>
              <a:t>Tredici</a:t>
            </a:r>
            <a:r>
              <a:rPr lang="en-US" sz="1200" dirty="0"/>
              <a:t> K (2006) Gastric </a:t>
            </a:r>
            <a:r>
              <a:rPr lang="hr-HR" sz="1200" dirty="0"/>
              <a:t> </a:t>
            </a:r>
            <a:r>
              <a:rPr lang="hr-HR" sz="1200" dirty="0" smtClean="0">
                <a:sym typeface="Symbol"/>
              </a:rPr>
              <a:t>-</a:t>
            </a:r>
            <a:r>
              <a:rPr lang="en-US" sz="1200" dirty="0" err="1" smtClean="0"/>
              <a:t>synuclein</a:t>
            </a:r>
            <a:r>
              <a:rPr lang="hr-HR" sz="1200" dirty="0" smtClean="0"/>
              <a:t> </a:t>
            </a:r>
            <a:r>
              <a:rPr lang="en-US" sz="1200" dirty="0" err="1" smtClean="0"/>
              <a:t>immunoreactive</a:t>
            </a:r>
            <a:r>
              <a:rPr lang="en-US" sz="1200" dirty="0" smtClean="0"/>
              <a:t> </a:t>
            </a:r>
            <a:r>
              <a:rPr lang="en-US" sz="1200" dirty="0"/>
              <a:t>inclusions in </a:t>
            </a:r>
            <a:r>
              <a:rPr lang="en-US" sz="1200" dirty="0" err="1"/>
              <a:t>Meissner’s</a:t>
            </a:r>
            <a:r>
              <a:rPr lang="en-US" sz="1200" dirty="0"/>
              <a:t> and </a:t>
            </a:r>
            <a:r>
              <a:rPr lang="en-US" sz="1200" dirty="0" err="1" smtClean="0"/>
              <a:t>Auerbach’s</a:t>
            </a:r>
            <a:r>
              <a:rPr lang="hr-HR" sz="1200" dirty="0" smtClean="0"/>
              <a:t> </a:t>
            </a:r>
            <a:r>
              <a:rPr lang="en-US" sz="1200" dirty="0" smtClean="0"/>
              <a:t>plexuses </a:t>
            </a:r>
            <a:r>
              <a:rPr lang="en-US" sz="1200" dirty="0"/>
              <a:t>in cases staged for Parkinson’s </a:t>
            </a:r>
            <a:r>
              <a:rPr lang="en-US" sz="1200" dirty="0" smtClean="0"/>
              <a:t>disease-related</a:t>
            </a:r>
            <a:r>
              <a:rPr lang="hr-HR" sz="1200" dirty="0" smtClean="0"/>
              <a:t> </a:t>
            </a:r>
            <a:r>
              <a:rPr lang="en-US" sz="1200" dirty="0" smtClean="0"/>
              <a:t>brain </a:t>
            </a:r>
            <a:r>
              <a:rPr lang="en-US" sz="1200" dirty="0"/>
              <a:t>pathology. </a:t>
            </a:r>
            <a:r>
              <a:rPr lang="en-US" sz="1200" i="1" dirty="0" err="1"/>
              <a:t>Neurosci</a:t>
            </a:r>
            <a:r>
              <a:rPr lang="en-US" sz="1200" i="1" dirty="0"/>
              <a:t> </a:t>
            </a:r>
            <a:r>
              <a:rPr lang="en-US" sz="1200" i="1" dirty="0" err="1"/>
              <a:t>Lett</a:t>
            </a:r>
            <a:r>
              <a:rPr lang="en-US" sz="1200" dirty="0"/>
              <a:t> </a:t>
            </a:r>
            <a:r>
              <a:rPr lang="en-US" sz="1200" dirty="0" smtClean="0"/>
              <a:t>396:67–72</a:t>
            </a:r>
            <a:r>
              <a:rPr lang="hr-HR" sz="1200" dirty="0" smtClean="0"/>
              <a:t>.</a:t>
            </a:r>
          </a:p>
          <a:p>
            <a:r>
              <a:rPr lang="en-US" sz="1200" b="1" u="sng" dirty="0" err="1" smtClean="0"/>
              <a:t>Braak</a:t>
            </a:r>
            <a:r>
              <a:rPr lang="en-US" sz="1200" b="1" u="sng" dirty="0" smtClean="0"/>
              <a:t> </a:t>
            </a:r>
            <a:r>
              <a:rPr lang="en-US" sz="1200" b="1" u="sng" dirty="0"/>
              <a:t>H</a:t>
            </a:r>
            <a:r>
              <a:rPr lang="en-US" sz="1200" u="sng" dirty="0"/>
              <a:t>, Del </a:t>
            </a:r>
            <a:r>
              <a:rPr lang="en-US" sz="1200" u="sng" dirty="0" err="1"/>
              <a:t>Tredici</a:t>
            </a:r>
            <a:r>
              <a:rPr lang="en-US" sz="1200" u="sng" dirty="0"/>
              <a:t> K (2009) </a:t>
            </a:r>
            <a:r>
              <a:rPr lang="en-US" sz="1200" u="sng" dirty="0" err="1"/>
              <a:t>Neuroanatomy</a:t>
            </a:r>
            <a:r>
              <a:rPr lang="en-US" sz="1200" u="sng" dirty="0"/>
              <a:t> and </a:t>
            </a:r>
            <a:r>
              <a:rPr lang="en-US" sz="1200" u="sng" dirty="0" smtClean="0"/>
              <a:t>pathology</a:t>
            </a:r>
            <a:r>
              <a:rPr lang="hr-HR" sz="1200" u="sng" dirty="0" smtClean="0"/>
              <a:t> </a:t>
            </a:r>
            <a:r>
              <a:rPr lang="en-US" sz="1200" u="sng" dirty="0" smtClean="0"/>
              <a:t>of </a:t>
            </a:r>
            <a:r>
              <a:rPr lang="en-US" sz="1200" u="sng" dirty="0"/>
              <a:t>sporadic Parkinson’s disease. </a:t>
            </a:r>
            <a:r>
              <a:rPr lang="en-US" sz="1200" i="1" u="sng" dirty="0" err="1"/>
              <a:t>Adv</a:t>
            </a:r>
            <a:r>
              <a:rPr lang="en-US" sz="1200" i="1" u="sng" dirty="0"/>
              <a:t> </a:t>
            </a:r>
            <a:r>
              <a:rPr lang="en-US" sz="1200" i="1" u="sng" dirty="0" err="1"/>
              <a:t>Anat</a:t>
            </a:r>
            <a:r>
              <a:rPr lang="en-US" sz="1200" i="1" u="sng" dirty="0"/>
              <a:t> </a:t>
            </a:r>
            <a:r>
              <a:rPr lang="en-US" sz="1200" i="1" u="sng" dirty="0" err="1"/>
              <a:t>Embryol</a:t>
            </a:r>
            <a:r>
              <a:rPr lang="en-US" sz="1200" i="1" u="sng" dirty="0"/>
              <a:t> Cell </a:t>
            </a:r>
            <a:r>
              <a:rPr lang="en-US" sz="1200" i="1" u="sng" dirty="0" err="1" smtClean="0"/>
              <a:t>Biol</a:t>
            </a:r>
            <a:r>
              <a:rPr lang="hr-HR" sz="1200" i="1" u="sng" dirty="0" smtClean="0"/>
              <a:t> </a:t>
            </a:r>
            <a:r>
              <a:rPr lang="en-US" sz="1200" u="sng" dirty="0" smtClean="0"/>
              <a:t>201:1–119</a:t>
            </a:r>
            <a:r>
              <a:rPr lang="hr-HR" sz="1200" u="sng" dirty="0"/>
              <a:t>.</a:t>
            </a:r>
            <a:endParaRPr lang="en-US" sz="1200" u="sng"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2302" y="1386739"/>
            <a:ext cx="5886202" cy="3945826"/>
          </a:xfrm>
          <a:prstGeom prst="rect">
            <a:avLst/>
          </a:prstGeom>
        </p:spPr>
      </p:pic>
    </p:spTree>
    <p:extLst>
      <p:ext uri="{BB962C8B-B14F-4D97-AF65-F5344CB8AC3E}">
        <p14:creationId xmlns:p14="http://schemas.microsoft.com/office/powerpoint/2010/main" val="675590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Gut</a:t>
            </a:r>
            <a:r>
              <a:rPr lang="hr-HR" dirty="0" smtClean="0"/>
              <a:t> </a:t>
            </a:r>
            <a:r>
              <a:rPr lang="hr-HR" dirty="0" err="1" smtClean="0"/>
              <a:t>microbiome</a:t>
            </a:r>
            <a:r>
              <a:rPr lang="hr-HR" dirty="0" smtClean="0"/>
              <a:t> </a:t>
            </a:r>
            <a:r>
              <a:rPr lang="hr-HR" dirty="0" err="1" smtClean="0"/>
              <a:t>and</a:t>
            </a:r>
            <a:r>
              <a:rPr lang="hr-HR" dirty="0" smtClean="0"/>
              <a:t> AD?</a:t>
            </a:r>
            <a:endParaRPr lang="en-US" dirty="0"/>
          </a:p>
        </p:txBody>
      </p:sp>
      <p:sp>
        <p:nvSpPr>
          <p:cNvPr id="3" name="Content Placeholder 2"/>
          <p:cNvSpPr>
            <a:spLocks noGrp="1"/>
          </p:cNvSpPr>
          <p:nvPr>
            <p:ph idx="1"/>
          </p:nvPr>
        </p:nvSpPr>
        <p:spPr/>
        <p:txBody>
          <a:bodyPr/>
          <a:lstStyle/>
          <a:p>
            <a:pPr marL="0" indent="0">
              <a:buNone/>
            </a:pPr>
            <a:r>
              <a:rPr lang="en-US" dirty="0"/>
              <a:t>A growing number of scientific articles in this </a:t>
            </a:r>
            <a:r>
              <a:rPr lang="en-US" dirty="0" smtClean="0"/>
              <a:t>field </a:t>
            </a:r>
            <a:r>
              <a:rPr lang="en-US" dirty="0"/>
              <a:t>indicate that a link between dietary and gastrointestinal system and Alzheimer’s disease is worth investigating</a:t>
            </a:r>
            <a:r>
              <a:rPr lang="hr-HR" dirty="0"/>
              <a:t>.</a:t>
            </a:r>
            <a:endParaRPr lang="en-US" dirty="0"/>
          </a:p>
          <a:p>
            <a:pPr marL="0" indent="0">
              <a:buNone/>
            </a:pPr>
            <a:endParaRPr lang="en-US" dirty="0"/>
          </a:p>
        </p:txBody>
      </p:sp>
    </p:spTree>
    <p:extLst>
      <p:ext uri="{BB962C8B-B14F-4D97-AF65-F5344CB8AC3E}">
        <p14:creationId xmlns:p14="http://schemas.microsoft.com/office/powerpoint/2010/main" val="3018394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4149080"/>
            <a:ext cx="2679700" cy="889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980728"/>
            <a:ext cx="5549900" cy="5314950"/>
          </a:xfrm>
          <a:prstGeom prst="rect">
            <a:avLst/>
          </a:prstGeom>
        </p:spPr>
      </p:pic>
      <p:sp>
        <p:nvSpPr>
          <p:cNvPr id="6" name="TextBox 5"/>
          <p:cNvSpPr txBox="1"/>
          <p:nvPr/>
        </p:nvSpPr>
        <p:spPr>
          <a:xfrm>
            <a:off x="5868144" y="1196752"/>
            <a:ext cx="2736304" cy="3139321"/>
          </a:xfrm>
          <a:prstGeom prst="rect">
            <a:avLst/>
          </a:prstGeom>
          <a:noFill/>
        </p:spPr>
        <p:txBody>
          <a:bodyPr wrap="square" rtlCol="0">
            <a:spAutoFit/>
          </a:bodyPr>
          <a:lstStyle/>
          <a:p>
            <a:pPr marL="342900" indent="-342900">
              <a:buAutoNum type="arabicPeriod"/>
            </a:pPr>
            <a:r>
              <a:rPr lang="hr-HR" dirty="0" err="1" smtClean="0"/>
              <a:t>Document</a:t>
            </a:r>
            <a:r>
              <a:rPr lang="hr-HR" dirty="0" smtClean="0"/>
              <a:t> </a:t>
            </a:r>
            <a:r>
              <a:rPr lang="hr-HR" dirty="0" err="1" smtClean="0"/>
              <a:t>acquisition</a:t>
            </a:r>
            <a:r>
              <a:rPr lang="hr-HR" dirty="0" smtClean="0"/>
              <a:t> </a:t>
            </a:r>
            <a:r>
              <a:rPr lang="hr-HR" dirty="0" err="1" smtClean="0"/>
              <a:t>and</a:t>
            </a:r>
            <a:r>
              <a:rPr lang="hr-HR" dirty="0" smtClean="0"/>
              <a:t> </a:t>
            </a:r>
            <a:r>
              <a:rPr lang="hr-HR" dirty="0" err="1" smtClean="0"/>
              <a:t>preprocessing</a:t>
            </a:r>
            <a:r>
              <a:rPr lang="hr-HR" dirty="0" smtClean="0"/>
              <a:t> (</a:t>
            </a:r>
            <a:r>
              <a:rPr lang="hr-HR" dirty="0" err="1" smtClean="0"/>
              <a:t>transformation</a:t>
            </a:r>
            <a:r>
              <a:rPr lang="hr-HR" dirty="0" smtClean="0"/>
              <a:t> </a:t>
            </a:r>
            <a:r>
              <a:rPr lang="hr-HR" dirty="0" err="1" smtClean="0"/>
              <a:t>of</a:t>
            </a:r>
            <a:r>
              <a:rPr lang="hr-HR" dirty="0" smtClean="0"/>
              <a:t> </a:t>
            </a:r>
            <a:r>
              <a:rPr lang="hr-HR" dirty="0" err="1" smtClean="0"/>
              <a:t>text</a:t>
            </a:r>
            <a:r>
              <a:rPr lang="hr-HR" dirty="0" smtClean="0"/>
              <a:t> </a:t>
            </a:r>
            <a:r>
              <a:rPr lang="hr-HR" dirty="0" err="1" smtClean="0"/>
              <a:t>into</a:t>
            </a:r>
            <a:r>
              <a:rPr lang="hr-HR" dirty="0" smtClean="0"/>
              <a:t> </a:t>
            </a:r>
            <a:r>
              <a:rPr lang="hr-HR" dirty="0" err="1" smtClean="0"/>
              <a:t>structured</a:t>
            </a:r>
            <a:r>
              <a:rPr lang="hr-HR" dirty="0" smtClean="0"/>
              <a:t> </a:t>
            </a:r>
            <a:r>
              <a:rPr lang="hr-HR" dirty="0" err="1" smtClean="0"/>
              <a:t>data</a:t>
            </a:r>
            <a:r>
              <a:rPr lang="hr-HR" dirty="0" smtClean="0"/>
              <a:t>)</a:t>
            </a:r>
          </a:p>
          <a:p>
            <a:pPr marL="342900" indent="-342900">
              <a:buAutoNum type="arabicPeriod"/>
            </a:pPr>
            <a:endParaRPr lang="hr-HR" dirty="0" smtClean="0"/>
          </a:p>
          <a:p>
            <a:pPr marL="342900" indent="-342900">
              <a:buAutoNum type="arabicPeriod"/>
            </a:pPr>
            <a:r>
              <a:rPr lang="hr-HR" dirty="0" err="1" smtClean="0"/>
              <a:t>Outlier</a:t>
            </a:r>
            <a:r>
              <a:rPr lang="hr-HR" dirty="0" smtClean="0"/>
              <a:t> </a:t>
            </a:r>
            <a:r>
              <a:rPr lang="hr-HR" dirty="0" err="1" smtClean="0"/>
              <a:t>document</a:t>
            </a:r>
            <a:r>
              <a:rPr lang="hr-HR" dirty="0" smtClean="0"/>
              <a:t> </a:t>
            </a:r>
            <a:r>
              <a:rPr lang="hr-HR" dirty="0" err="1" smtClean="0"/>
              <a:t>identification</a:t>
            </a:r>
            <a:endParaRPr lang="hr-HR" dirty="0" smtClean="0"/>
          </a:p>
          <a:p>
            <a:pPr marL="342900" indent="-342900">
              <a:buAutoNum type="arabicPeriod"/>
            </a:pPr>
            <a:endParaRPr lang="hr-HR" dirty="0" smtClean="0"/>
          </a:p>
          <a:p>
            <a:pPr marL="342900" indent="-342900">
              <a:buAutoNum type="arabicPeriod"/>
            </a:pPr>
            <a:r>
              <a:rPr lang="hr-HR" dirty="0" err="1" smtClean="0"/>
              <a:t>Outlier</a:t>
            </a:r>
            <a:r>
              <a:rPr lang="hr-HR" dirty="0" smtClean="0"/>
              <a:t> </a:t>
            </a:r>
            <a:r>
              <a:rPr lang="hr-HR" dirty="0" err="1" smtClean="0"/>
              <a:t>document</a:t>
            </a:r>
            <a:r>
              <a:rPr lang="hr-HR" dirty="0" smtClean="0"/>
              <a:t> </a:t>
            </a:r>
            <a:r>
              <a:rPr lang="hr-HR" dirty="0" err="1" smtClean="0"/>
              <a:t>extraction</a:t>
            </a:r>
            <a:endParaRPr lang="hr-HR" dirty="0" smtClean="0"/>
          </a:p>
          <a:p>
            <a:pPr marL="342900" indent="-342900">
              <a:buAutoNum type="arabicPeriod"/>
            </a:pPr>
            <a:endParaRPr lang="en-US" dirty="0"/>
          </a:p>
        </p:txBody>
      </p:sp>
      <p:sp>
        <p:nvSpPr>
          <p:cNvPr id="8" name="Title 1"/>
          <p:cNvSpPr>
            <a:spLocks noGrp="1"/>
          </p:cNvSpPr>
          <p:nvPr>
            <p:ph type="title"/>
          </p:nvPr>
        </p:nvSpPr>
        <p:spPr>
          <a:xfrm>
            <a:off x="457200" y="-6118"/>
            <a:ext cx="8229600" cy="1143000"/>
          </a:xfrm>
        </p:spPr>
        <p:txBody>
          <a:bodyPr>
            <a:normAutofit/>
          </a:bodyPr>
          <a:lstStyle/>
          <a:p>
            <a:r>
              <a:rPr lang="hr-HR" sz="3200" i="1" dirty="0" err="1" smtClean="0"/>
              <a:t>OntoGen</a:t>
            </a:r>
            <a:r>
              <a:rPr lang="hr-HR" sz="3200" dirty="0" smtClean="0"/>
              <a:t> </a:t>
            </a:r>
            <a:r>
              <a:rPr lang="hr-HR" sz="3200" dirty="0" err="1"/>
              <a:t>t</a:t>
            </a:r>
            <a:r>
              <a:rPr lang="hr-HR" sz="3200" dirty="0" err="1" smtClean="0"/>
              <a:t>ext</a:t>
            </a:r>
            <a:r>
              <a:rPr lang="hr-HR" sz="3200" dirty="0" smtClean="0"/>
              <a:t> </a:t>
            </a:r>
            <a:r>
              <a:rPr lang="hr-HR" sz="3200" dirty="0" err="1" smtClean="0"/>
              <a:t>mining</a:t>
            </a:r>
            <a:r>
              <a:rPr lang="hr-HR" sz="3200" dirty="0" smtClean="0"/>
              <a:t> web-</a:t>
            </a:r>
            <a:r>
              <a:rPr lang="hr-HR" sz="3200" dirty="0" err="1" smtClean="0"/>
              <a:t>based</a:t>
            </a:r>
            <a:r>
              <a:rPr lang="hr-HR" sz="3200" dirty="0" smtClean="0"/>
              <a:t> </a:t>
            </a:r>
            <a:r>
              <a:rPr lang="hr-HR" sz="3200" dirty="0" err="1" smtClean="0"/>
              <a:t>platform</a:t>
            </a:r>
            <a:r>
              <a:rPr lang="hr-HR" sz="3200" dirty="0" smtClean="0"/>
              <a:t> </a:t>
            </a:r>
            <a:r>
              <a:rPr lang="hr-HR" sz="3200" i="1" dirty="0" err="1" smtClean="0"/>
              <a:t>TextFlows</a:t>
            </a:r>
            <a:r>
              <a:rPr lang="hr-HR" sz="3200" dirty="0" smtClean="0"/>
              <a:t> for </a:t>
            </a:r>
            <a:r>
              <a:rPr lang="hr-HR" sz="3200" dirty="0" err="1" smtClean="0"/>
              <a:t>advanced</a:t>
            </a:r>
            <a:r>
              <a:rPr lang="hr-HR" sz="3200" dirty="0" smtClean="0"/>
              <a:t> </a:t>
            </a:r>
            <a:r>
              <a:rPr lang="hr-HR" sz="3200" u="sng" dirty="0" err="1" smtClean="0"/>
              <a:t>whole</a:t>
            </a:r>
            <a:r>
              <a:rPr lang="hr-HR" sz="3200" u="sng" dirty="0" smtClean="0"/>
              <a:t> (!)</a:t>
            </a:r>
            <a:r>
              <a:rPr lang="hr-HR" sz="3200" dirty="0" smtClean="0"/>
              <a:t> </a:t>
            </a:r>
            <a:r>
              <a:rPr lang="hr-HR" sz="3200" dirty="0" err="1" smtClean="0"/>
              <a:t>text</a:t>
            </a:r>
            <a:r>
              <a:rPr lang="hr-HR" sz="3200" dirty="0" smtClean="0"/>
              <a:t> </a:t>
            </a:r>
            <a:r>
              <a:rPr lang="hr-HR" sz="3200" dirty="0" err="1" smtClean="0"/>
              <a:t>mining</a:t>
            </a:r>
            <a:endParaRPr lang="en-US" sz="3200"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3968" y="5364926"/>
            <a:ext cx="4496395" cy="1412537"/>
          </a:xfrm>
          <a:prstGeom prst="rect">
            <a:avLst/>
          </a:prstGeom>
        </p:spPr>
      </p:pic>
    </p:spTree>
    <p:extLst>
      <p:ext uri="{BB962C8B-B14F-4D97-AF65-F5344CB8AC3E}">
        <p14:creationId xmlns:p14="http://schemas.microsoft.com/office/powerpoint/2010/main" val="31968303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68144" y="1196752"/>
            <a:ext cx="2736304" cy="2862322"/>
          </a:xfrm>
          <a:prstGeom prst="rect">
            <a:avLst/>
          </a:prstGeom>
          <a:noFill/>
        </p:spPr>
        <p:txBody>
          <a:bodyPr wrap="square" rtlCol="0">
            <a:spAutoFit/>
          </a:bodyPr>
          <a:lstStyle/>
          <a:p>
            <a:r>
              <a:rPr lang="hr-HR" dirty="0" smtClean="0"/>
              <a:t>4.  </a:t>
            </a:r>
            <a:r>
              <a:rPr lang="en-US" dirty="0" smtClean="0"/>
              <a:t>B-term </a:t>
            </a:r>
            <a:r>
              <a:rPr lang="en-US" dirty="0"/>
              <a:t>candidate </a:t>
            </a:r>
            <a:r>
              <a:rPr lang="en-US" dirty="0" smtClean="0"/>
              <a:t>extraction</a:t>
            </a:r>
            <a:endParaRPr lang="hr-HR" dirty="0" smtClean="0"/>
          </a:p>
          <a:p>
            <a:endParaRPr lang="hr-HR" dirty="0" smtClean="0"/>
          </a:p>
          <a:p>
            <a:r>
              <a:rPr lang="en-US" dirty="0" smtClean="0"/>
              <a:t>5</a:t>
            </a:r>
            <a:r>
              <a:rPr lang="en-US" dirty="0"/>
              <a:t>. </a:t>
            </a:r>
            <a:r>
              <a:rPr lang="hr-HR" dirty="0" smtClean="0"/>
              <a:t> </a:t>
            </a:r>
            <a:r>
              <a:rPr lang="en-US" dirty="0" smtClean="0"/>
              <a:t>Heuristic selection</a:t>
            </a:r>
            <a:endParaRPr lang="hr-HR" dirty="0" smtClean="0"/>
          </a:p>
          <a:p>
            <a:endParaRPr lang="hr-HR" dirty="0" smtClean="0"/>
          </a:p>
          <a:p>
            <a:r>
              <a:rPr lang="en-US" dirty="0" smtClean="0"/>
              <a:t>6</a:t>
            </a:r>
            <a:r>
              <a:rPr lang="en-US" dirty="0"/>
              <a:t>. </a:t>
            </a:r>
            <a:r>
              <a:rPr lang="hr-HR" dirty="0" smtClean="0"/>
              <a:t> </a:t>
            </a:r>
            <a:r>
              <a:rPr lang="en-US" dirty="0" smtClean="0"/>
              <a:t>B-term </a:t>
            </a:r>
            <a:r>
              <a:rPr lang="en-US" dirty="0"/>
              <a:t>score </a:t>
            </a:r>
            <a:r>
              <a:rPr lang="en-US" dirty="0" err="1"/>
              <a:t>calcualtion</a:t>
            </a:r>
            <a:r>
              <a:rPr lang="en-US" dirty="0"/>
              <a:t> </a:t>
            </a:r>
            <a:endParaRPr lang="hr-HR" dirty="0"/>
          </a:p>
          <a:p>
            <a:endParaRPr lang="hr-HR" dirty="0" smtClean="0"/>
          </a:p>
          <a:p>
            <a:r>
              <a:rPr lang="en-US" dirty="0" smtClean="0"/>
              <a:t>7</a:t>
            </a:r>
            <a:r>
              <a:rPr lang="en-US" dirty="0"/>
              <a:t>. </a:t>
            </a:r>
            <a:r>
              <a:rPr lang="hr-HR" dirty="0" smtClean="0"/>
              <a:t> </a:t>
            </a:r>
            <a:r>
              <a:rPr lang="en-US" dirty="0" smtClean="0"/>
              <a:t>B-term </a:t>
            </a:r>
            <a:r>
              <a:rPr lang="en-US" dirty="0" err="1"/>
              <a:t>vizualization</a:t>
            </a:r>
            <a:r>
              <a:rPr lang="en-US" dirty="0"/>
              <a:t> and exploration </a:t>
            </a:r>
            <a:endParaRPr lang="hr-HR" dirty="0" smtClean="0"/>
          </a:p>
          <a:p>
            <a:pPr marL="342900" indent="-342900">
              <a:buAutoNum type="arabicPeriod"/>
            </a:pP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 y="921912"/>
            <a:ext cx="5403850" cy="19939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 y="2849058"/>
            <a:ext cx="5105400" cy="4006850"/>
          </a:xfrm>
          <a:prstGeom prst="rect">
            <a:avLst/>
          </a:prstGeom>
        </p:spPr>
      </p:pic>
      <p:sp>
        <p:nvSpPr>
          <p:cNvPr id="2" name="Title 1"/>
          <p:cNvSpPr>
            <a:spLocks noGrp="1"/>
          </p:cNvSpPr>
          <p:nvPr>
            <p:ph type="title"/>
          </p:nvPr>
        </p:nvSpPr>
        <p:spPr>
          <a:xfrm>
            <a:off x="457200" y="-6118"/>
            <a:ext cx="8229600" cy="1143000"/>
          </a:xfrm>
        </p:spPr>
        <p:txBody>
          <a:bodyPr>
            <a:normAutofit/>
          </a:bodyPr>
          <a:lstStyle/>
          <a:p>
            <a:r>
              <a:rPr lang="hr-HR" sz="3200" i="1" dirty="0" err="1" smtClean="0"/>
              <a:t>OntoGen</a:t>
            </a:r>
            <a:r>
              <a:rPr lang="hr-HR" sz="3200" dirty="0" smtClean="0"/>
              <a:t> </a:t>
            </a:r>
            <a:r>
              <a:rPr lang="hr-HR" sz="3200" dirty="0" err="1"/>
              <a:t>t</a:t>
            </a:r>
            <a:r>
              <a:rPr lang="hr-HR" sz="3200" dirty="0" err="1" smtClean="0"/>
              <a:t>ext</a:t>
            </a:r>
            <a:r>
              <a:rPr lang="hr-HR" sz="3200" dirty="0" smtClean="0"/>
              <a:t> </a:t>
            </a:r>
            <a:r>
              <a:rPr lang="hr-HR" sz="3200" dirty="0" err="1" smtClean="0"/>
              <a:t>mining</a:t>
            </a:r>
            <a:r>
              <a:rPr lang="hr-HR" sz="3200" dirty="0" smtClean="0"/>
              <a:t> web-</a:t>
            </a:r>
            <a:r>
              <a:rPr lang="hr-HR" sz="3200" dirty="0" err="1" smtClean="0"/>
              <a:t>based</a:t>
            </a:r>
            <a:r>
              <a:rPr lang="hr-HR" sz="3200" dirty="0" smtClean="0"/>
              <a:t> </a:t>
            </a:r>
            <a:r>
              <a:rPr lang="hr-HR" sz="3200" dirty="0" err="1" smtClean="0"/>
              <a:t>platform</a:t>
            </a:r>
            <a:r>
              <a:rPr lang="hr-HR" sz="3200" dirty="0" smtClean="0"/>
              <a:t> </a:t>
            </a:r>
            <a:r>
              <a:rPr lang="hr-HR" sz="3200" i="1" dirty="0" err="1" smtClean="0"/>
              <a:t>TextFlows</a:t>
            </a:r>
            <a:r>
              <a:rPr lang="hr-HR" sz="3200" dirty="0" smtClean="0"/>
              <a:t> for </a:t>
            </a:r>
            <a:r>
              <a:rPr lang="hr-HR" sz="3200" dirty="0" err="1" smtClean="0"/>
              <a:t>advanced</a:t>
            </a:r>
            <a:r>
              <a:rPr lang="hr-HR" sz="3200" dirty="0" smtClean="0"/>
              <a:t> </a:t>
            </a:r>
            <a:r>
              <a:rPr lang="hr-HR" sz="3200" u="sng" dirty="0" err="1" smtClean="0"/>
              <a:t>whole</a:t>
            </a:r>
            <a:r>
              <a:rPr lang="hr-HR" sz="3200" u="sng" dirty="0" smtClean="0"/>
              <a:t> (!)</a:t>
            </a:r>
            <a:r>
              <a:rPr lang="hr-HR" sz="3200" dirty="0" smtClean="0"/>
              <a:t> </a:t>
            </a:r>
            <a:r>
              <a:rPr lang="hr-HR" sz="3200" dirty="0" err="1" smtClean="0"/>
              <a:t>text</a:t>
            </a:r>
            <a:r>
              <a:rPr lang="hr-HR" sz="3200" dirty="0" smtClean="0"/>
              <a:t> </a:t>
            </a:r>
            <a:r>
              <a:rPr lang="hr-HR" sz="3200" dirty="0" err="1" smtClean="0"/>
              <a:t>mining</a:t>
            </a:r>
            <a:endParaRPr lang="en-US" sz="32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4317578"/>
            <a:ext cx="3898900" cy="2063750"/>
          </a:xfrm>
          <a:prstGeom prst="rect">
            <a:avLst/>
          </a:prstGeom>
        </p:spPr>
      </p:pic>
    </p:spTree>
    <p:extLst>
      <p:ext uri="{BB962C8B-B14F-4D97-AF65-F5344CB8AC3E}">
        <p14:creationId xmlns:p14="http://schemas.microsoft.com/office/powerpoint/2010/main" val="3956110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4915</TotalTime>
  <Words>2289</Words>
  <Application>Microsoft Office PowerPoint</Application>
  <PresentationFormat>On-screen Show (4:3)</PresentationFormat>
  <Paragraphs>208</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Using deep-learning artificial intelligence to resolve the mechanistic relationship between Alzheimer's disease and gut microbiota  Goran Šimić MD, PhD Department of Neuroscience Croatian Institute for Brain Research University of Zagreb Medical School REPUBLIC OF CROATIA   </vt:lpstr>
      <vt:lpstr>Abstract from the Book of Abstracts, p. 31</vt:lpstr>
      <vt:lpstr>AI for research</vt:lpstr>
      <vt:lpstr>Gut microbiota and neurodegeneration</vt:lpstr>
      <vt:lpstr>Syn-1 ir in Meissner’s and Auerbach’s plexuses in PD</vt:lpstr>
      <vt:lpstr>Gut and Parkinson’s disease</vt:lpstr>
      <vt:lpstr>Gut microbiome and AD?</vt:lpstr>
      <vt:lpstr>OntoGen text mining web-based platform TextFlows for advanced whole (!) text mining</vt:lpstr>
      <vt:lpstr>OntoGen text mining web-based platform TextFlows for advanced whole (!) text mining</vt:lpstr>
      <vt:lpstr>Results</vt:lpstr>
      <vt:lpstr>Results</vt:lpstr>
      <vt:lpstr>Results</vt:lpstr>
      <vt:lpstr>Results</vt:lpstr>
      <vt:lpstr>Coagulation system: highly complex, highly conserved, deficiencies are rare </vt:lpstr>
      <vt:lpstr>Results</vt:lpstr>
      <vt:lpstr>Results</vt:lpstr>
      <vt:lpstr>Results</vt:lpstr>
      <vt:lpstr>Bile acid + cholesterol (ABC transporters)</vt:lpstr>
      <vt:lpstr>Lactobacillus and AD/cognitive f-ons</vt:lpstr>
      <vt:lpstr>Lactobacillus and Alzheimer’s disease</vt:lpstr>
      <vt:lpstr>Probiotics and heavy metals levels</vt:lpstr>
      <vt:lpstr>Nitric oxide synthase and AD</vt:lpstr>
      <vt:lpstr>Nitric oxide synthase and AD</vt:lpstr>
      <vt:lpstr>Cerebral amyloid angiopathy (CAA)</vt:lpstr>
      <vt:lpstr>The 4 AI „hits” amend the Zlokovic’s concept of neurovascular unit  breakdown in AD (Nat. Rev. Neurosci. 2011) and converge upon the „sealant hypothesis” of stroke and AD</vt:lpstr>
      <vt:lpstr>PowerPoint Presentation</vt:lpstr>
      <vt:lpstr>PowerPoint Presentation</vt:lpstr>
      <vt:lpstr>PowerPoint Presentation</vt:lpstr>
      <vt:lpstr>PowerPoint Presentation</vt:lpstr>
      <vt:lpstr>PowerPoint Presentation</vt:lpstr>
      <vt:lpstr>PowerPoint Presentation</vt:lpstr>
      <vt:lpstr>Collaborators:</vt:lpstr>
    </vt:vector>
  </TitlesOfParts>
  <Company>HIIM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Goran Simic</dc:creator>
  <cp:lastModifiedBy>Goran Simic</cp:lastModifiedBy>
  <cp:revision>400</cp:revision>
  <dcterms:created xsi:type="dcterms:W3CDTF">2017-03-07T15:45:18Z</dcterms:created>
  <dcterms:modified xsi:type="dcterms:W3CDTF">2017-09-22T13:10:52Z</dcterms:modified>
</cp:coreProperties>
</file>